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99" r:id="rId4"/>
    <p:sldId id="298" r:id="rId5"/>
    <p:sldId id="275" r:id="rId6"/>
    <p:sldId id="300" r:id="rId7"/>
    <p:sldId id="301" r:id="rId8"/>
    <p:sldId id="302" r:id="rId9"/>
    <p:sldId id="304" r:id="rId10"/>
    <p:sldId id="305" r:id="rId11"/>
    <p:sldId id="313" r:id="rId12"/>
    <p:sldId id="306" r:id="rId13"/>
    <p:sldId id="307" r:id="rId14"/>
    <p:sldId id="308" r:id="rId15"/>
    <p:sldId id="310" r:id="rId16"/>
    <p:sldId id="309" r:id="rId17"/>
    <p:sldId id="312" r:id="rId18"/>
    <p:sldId id="311" r:id="rId19"/>
    <p:sldId id="314" r:id="rId20"/>
    <p:sldId id="29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CDD-0F4D-46D9-B321-1AC7D2B3A0F7}" type="datetimeFigureOut">
              <a:rPr lang="ru-RU" smtClean="0"/>
              <a:t>01.04.2022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FA-B58F-466F-8F69-A75E50F1B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24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CDD-0F4D-46D9-B321-1AC7D2B3A0F7}" type="datetimeFigureOut">
              <a:rPr lang="ru-RU" smtClean="0"/>
              <a:t>01.04.2022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FA-B58F-466F-8F69-A75E50F1B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5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CDD-0F4D-46D9-B321-1AC7D2B3A0F7}" type="datetimeFigureOut">
              <a:rPr lang="ru-RU" smtClean="0"/>
              <a:t>01.04.2022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FA-B58F-466F-8F69-A75E50F1B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40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CDD-0F4D-46D9-B321-1AC7D2B3A0F7}" type="datetimeFigureOut">
              <a:rPr lang="ru-RU" smtClean="0"/>
              <a:t>01.04.2022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FA-B58F-466F-8F69-A75E50F1B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96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CDD-0F4D-46D9-B321-1AC7D2B3A0F7}" type="datetimeFigureOut">
              <a:rPr lang="ru-RU" smtClean="0"/>
              <a:t>01.04.2022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FA-B58F-466F-8F69-A75E50F1B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7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CDD-0F4D-46D9-B321-1AC7D2B3A0F7}" type="datetimeFigureOut">
              <a:rPr lang="ru-RU" smtClean="0"/>
              <a:t>01.04.2022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FA-B58F-466F-8F69-A75E50F1B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06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CDD-0F4D-46D9-B321-1AC7D2B3A0F7}" type="datetimeFigureOut">
              <a:rPr lang="ru-RU" smtClean="0"/>
              <a:t>01.04.2022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FA-B58F-466F-8F69-A75E50F1B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56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CDD-0F4D-46D9-B321-1AC7D2B3A0F7}" type="datetimeFigureOut">
              <a:rPr lang="ru-RU" smtClean="0"/>
              <a:t>01.04.2022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FA-B58F-466F-8F69-A75E50F1B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25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CDD-0F4D-46D9-B321-1AC7D2B3A0F7}" type="datetimeFigureOut">
              <a:rPr lang="ru-RU" smtClean="0"/>
              <a:t>01.04.2022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FA-B58F-466F-8F69-A75E50F1B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54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CDD-0F4D-46D9-B321-1AC7D2B3A0F7}" type="datetimeFigureOut">
              <a:rPr lang="ru-RU" smtClean="0"/>
              <a:t>01.04.2022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FA-B58F-466F-8F69-A75E50F1B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3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CDD-0F4D-46D9-B321-1AC7D2B3A0F7}" type="datetimeFigureOut">
              <a:rPr lang="ru-RU" smtClean="0"/>
              <a:t>01.04.2022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FA-B58F-466F-8F69-A75E50F1B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07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4CDD-0F4D-46D9-B321-1AC7D2B3A0F7}" type="datetimeFigureOut">
              <a:rPr lang="ru-RU" smtClean="0"/>
              <a:t>01.04.2022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62FA-B58F-466F-8F69-A75E50F1BD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514" y="2011680"/>
            <a:ext cx="10972800" cy="39449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</a:p>
          <a:p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работы, </a:t>
            </a:r>
          </a:p>
          <a:p>
            <a:r>
              <a:rPr lang="ru-RU" sz="3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 учебного графика</a:t>
            </a:r>
            <a:endParaRPr lang="ru-RU" sz="36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14" t="18806" r="9643" b="8601"/>
          <a:stretch/>
        </p:blipFill>
        <p:spPr>
          <a:xfrm>
            <a:off x="718458" y="235132"/>
            <a:ext cx="11207931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1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391886"/>
            <a:ext cx="12009120" cy="5785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вносить изменения в календарный учебный график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Приказ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соответствующих изменений в ООП.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Основание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внесения изменений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выполнением объема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программ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причинам: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выходных или праздничных дней;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из-за эпидемиологической ситуации;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условия;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вносить изменения в график представители федеральных государственных органов, органов государственной власти и местного самоуправления, которые осуществляют управление в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(ч. 10 ст. 13 Закона № 273-ФЗ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09303" y="4337372"/>
            <a:ext cx="11608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принятии локальных нормативных актов, затрагивающих права обучающихся и работников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мнение советов обучающихся, советов родителей, представительных органов обучающихся, а также в порядке и в случаях, которые предусмотрены трудовым законодательством, представительных органов работников (при наличии таких представительных органов) (ч. 3 ст. 30 Федерального закона № 273-ФЗ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7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занятий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2777"/>
            <a:ext cx="10515600" cy="518418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(если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нет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занятий,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признают это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нарушением).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совмещать с расписанием уроков, календарным учебным графиком, режимом работы сотрудников, режимом питания школьников, пропускным режимом, режимом занятости обучающихся в период летнего отдыха, порядком промежуточной итоговой аттестации, планом внеурочной деятельности, положением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овнеурочной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деятельности…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режиме занятий – локальный акт, он действует с момента его утверждения или введения в действие и до момента его отмены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маркеры о согласовании и утверждении, так как является самостоятельным документом.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обучения с делением классов на группы  указывается в пояснительной записке Учебного плана.</a:t>
            </a: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4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обоснование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 273-ФЗ «Об образовании в Российской Федерации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1.2.3685-21 "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нормативы и требования к обеспечению безопасности и (или) безвредности для человека факторов среды обитания"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2.4.3648-20 "Санитарно-эпидемиологические требования к организациям воспитания и обучения, отдыха и оздоровления детей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молодежи«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ОО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4949"/>
            <a:ext cx="10515600" cy="577201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и окончания учебного года, продолжительность учебного года,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продолжительность каникул, сроки проведения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аттестации,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плановые перерывы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образования для отдыха и иных социальных целей (каникул) по календарным периодам учебного года устанавливаются в календарном учебном графике основных образовательных программ общего образования соответствующего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образования.</a:t>
            </a:r>
          </a:p>
          <a:p>
            <a:pPr marL="0" indent="0" algn="just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в школе начинается 1 сентября и заканчивается в соответствии с учебным планом основной календарным учебным графиком основной образовательной программы соответствующего уровня образования. Если 1 сентября приходится на выходной день, учебный год начинается в первый следующий за ним рабочий день</a:t>
            </a:r>
          </a:p>
          <a:p>
            <a:pPr algn="just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для обучающихся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очно-заочной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заочной форм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учебных периодов: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 или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триместры</a:t>
            </a:r>
          </a:p>
          <a:p>
            <a:pPr marL="0" indent="0" algn="just">
              <a:buNone/>
            </a:pP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учебной недели</a:t>
            </a:r>
            <a:endParaRPr lang="ru-RU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5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3918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учебного дня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748" t="17184" r="14331" b="31781"/>
          <a:stretch/>
        </p:blipFill>
        <p:spPr>
          <a:xfrm>
            <a:off x="984069" y="731519"/>
            <a:ext cx="11207931" cy="5603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177" y="1750422"/>
            <a:ext cx="496389" cy="339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4861" y="3192096"/>
            <a:ext cx="493819" cy="341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4861" y="4042068"/>
            <a:ext cx="493819" cy="341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4861" y="4464838"/>
            <a:ext cx="493819" cy="341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9371" y="4883735"/>
            <a:ext cx="493819" cy="341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5815071"/>
            <a:ext cx="493819" cy="3414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90057" y="6335484"/>
            <a:ext cx="8556172" cy="37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второй смены не регламентируется НПА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196" y="407735"/>
            <a:ext cx="4779678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901336"/>
            <a:ext cx="10543903" cy="4049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урока (академический час)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86" t="11509" r="45237" b="16667"/>
          <a:stretch/>
        </p:blipFill>
        <p:spPr>
          <a:xfrm>
            <a:off x="3509011" y="320359"/>
            <a:ext cx="4782094" cy="450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191" t="74732" r="15129" b="17411"/>
          <a:stretch/>
        </p:blipFill>
        <p:spPr>
          <a:xfrm>
            <a:off x="2194561" y="1306285"/>
            <a:ext cx="7863839" cy="1057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9090" t="44732" r="15229" b="45625"/>
          <a:stretch/>
        </p:blipFill>
        <p:spPr>
          <a:xfrm>
            <a:off x="2194560" y="2383971"/>
            <a:ext cx="7863839" cy="11495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163990" y="2344148"/>
            <a:ext cx="914400" cy="692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6240" t="51696" r="11816" b="12232"/>
          <a:stretch/>
        </p:blipFill>
        <p:spPr>
          <a:xfrm>
            <a:off x="2256066" y="3533502"/>
            <a:ext cx="7802334" cy="26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26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3326"/>
            <a:ext cx="10515600" cy="300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уроков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08" y="1825625"/>
            <a:ext cx="11869784" cy="49278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Расписание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уроков составляется с учетом дневной и недельной умственной работоспособности обучающихся и шкалы трудности учебных предметов, определенной гигиеническими нормативами.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Образовательная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недельная нагрузка распределяется равномерно в течение учебной недели, при этом объем максимально допустимой нагрузки в течение дня составляет: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1-х классов - не должен превышать 4 уроков и один раз в неделю - 5 уроков, за счет урока физической культуры,</a:t>
            </a:r>
          </a:p>
          <a:p>
            <a:pPr algn="just"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2-4 классов - не более 5 уроков и один раз в неделю 6 уроков за счет урока физической культуры,</a:t>
            </a:r>
          </a:p>
          <a:p>
            <a:pPr algn="just"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5-6 классов - не более 6 уроков,</a:t>
            </a:r>
          </a:p>
          <a:p>
            <a:pPr algn="just"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7-11 классов - не более 7 уроков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 переутомления в течение недели обучающиеся должны иметь облегченный учебный день в среду или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4858" y="0"/>
            <a:ext cx="5826034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документ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" y="19139"/>
            <a:ext cx="4506684" cy="445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108" y="1306189"/>
            <a:ext cx="4506684" cy="445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СП 2.4.3648-20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108" y="552085"/>
            <a:ext cx="4506684" cy="666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6.9-6.11</a:t>
            </a:r>
          </a:p>
        </p:txBody>
      </p:sp>
    </p:spTree>
    <p:extLst>
      <p:ext uri="{BB962C8B-B14F-4D97-AF65-F5344CB8AC3E}">
        <p14:creationId xmlns:p14="http://schemas.microsoft.com/office/powerpoint/2010/main" val="216288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25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образовательного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2693"/>
            <a:ext cx="10515600" cy="497427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сдвоенных уроков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учебной деятельности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занятии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одного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 на занятии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времени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затраченного на учебную деятельность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домашних заданий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ежедневного комплекта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письменных принадлежностей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использования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ЭСО (таблица 6.8)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проветривания учебных помещений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рекреаций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температуры наружного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(таблица 6.12)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которых проводятся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физической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 на открытом воздухе в холодный период 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(таблица 6.13).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учебного процесса на уроках технологии, физической культуры, информатики…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двигательной активности обучающихся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реализации программ дополнительного образования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ГПД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252" y="757646"/>
            <a:ext cx="4779678" cy="445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279" y="1202693"/>
            <a:ext cx="452362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41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944"/>
            <a:ext cx="10515600" cy="274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внеурочной деятельности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470265"/>
            <a:ext cx="11081657" cy="625710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ВД определяет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и объем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при освоении ими программы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начального/основного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(до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…академических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за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года/лет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обучения) с учетом образовательных потребностей и интересов обучающихся, запросов родителей (законных представителей) несовершеннолетних обучающихся, возможностей Организации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ВД направлена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достижение планируемых результатов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программы начального/основного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с учетом выбора участниками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отношений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курсов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 из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перечня, предлагаемого Организацией.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урочной и внеурочной деятельности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Формы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образовательной деятельности, чередование урочной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программы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адаптированной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Организация определяет самостоятельно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Часы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отведенные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организованы в формах, отличных от урочных, предусматривающих проведение общественно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 практик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исследовательской деятельности, реализации образовательных проектов, экскурсий, походов, соревнований, посещений театров, музеев и иные формы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Урочная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обучающихся с ограниченными возможностями здоровья организуется по 5 дневной учебной неделе, в субботу возможны организация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внеурочной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Возможность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чередовать уроки с занятиями 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ВД. При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соответствует продолжительности перемен минут,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внеурочные занятия организуют в формах, которые отличаются от классно-урочной формы.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Факультативные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 занятия по программам дополнительного образования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планируют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дни с наименьшим количеством обязательных уроков.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началом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факультативных (дополнительных) занятий и последним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уроком необходимо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перерыв продолжительностью не менее 20 минут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Продолжительность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перемены между урочной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 должна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не менее 30 минут, за исключением обучающихся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которых осуществляется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программе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8824" y="352697"/>
            <a:ext cx="11665130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ООП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9379" t="25887" r="11943" b="18415"/>
          <a:stretch/>
        </p:blipFill>
        <p:spPr>
          <a:xfrm>
            <a:off x="378824" y="968188"/>
            <a:ext cx="11665129" cy="56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86" t="20487" r="81674" b="19473"/>
          <a:stretch/>
        </p:blipFill>
        <p:spPr>
          <a:xfrm>
            <a:off x="1" y="261257"/>
            <a:ext cx="2076994" cy="5799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50" t="17947" r="7599" b="40804"/>
          <a:stretch/>
        </p:blipFill>
        <p:spPr>
          <a:xfrm>
            <a:off x="2076995" y="261257"/>
            <a:ext cx="6635931" cy="1724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85426" t="54250" r="2284" b="15321"/>
          <a:stretch/>
        </p:blipFill>
        <p:spPr>
          <a:xfrm>
            <a:off x="2246811" y="2123110"/>
            <a:ext cx="2761642" cy="3724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85273" t="54196" r="2077" b="14912"/>
          <a:stretch/>
        </p:blipFill>
        <p:spPr>
          <a:xfrm>
            <a:off x="5282774" y="2123109"/>
            <a:ext cx="2690949" cy="37248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60230" y="1985555"/>
            <a:ext cx="3558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РФ от 15 февраля 2022 г. № АЗ-113/03 “О направлении методических рекомендаций”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Критерии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образовательной организации к введению обновленных федеральных государственных образовательных стандартов начального общего и основного общего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4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17" t="26405" r="40845" b="28447"/>
          <a:stretch/>
        </p:blipFill>
        <p:spPr>
          <a:xfrm>
            <a:off x="731520" y="561703"/>
            <a:ext cx="10358845" cy="5486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78286" y="5081451"/>
            <a:ext cx="6061165" cy="1645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Календарный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график разрабатывается Организацией в соответствии с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к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образовательного процесса, предусмотренными Гигиеническими нормативами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Санитарно-эпидемиологическими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1520" y="5904411"/>
            <a:ext cx="4872446" cy="8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ответственности ОО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754"/>
            <a:ext cx="10515600" cy="3396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календарный учебный график (КУГ)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281221"/>
              </p:ext>
            </p:extLst>
          </p:nvPr>
        </p:nvGraphicFramePr>
        <p:xfrm>
          <a:off x="248194" y="496390"/>
          <a:ext cx="11639006" cy="462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9503">
                  <a:extLst>
                    <a:ext uri="{9D8B030D-6E8A-4147-A177-3AD203B41FA5}">
                      <a16:colId xmlns:a16="http://schemas.microsoft.com/office/drawing/2014/main" val="3139163466"/>
                    </a:ext>
                  </a:extLst>
                </a:gridCol>
                <a:gridCol w="5819503">
                  <a:extLst>
                    <a:ext uri="{9D8B030D-6E8A-4147-A177-3AD203B41FA5}">
                      <a16:colId xmlns:a16="http://schemas.microsoft.com/office/drawing/2014/main" val="3163807229"/>
                    </a:ext>
                  </a:extLst>
                </a:gridCol>
              </a:tblGrid>
              <a:tr h="5182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2021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-2099,2010, 2013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905810"/>
                  </a:ext>
                </a:extLst>
              </a:tr>
              <a:tr h="4106015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Календарный учебный график определяет плановые перерывы при получении основного общего образования для отдыха и иных социальных целей (далее - каникулы):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начала и окончания учебного года;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учебного года;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и продолжительность каникул;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 промежуточной аттестации.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Календарный учебный график должен определять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чередование учебной деятельности (урочной и внеурочной)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плановых перерывов при получении образования для отдыха и иных социальных целей (каникул) по календарным периодам учебного года: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начала и окончания учебного года;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учебного года,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четвертей (триместров);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и продолжительность каникул;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 промежуточных аттестаций.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5089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6754" y="4140926"/>
            <a:ext cx="11939452" cy="2573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КУГ вместе с УП–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ядро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ООП содержит свой КУГ (перспективный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соответствующего уровня образования.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нужны специальные маркеры о согласовании и утверждении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КУГ.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КУГ нужно разработать в соответствии с требованиями санитарных правил и гигиенических нормативов.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образовательных услуг: обучающиеся, их родители (законные представители), педагоги.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КУГ должна предшествовать разработке УП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9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566"/>
            <a:ext cx="10515600" cy="391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санитарные нормативы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49651"/>
              </p:ext>
            </p:extLst>
          </p:nvPr>
        </p:nvGraphicFramePr>
        <p:xfrm>
          <a:off x="470262" y="508624"/>
          <a:ext cx="11377748" cy="2998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874">
                  <a:extLst>
                    <a:ext uri="{9D8B030D-6E8A-4147-A177-3AD203B41FA5}">
                      <a16:colId xmlns:a16="http://schemas.microsoft.com/office/drawing/2014/main" val="1945103430"/>
                    </a:ext>
                  </a:extLst>
                </a:gridCol>
                <a:gridCol w="5688874">
                  <a:extLst>
                    <a:ext uri="{9D8B030D-6E8A-4147-A177-3AD203B41FA5}">
                      <a16:colId xmlns:a16="http://schemas.microsoft.com/office/drawing/2014/main" val="641771282"/>
                    </a:ext>
                  </a:extLst>
                </a:gridCol>
              </a:tblGrid>
              <a:tr h="6450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25 ФГОС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25 ФГОС ООО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330682"/>
                  </a:ext>
                </a:extLst>
              </a:tr>
              <a:tr h="2353571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269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" y="1423023"/>
            <a:ext cx="10959736" cy="22084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3182" y="3631475"/>
            <a:ext cx="10554787" cy="57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6.6  СанПин 1.2.3685-21, пункт 3.4 СП 2.4.3648-20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862" t="34911" r="10209" b="30446"/>
          <a:stretch/>
        </p:blipFill>
        <p:spPr>
          <a:xfrm>
            <a:off x="563879" y="4421678"/>
            <a:ext cx="11284131" cy="23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503"/>
            <a:ext cx="10515600" cy="54864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разработать КУГ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653144"/>
            <a:ext cx="11390812" cy="5878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Соотношение продолжительности учебного года и количества учебных недель!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78648"/>
              </p:ext>
            </p:extLst>
          </p:nvPr>
        </p:nvGraphicFramePr>
        <p:xfrm>
          <a:off x="574764" y="1097280"/>
          <a:ext cx="1107730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247">
                  <a:extLst>
                    <a:ext uri="{9D8B030D-6E8A-4147-A177-3AD203B41FA5}">
                      <a16:colId xmlns:a16="http://schemas.microsoft.com/office/drawing/2014/main" val="1839615346"/>
                    </a:ext>
                  </a:extLst>
                </a:gridCol>
                <a:gridCol w="8948057">
                  <a:extLst>
                    <a:ext uri="{9D8B030D-6E8A-4147-A177-3AD203B41FA5}">
                      <a16:colId xmlns:a16="http://schemas.microsoft.com/office/drawing/2014/main" val="1230557716"/>
                    </a:ext>
                  </a:extLst>
                </a:gridCol>
              </a:tblGrid>
              <a:tr h="524933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времени от начала занятий до основных каникул, обозначающий годичный цикл учебного процесса (отсюда и название) в образовательных учреждениях. В учебном году выделяют учебное и каникулярное время.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531044"/>
                  </a:ext>
                </a:extLst>
              </a:tr>
              <a:tr h="524933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недели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учебных недель устанавливается в рамках учебного года.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регламентируется нормативно- правовыми документами.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6233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4764" y="3187337"/>
            <a:ext cx="110773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КУГ должен помочь минимизировать объем уплотнения учебного материала, который зависит от производственного календаря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010" y="4398496"/>
            <a:ext cx="11234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календари, которые ежегодно утверждает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3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504"/>
            <a:ext cx="10515600" cy="391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календарь 2022-23 учебного года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3" t="9190" r="10003" b="47344"/>
          <a:stretch/>
        </p:blipFill>
        <p:spPr>
          <a:xfrm>
            <a:off x="535577" y="666207"/>
            <a:ext cx="11181805" cy="1933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160" t="6697" r="8000" b="50624"/>
          <a:stretch/>
        </p:blipFill>
        <p:spPr>
          <a:xfrm>
            <a:off x="640080" y="2926081"/>
            <a:ext cx="11168744" cy="22729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0080" y="5199017"/>
            <a:ext cx="11168744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-16 учебных недель (+ 2 дня) при 17 календарных неделях, 2 полугодие -18 учебных недель при 21 календарной неделе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080" y="5826035"/>
            <a:ext cx="5551714" cy="822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учебного года 38 недель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1794" y="5826035"/>
            <a:ext cx="5617030" cy="822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учебных недель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недели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6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365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промежуточной аттестации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113" t="6689" r="9586" b="50708"/>
          <a:stretch/>
        </p:blipFill>
        <p:spPr>
          <a:xfrm>
            <a:off x="365761" y="757646"/>
            <a:ext cx="3331028" cy="4820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272" t="32411" r="43441" b="41160"/>
          <a:stretch/>
        </p:blipFill>
        <p:spPr>
          <a:xfrm>
            <a:off x="4153987" y="875210"/>
            <a:ext cx="7471956" cy="19333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2731" y="2808513"/>
            <a:ext cx="8164286" cy="382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аттестаций, кроме итоговой государственной, проводятся за счет времени, отведенного на учебный предмет.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академических часов на промежуточную аттестацию в РП.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 – оценка результатов освоения ООП по итогам учебного года (правовые аспекты организации обучения неуспевающего ученика).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промежуточной аттестации за рамками часов учебного предмета сократится количество учебных недель.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оценочные материалы являются частью ООП.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график проведения оценочных процедур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сучетом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проведения промежуточной аттестации.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8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61" t="19170" r="9561" b="7766"/>
          <a:stretch/>
        </p:blipFill>
        <p:spPr>
          <a:xfrm>
            <a:off x="326571" y="378823"/>
            <a:ext cx="11469189" cy="6309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6219" t="50803" r="45348" b="39554"/>
          <a:stretch/>
        </p:blipFill>
        <p:spPr>
          <a:xfrm>
            <a:off x="4193177" y="1854927"/>
            <a:ext cx="143691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2154</TotalTime>
  <Words>1456</Words>
  <Application>Microsoft Office PowerPoint</Application>
  <PresentationFormat>Широкоэкранный</PresentationFormat>
  <Paragraphs>127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Что такое календарный учебный график (КУГ)</vt:lpstr>
      <vt:lpstr>Актуальные санитарные нормативы</vt:lpstr>
      <vt:lpstr>Как разработать КУГ</vt:lpstr>
      <vt:lpstr>Производственный календарь 2022-23 учебного года</vt:lpstr>
      <vt:lpstr>Сроки промежуточной аттестации</vt:lpstr>
      <vt:lpstr>Презентация PowerPoint</vt:lpstr>
      <vt:lpstr>Презентация PowerPoint</vt:lpstr>
      <vt:lpstr>Презентация PowerPoint</vt:lpstr>
      <vt:lpstr>Режим занятий</vt:lpstr>
      <vt:lpstr>Нормативно-правовое обоснование</vt:lpstr>
      <vt:lpstr>Презентация PowerPoint</vt:lpstr>
      <vt:lpstr>Режим учебного дня</vt:lpstr>
      <vt:lpstr> Продолжительность урока (академический час) </vt:lpstr>
      <vt:lpstr>Расписание уроков</vt:lpstr>
      <vt:lpstr>Особенности организации образовательного процесса</vt:lpstr>
      <vt:lpstr>Режим внеурочной деятельности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2</cp:lastModifiedBy>
  <cp:revision>170</cp:revision>
  <dcterms:created xsi:type="dcterms:W3CDTF">2022-03-28T14:11:49Z</dcterms:created>
  <dcterms:modified xsi:type="dcterms:W3CDTF">2022-04-01T07:28:27Z</dcterms:modified>
</cp:coreProperties>
</file>