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3" r:id="rId1"/>
  </p:sldMasterIdLst>
  <p:sldIdLst>
    <p:sldId id="256" r:id="rId2"/>
    <p:sldId id="257" r:id="rId3"/>
    <p:sldId id="304" r:id="rId4"/>
    <p:sldId id="305" r:id="rId5"/>
    <p:sldId id="306" r:id="rId6"/>
    <p:sldId id="311" r:id="rId7"/>
    <p:sldId id="301" r:id="rId8"/>
    <p:sldId id="298" r:id="rId9"/>
    <p:sldId id="299" r:id="rId10"/>
    <p:sldId id="308" r:id="rId11"/>
    <p:sldId id="307" r:id="rId12"/>
    <p:sldId id="310" r:id="rId13"/>
    <p:sldId id="309" r:id="rId14"/>
    <p:sldId id="31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31"/>
    <p:restoredTop sz="95775"/>
  </p:normalViewPr>
  <p:slideViewPr>
    <p:cSldViewPr snapToGrid="0" snapToObjects="1">
      <p:cViewPr varScale="1">
        <p:scale>
          <a:sx n="103" d="100"/>
          <a:sy n="103" d="100"/>
        </p:scale>
        <p:origin x="19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02380952380952"/>
          <c:y val="0.22848251255355836"/>
          <c:w val="0.7142857142857143"/>
          <c:h val="0.678137128229724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Педагогический коллектив: 42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0CA-334A-BCD1-D4E41CD7BF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0CA-334A-BCD1-D4E41CD7BF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0CA-334A-BCD1-D4E41CD7BF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0CA-334A-BCD1-D4E41CD7BF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E0CA-334A-BCD1-D4E41CD7BF4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7760083659128759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0CA-334A-BCD1-D4E41CD7BF4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accen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57150" cap="flat" cmpd="sng" algn="ctr">
                  <a:solidFill>
                    <a:srgbClr val="92D050"/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Высшее образование</c:v>
                </c:pt>
                <c:pt idx="1">
                  <c:v>Среднее специальное образование</c:v>
                </c:pt>
                <c:pt idx="2">
                  <c:v>Высшая категория</c:v>
                </c:pt>
                <c:pt idx="3">
                  <c:v>Первая категория</c:v>
                </c:pt>
                <c:pt idx="4">
                  <c:v>Молодые специалисты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33</c:v>
                </c:pt>
                <c:pt idx="1">
                  <c:v>9</c:v>
                </c:pt>
                <c:pt idx="2">
                  <c:v>19</c:v>
                </c:pt>
                <c:pt idx="3">
                  <c:v>13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CA-334A-BCD1-D4E41CD7BF4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обучающихся: </a:t>
            </a:r>
          </a:p>
        </c:rich>
      </c:tx>
      <c:layout>
        <c:manualLayout>
          <c:xMode val="edge"/>
          <c:yMode val="edge"/>
          <c:x val="0.18011665407382413"/>
          <c:y val="1.42256433463193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4DC-5643-9B94-4E2F7EE0883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4DC-5643-9B94-4E2F7EE0883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4DC-5643-9B94-4E2F7EE0883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4DC-5643-9B94-4E2F7EE0883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4DC-5643-9B94-4E2F7EE08830}"/>
              </c:ext>
            </c:extLst>
          </c:dPt>
          <c:cat>
            <c:strRef>
              <c:f>Лист1!$A$2:$A$6</c:f>
              <c:strCache>
                <c:ptCount val="5"/>
                <c:pt idx="0">
                  <c:v>Дети на учете в ПДН-6чел</c:v>
                </c:pt>
                <c:pt idx="1">
                  <c:v>Доля обучающихся с низким индексом ESCS-131чел</c:v>
                </c:pt>
                <c:pt idx="2">
                  <c:v>Склонные к бродяжничеству-1 чел</c:v>
                </c:pt>
                <c:pt idx="3">
                  <c:v>Слабоуспевающие -25чел</c:v>
                </c:pt>
                <c:pt idx="4">
                  <c:v>Имеющих отклонения в развитии по различным заболеваниям-35 чел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</c:v>
                </c:pt>
                <c:pt idx="1">
                  <c:v>131</c:v>
                </c:pt>
                <c:pt idx="2">
                  <c:v>1</c:v>
                </c:pt>
                <c:pt idx="3">
                  <c:v>25</c:v>
                </c:pt>
                <c:pt idx="4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19-2348-BD98-4D77174678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2.9779080720186892E-2"/>
          <c:y val="0.56335929574849564"/>
          <c:w val="0.95001888021643777"/>
          <c:h val="0.436640704251504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29A313-A7E6-46BE-9340-F62408E62A8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C29663-52E3-440B-AA86-1BB4FF9A884F}">
      <dgm:prSet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1.Неуспевающие учащиеся, для которых характерно низкое качество мыслительной деятельности при положительном отношении к учению и сохранении позиции школьника.</a:t>
          </a:r>
          <a:endParaRPr lang="en-US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D4FBCD-2113-470B-8B51-9F94688BEC15}" type="parTrans" cxnId="{EF3DEC38-B598-4B7C-A125-28702774247C}">
      <dgm:prSet/>
      <dgm:spPr/>
      <dgm:t>
        <a:bodyPr/>
        <a:lstStyle/>
        <a:p>
          <a:endParaRPr lang="en-US"/>
        </a:p>
      </dgm:t>
    </dgm:pt>
    <dgm:pt modelId="{96915301-ABA1-4A6D-B78B-4B6293DC8B45}" type="sibTrans" cxnId="{EF3DEC38-B598-4B7C-A125-28702774247C}">
      <dgm:prSet/>
      <dgm:spPr/>
      <dgm:t>
        <a:bodyPr/>
        <a:lstStyle/>
        <a:p>
          <a:endParaRPr lang="en-US"/>
        </a:p>
      </dgm:t>
    </dgm:pt>
    <dgm:pt modelId="{A82EC845-0113-4C58-BACF-52AEA06502C5}">
      <dgm:prSet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2.Учащиеся с относительно высоким уровнем развития мыслительной деятельности при отрицательном отношении к учению и частичной или полной утрате позиции школьника.</a:t>
          </a:r>
          <a:endParaRPr lang="en-US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798018-6F28-4A64-8A8F-778C84020152}" type="parTrans" cxnId="{CF12ED64-1D71-4BD2-9EB0-83182EACF017}">
      <dgm:prSet/>
      <dgm:spPr/>
      <dgm:t>
        <a:bodyPr/>
        <a:lstStyle/>
        <a:p>
          <a:endParaRPr lang="en-US"/>
        </a:p>
      </dgm:t>
    </dgm:pt>
    <dgm:pt modelId="{4E291482-91B1-48D3-8AA7-3F2375BA21E9}" type="sibTrans" cxnId="{CF12ED64-1D71-4BD2-9EB0-83182EACF017}">
      <dgm:prSet/>
      <dgm:spPr/>
      <dgm:t>
        <a:bodyPr/>
        <a:lstStyle/>
        <a:p>
          <a:endParaRPr lang="en-US"/>
        </a:p>
      </dgm:t>
    </dgm:pt>
    <dgm:pt modelId="{0CC65E8D-0EB9-48AA-9969-C56C641D643D}">
      <dgm:prSet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3.Неуспевающие, для которых характерно низкое качество мыслительной деятельности при отрицательном отношении к учению и полной утрате позиции школьника, проявляющееся в стремлении оставить школу.</a:t>
          </a:r>
          <a:endParaRPr lang="en-US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81B9DC-6190-431F-BA4E-0DB9FFF4121C}" type="parTrans" cxnId="{95B04D01-891F-464B-809C-ADA52821F239}">
      <dgm:prSet/>
      <dgm:spPr/>
      <dgm:t>
        <a:bodyPr/>
        <a:lstStyle/>
        <a:p>
          <a:endParaRPr lang="en-US"/>
        </a:p>
      </dgm:t>
    </dgm:pt>
    <dgm:pt modelId="{54D8E320-0BBE-4F3C-AA60-E96BF4869FF2}" type="sibTrans" cxnId="{95B04D01-891F-464B-809C-ADA52821F239}">
      <dgm:prSet/>
      <dgm:spPr/>
      <dgm:t>
        <a:bodyPr/>
        <a:lstStyle/>
        <a:p>
          <a:endParaRPr lang="en-US"/>
        </a:p>
      </dgm:t>
    </dgm:pt>
    <dgm:pt modelId="{84C1DB4A-CB04-F44B-A287-320143610510}" type="pres">
      <dgm:prSet presAssocID="{AC29A313-A7E6-46BE-9340-F62408E62A8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8E157AF-34AE-2F40-BC3D-3590396D50F5}" type="pres">
      <dgm:prSet presAssocID="{52C29663-52E3-440B-AA86-1BB4FF9A884F}" presName="hierRoot1" presStyleCnt="0"/>
      <dgm:spPr/>
    </dgm:pt>
    <dgm:pt modelId="{98AEBA98-3C34-A248-9923-0BE78603F881}" type="pres">
      <dgm:prSet presAssocID="{52C29663-52E3-440B-AA86-1BB4FF9A884F}" presName="composite" presStyleCnt="0"/>
      <dgm:spPr/>
    </dgm:pt>
    <dgm:pt modelId="{F2BF49BE-F35C-6145-BDF3-DB467B5EECEE}" type="pres">
      <dgm:prSet presAssocID="{52C29663-52E3-440B-AA86-1BB4FF9A884F}" presName="background" presStyleLbl="node0" presStyleIdx="0" presStyleCnt="3"/>
      <dgm:spPr/>
    </dgm:pt>
    <dgm:pt modelId="{CEC9C18E-016F-C646-B21B-5F14165980D3}" type="pres">
      <dgm:prSet presAssocID="{52C29663-52E3-440B-AA86-1BB4FF9A884F}" presName="text" presStyleLbl="fgAcc0" presStyleIdx="0" presStyleCnt="3" custScaleX="115652" custScaleY="1269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2914A3-BC40-914F-BA21-07AD74E0E71F}" type="pres">
      <dgm:prSet presAssocID="{52C29663-52E3-440B-AA86-1BB4FF9A884F}" presName="hierChild2" presStyleCnt="0"/>
      <dgm:spPr/>
    </dgm:pt>
    <dgm:pt modelId="{2AFF18CA-F123-214C-A5BB-4608933848ED}" type="pres">
      <dgm:prSet presAssocID="{A82EC845-0113-4C58-BACF-52AEA06502C5}" presName="hierRoot1" presStyleCnt="0"/>
      <dgm:spPr/>
    </dgm:pt>
    <dgm:pt modelId="{26D8A681-3B89-F44F-BC15-03DAD7232471}" type="pres">
      <dgm:prSet presAssocID="{A82EC845-0113-4C58-BACF-52AEA06502C5}" presName="composite" presStyleCnt="0"/>
      <dgm:spPr/>
    </dgm:pt>
    <dgm:pt modelId="{E3B1D3DB-049C-784F-B735-14A8F8A00A6A}" type="pres">
      <dgm:prSet presAssocID="{A82EC845-0113-4C58-BACF-52AEA06502C5}" presName="background" presStyleLbl="node0" presStyleIdx="1" presStyleCnt="3"/>
      <dgm:spPr/>
    </dgm:pt>
    <dgm:pt modelId="{1157803A-711A-0943-8110-89BBC881B932}" type="pres">
      <dgm:prSet presAssocID="{A82EC845-0113-4C58-BACF-52AEA06502C5}" presName="text" presStyleLbl="fgAcc0" presStyleIdx="1" presStyleCnt="3" custScaleX="118445" custScaleY="1387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889DA-BD24-B34D-AD7B-D0F3F6133325}" type="pres">
      <dgm:prSet presAssocID="{A82EC845-0113-4C58-BACF-52AEA06502C5}" presName="hierChild2" presStyleCnt="0"/>
      <dgm:spPr/>
    </dgm:pt>
    <dgm:pt modelId="{DF3101BC-DF4C-3844-A18C-43FF7887A06E}" type="pres">
      <dgm:prSet presAssocID="{0CC65E8D-0EB9-48AA-9969-C56C641D643D}" presName="hierRoot1" presStyleCnt="0"/>
      <dgm:spPr/>
    </dgm:pt>
    <dgm:pt modelId="{6FA11193-6D04-FB47-8AFC-1357D58B08BE}" type="pres">
      <dgm:prSet presAssocID="{0CC65E8D-0EB9-48AA-9969-C56C641D643D}" presName="composite" presStyleCnt="0"/>
      <dgm:spPr/>
    </dgm:pt>
    <dgm:pt modelId="{AF0A677B-E9DF-5948-909E-8310356522FD}" type="pres">
      <dgm:prSet presAssocID="{0CC65E8D-0EB9-48AA-9969-C56C641D643D}" presName="background" presStyleLbl="node0" presStyleIdx="2" presStyleCnt="3"/>
      <dgm:spPr/>
    </dgm:pt>
    <dgm:pt modelId="{B1B6DA98-1338-0348-88FC-6EF54012F443}" type="pres">
      <dgm:prSet presAssocID="{0CC65E8D-0EB9-48AA-9969-C56C641D643D}" presName="text" presStyleLbl="fgAcc0" presStyleIdx="2" presStyleCnt="3" custScaleX="116477" custScaleY="1314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A14762-8C96-3940-91B6-B3A371856E2F}" type="pres">
      <dgm:prSet presAssocID="{0CC65E8D-0EB9-48AA-9969-C56C641D643D}" presName="hierChild2" presStyleCnt="0"/>
      <dgm:spPr/>
    </dgm:pt>
  </dgm:ptLst>
  <dgm:cxnLst>
    <dgm:cxn modelId="{95B04D01-891F-464B-809C-ADA52821F239}" srcId="{AC29A313-A7E6-46BE-9340-F62408E62A88}" destId="{0CC65E8D-0EB9-48AA-9969-C56C641D643D}" srcOrd="2" destOrd="0" parTransId="{2E81B9DC-6190-431F-BA4E-0DB9FFF4121C}" sibTransId="{54D8E320-0BBE-4F3C-AA60-E96BF4869FF2}"/>
    <dgm:cxn modelId="{A5DB1ED3-0D41-DD4F-8B0F-2368D7B9F64F}" type="presOf" srcId="{0CC65E8D-0EB9-48AA-9969-C56C641D643D}" destId="{B1B6DA98-1338-0348-88FC-6EF54012F443}" srcOrd="0" destOrd="0" presId="urn:microsoft.com/office/officeart/2005/8/layout/hierarchy1"/>
    <dgm:cxn modelId="{C78E8DC9-6191-A448-B8D3-E92DE16506FC}" type="presOf" srcId="{52C29663-52E3-440B-AA86-1BB4FF9A884F}" destId="{CEC9C18E-016F-C646-B21B-5F14165980D3}" srcOrd="0" destOrd="0" presId="urn:microsoft.com/office/officeart/2005/8/layout/hierarchy1"/>
    <dgm:cxn modelId="{C64E8F45-4E5A-2243-AB45-03F6D1F24309}" type="presOf" srcId="{A82EC845-0113-4C58-BACF-52AEA06502C5}" destId="{1157803A-711A-0943-8110-89BBC881B932}" srcOrd="0" destOrd="0" presId="urn:microsoft.com/office/officeart/2005/8/layout/hierarchy1"/>
    <dgm:cxn modelId="{CF12ED64-1D71-4BD2-9EB0-83182EACF017}" srcId="{AC29A313-A7E6-46BE-9340-F62408E62A88}" destId="{A82EC845-0113-4C58-BACF-52AEA06502C5}" srcOrd="1" destOrd="0" parTransId="{AC798018-6F28-4A64-8A8F-778C84020152}" sibTransId="{4E291482-91B1-48D3-8AA7-3F2375BA21E9}"/>
    <dgm:cxn modelId="{EF3DEC38-B598-4B7C-A125-28702774247C}" srcId="{AC29A313-A7E6-46BE-9340-F62408E62A88}" destId="{52C29663-52E3-440B-AA86-1BB4FF9A884F}" srcOrd="0" destOrd="0" parTransId="{FBD4FBCD-2113-470B-8B51-9F94688BEC15}" sibTransId="{96915301-ABA1-4A6D-B78B-4B6293DC8B45}"/>
    <dgm:cxn modelId="{24140AB3-51BB-FB47-A9F1-8086AD8009CB}" type="presOf" srcId="{AC29A313-A7E6-46BE-9340-F62408E62A88}" destId="{84C1DB4A-CB04-F44B-A287-320143610510}" srcOrd="0" destOrd="0" presId="urn:microsoft.com/office/officeart/2005/8/layout/hierarchy1"/>
    <dgm:cxn modelId="{DA10FA20-E66A-FE4C-866D-72160ADF369F}" type="presParOf" srcId="{84C1DB4A-CB04-F44B-A287-320143610510}" destId="{A8E157AF-34AE-2F40-BC3D-3590396D50F5}" srcOrd="0" destOrd="0" presId="urn:microsoft.com/office/officeart/2005/8/layout/hierarchy1"/>
    <dgm:cxn modelId="{882EE620-FB5F-C340-BDF4-E787F7357DA4}" type="presParOf" srcId="{A8E157AF-34AE-2F40-BC3D-3590396D50F5}" destId="{98AEBA98-3C34-A248-9923-0BE78603F881}" srcOrd="0" destOrd="0" presId="urn:microsoft.com/office/officeart/2005/8/layout/hierarchy1"/>
    <dgm:cxn modelId="{F6C9F17A-A864-6C4B-9794-A5D36DB1DFD1}" type="presParOf" srcId="{98AEBA98-3C34-A248-9923-0BE78603F881}" destId="{F2BF49BE-F35C-6145-BDF3-DB467B5EECEE}" srcOrd="0" destOrd="0" presId="urn:microsoft.com/office/officeart/2005/8/layout/hierarchy1"/>
    <dgm:cxn modelId="{FA04BD77-062F-7340-BF74-E20BF9661E1A}" type="presParOf" srcId="{98AEBA98-3C34-A248-9923-0BE78603F881}" destId="{CEC9C18E-016F-C646-B21B-5F14165980D3}" srcOrd="1" destOrd="0" presId="urn:microsoft.com/office/officeart/2005/8/layout/hierarchy1"/>
    <dgm:cxn modelId="{9F8E2C40-900D-C542-8577-848DA7AA43D7}" type="presParOf" srcId="{A8E157AF-34AE-2F40-BC3D-3590396D50F5}" destId="{C72914A3-BC40-914F-BA21-07AD74E0E71F}" srcOrd="1" destOrd="0" presId="urn:microsoft.com/office/officeart/2005/8/layout/hierarchy1"/>
    <dgm:cxn modelId="{F95EBE70-A6E9-5642-A216-31061F4F6BE8}" type="presParOf" srcId="{84C1DB4A-CB04-F44B-A287-320143610510}" destId="{2AFF18CA-F123-214C-A5BB-4608933848ED}" srcOrd="1" destOrd="0" presId="urn:microsoft.com/office/officeart/2005/8/layout/hierarchy1"/>
    <dgm:cxn modelId="{B39AD05A-FC02-3142-9A1F-33C39ECF59B3}" type="presParOf" srcId="{2AFF18CA-F123-214C-A5BB-4608933848ED}" destId="{26D8A681-3B89-F44F-BC15-03DAD7232471}" srcOrd="0" destOrd="0" presId="urn:microsoft.com/office/officeart/2005/8/layout/hierarchy1"/>
    <dgm:cxn modelId="{85EA383B-EF93-4940-BC2C-7395836A1843}" type="presParOf" srcId="{26D8A681-3B89-F44F-BC15-03DAD7232471}" destId="{E3B1D3DB-049C-784F-B735-14A8F8A00A6A}" srcOrd="0" destOrd="0" presId="urn:microsoft.com/office/officeart/2005/8/layout/hierarchy1"/>
    <dgm:cxn modelId="{84DA7E8C-9774-AD42-8258-E2C4C670390E}" type="presParOf" srcId="{26D8A681-3B89-F44F-BC15-03DAD7232471}" destId="{1157803A-711A-0943-8110-89BBC881B932}" srcOrd="1" destOrd="0" presId="urn:microsoft.com/office/officeart/2005/8/layout/hierarchy1"/>
    <dgm:cxn modelId="{255B9EC5-D53F-0442-9D0B-46993FD9D25E}" type="presParOf" srcId="{2AFF18CA-F123-214C-A5BB-4608933848ED}" destId="{91D889DA-BD24-B34D-AD7B-D0F3F6133325}" srcOrd="1" destOrd="0" presId="urn:microsoft.com/office/officeart/2005/8/layout/hierarchy1"/>
    <dgm:cxn modelId="{4D4D8F0C-4A58-F446-8A17-696FDE110FD9}" type="presParOf" srcId="{84C1DB4A-CB04-F44B-A287-320143610510}" destId="{DF3101BC-DF4C-3844-A18C-43FF7887A06E}" srcOrd="2" destOrd="0" presId="urn:microsoft.com/office/officeart/2005/8/layout/hierarchy1"/>
    <dgm:cxn modelId="{04D5719C-5A7B-C842-9DA6-6267ED35D101}" type="presParOf" srcId="{DF3101BC-DF4C-3844-A18C-43FF7887A06E}" destId="{6FA11193-6D04-FB47-8AFC-1357D58B08BE}" srcOrd="0" destOrd="0" presId="urn:microsoft.com/office/officeart/2005/8/layout/hierarchy1"/>
    <dgm:cxn modelId="{168BCEC8-AD7B-F846-B834-932FBBE06FAE}" type="presParOf" srcId="{6FA11193-6D04-FB47-8AFC-1357D58B08BE}" destId="{AF0A677B-E9DF-5948-909E-8310356522FD}" srcOrd="0" destOrd="0" presId="urn:microsoft.com/office/officeart/2005/8/layout/hierarchy1"/>
    <dgm:cxn modelId="{484B0599-82CE-C34A-B80B-16FA85ADFDA2}" type="presParOf" srcId="{6FA11193-6D04-FB47-8AFC-1357D58B08BE}" destId="{B1B6DA98-1338-0348-88FC-6EF54012F443}" srcOrd="1" destOrd="0" presId="urn:microsoft.com/office/officeart/2005/8/layout/hierarchy1"/>
    <dgm:cxn modelId="{8D77DE6E-F794-3344-A6F5-2EEAEB45BBE1}" type="presParOf" srcId="{DF3101BC-DF4C-3844-A18C-43FF7887A06E}" destId="{FCA14762-8C96-3940-91B6-B3A371856E2F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486F4C-4018-485D-B1B6-BD12EEFA56AE}" type="doc">
      <dgm:prSet loTypeId="urn:microsoft.com/office/officeart/2005/8/layout/hProcess10" loCatId="process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535078DA-4E13-420D-8450-C2E7BD738D91}">
      <dgm:prSet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Педагогическая диагностика - систематический контроль и оценка результатов обучения, своевременное выявление пробелов. Для этого применяются беседы учителя с учениками, родителями, наблюдение за трудным учеником с фиксацией данных в мониторинговой карте, проведение тестов, анализ результатов, обобщение их в виде таблиц по видам допущенных ошибок. Заседание психолого-педагогического консилиума - анализ и решение дидактических проблем отстающих учеников</a:t>
          </a:r>
          <a:endParaRPr lang="en-US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B3AC0D-5258-4B28-9DB9-33D7CF81ACCB}" type="parTrans" cxnId="{1A9CD56B-9789-4117-B0A4-42F01367C72D}">
      <dgm:prSet/>
      <dgm:spPr/>
      <dgm:t>
        <a:bodyPr/>
        <a:lstStyle/>
        <a:p>
          <a:endParaRPr lang="en-US"/>
        </a:p>
      </dgm:t>
    </dgm:pt>
    <dgm:pt modelId="{DC30614E-D106-49E8-AB65-A0D48D381E24}" type="sibTrans" cxnId="{1A9CD56B-9789-4117-B0A4-42F01367C72D}">
      <dgm:prSet/>
      <dgm:spPr/>
      <dgm:t>
        <a:bodyPr/>
        <a:lstStyle/>
        <a:p>
          <a:endParaRPr lang="en-US"/>
        </a:p>
      </dgm:t>
    </dgm:pt>
    <dgm:pt modelId="{6689242C-4162-41A4-8717-7B47C1510F87}">
      <dgm:prSet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Педагогическая терапия - меры по устранению отставаний в учебе. Организация в школе дополнительные занятий (внеурочная деятельность). Преимущества в том, что занятия в них проводятся по результатам серьезной диагностики, с подбором групповых и индивидуальных средств обучения. Их ведут учителя и педагог-психолог, посещение занятий </a:t>
          </a:r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обязательно</a:t>
          </a:r>
          <a:endParaRPr lang="en-US" sz="1600" dirty="0"/>
        </a:p>
      </dgm:t>
    </dgm:pt>
    <dgm:pt modelId="{E3332519-1BA6-4FAA-A424-05278CDF21BB}" type="parTrans" cxnId="{4B20556B-156C-4FF0-A285-611CF13BA8AD}">
      <dgm:prSet/>
      <dgm:spPr/>
      <dgm:t>
        <a:bodyPr/>
        <a:lstStyle/>
        <a:p>
          <a:endParaRPr lang="en-US"/>
        </a:p>
      </dgm:t>
    </dgm:pt>
    <dgm:pt modelId="{B8A9BB0F-DCB2-4C51-BBF5-1017CE2D9A6D}" type="sibTrans" cxnId="{4B20556B-156C-4FF0-A285-611CF13BA8AD}">
      <dgm:prSet/>
      <dgm:spPr/>
      <dgm:t>
        <a:bodyPr/>
        <a:lstStyle/>
        <a:p>
          <a:endParaRPr lang="en-US"/>
        </a:p>
      </dgm:t>
    </dgm:pt>
    <dgm:pt modelId="{2DBEEC79-673E-4C4A-B2E1-75A13AC66566}">
      <dgm:prSet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Воспитательное воздействие. Поскольку неудачи в учебе связаны чаще всего с плохим воспитанием, то с неуспевающими учениками ведется индивидуальная планируемая воспитательная работа, которая включает и работу с семьей школьника (работа ШВР)</a:t>
          </a:r>
          <a:endParaRPr lang="en-US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D74392-AD1C-450C-A1CD-FF6141CFB109}" type="parTrans" cxnId="{748EE673-632A-48EA-8F79-9ECD098532D6}">
      <dgm:prSet/>
      <dgm:spPr/>
      <dgm:t>
        <a:bodyPr/>
        <a:lstStyle/>
        <a:p>
          <a:endParaRPr lang="en-US"/>
        </a:p>
      </dgm:t>
    </dgm:pt>
    <dgm:pt modelId="{CAA80A65-B5B9-4A8E-A32F-596E9E274FB8}" type="sibTrans" cxnId="{748EE673-632A-48EA-8F79-9ECD098532D6}">
      <dgm:prSet/>
      <dgm:spPr/>
      <dgm:t>
        <a:bodyPr/>
        <a:lstStyle/>
        <a:p>
          <a:endParaRPr lang="en-US"/>
        </a:p>
      </dgm:t>
    </dgm:pt>
    <dgm:pt modelId="{F58C3327-1837-1048-B06D-43E2219A4EDA}" type="pres">
      <dgm:prSet presAssocID="{92486F4C-4018-485D-B1B6-BD12EEFA56A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EF7F92-97A9-0D49-AFBC-79B34F475F1C}" type="pres">
      <dgm:prSet presAssocID="{535078DA-4E13-420D-8450-C2E7BD738D91}" presName="composite" presStyleCnt="0"/>
      <dgm:spPr/>
    </dgm:pt>
    <dgm:pt modelId="{88EB1935-7075-7844-8F23-BAE145F695DC}" type="pres">
      <dgm:prSet presAssocID="{535078DA-4E13-420D-8450-C2E7BD738D91}" presName="imagSh" presStyleLbl="bgImgPlace1" presStyleIdx="0" presStyleCnt="3" custScaleX="230305" custScaleY="166310" custLinFactNeighborX="11347" custLinFactNeighborY="-6833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E391BE6A-6214-E649-979E-130AEB73935F}" type="pres">
      <dgm:prSet presAssocID="{535078DA-4E13-420D-8450-C2E7BD738D91}" presName="txNode" presStyleLbl="node1" presStyleIdx="0" presStyleCnt="3" custScaleX="285911" custScaleY="272453" custLinFactNeighborX="4644" custLinFactNeighborY="982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02D72B-C35C-8A41-AC9F-B89D7E669CE4}" type="pres">
      <dgm:prSet presAssocID="{DC30614E-D106-49E8-AB65-A0D48D381E24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E7C186-FA0D-E74C-91B0-A9A53B4F2D3C}" type="pres">
      <dgm:prSet presAssocID="{DC30614E-D106-49E8-AB65-A0D48D381E24}" presName="connTx" presStyleLbl="sibTrans2D1" presStyleIdx="0" presStyleCnt="2"/>
      <dgm:spPr/>
      <dgm:t>
        <a:bodyPr/>
        <a:lstStyle/>
        <a:p>
          <a:endParaRPr lang="ru-RU"/>
        </a:p>
      </dgm:t>
    </dgm:pt>
    <dgm:pt modelId="{3EE473B3-6E07-1B47-B3B1-9D00F45E1F3C}" type="pres">
      <dgm:prSet presAssocID="{6689242C-4162-41A4-8717-7B47C1510F87}" presName="composite" presStyleCnt="0"/>
      <dgm:spPr/>
    </dgm:pt>
    <dgm:pt modelId="{42D52849-287C-5D4A-9D02-FE9EF47D9DA3}" type="pres">
      <dgm:prSet presAssocID="{6689242C-4162-41A4-8717-7B47C1510F87}" presName="imagSh" presStyleLbl="bgImgPlace1" presStyleIdx="1" presStyleCnt="3" custScaleX="216523" custScaleY="205757" custLinFactNeighborX="-2124" custLinFactNeighborY="-8441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F511D483-2D20-DF41-9885-352319EC58E7}" type="pres">
      <dgm:prSet presAssocID="{6689242C-4162-41A4-8717-7B47C1510F87}" presName="txNode" presStyleLbl="node1" presStyleIdx="1" presStyleCnt="3" custScaleX="298221" custScaleY="221235" custLinFactNeighborX="-12480" custLinFactNeighborY="83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8362C6-6CDC-834C-99B1-E9C0D167A5E5}" type="pres">
      <dgm:prSet presAssocID="{B8A9BB0F-DCB2-4C51-BBF5-1017CE2D9A6D}" presName="sibTrans" presStyleLbl="sibTrans2D1" presStyleIdx="1" presStyleCnt="2"/>
      <dgm:spPr/>
      <dgm:t>
        <a:bodyPr/>
        <a:lstStyle/>
        <a:p>
          <a:endParaRPr lang="ru-RU"/>
        </a:p>
      </dgm:t>
    </dgm:pt>
    <dgm:pt modelId="{72C286F3-FFD2-C54F-AA4C-8817DA2903DD}" type="pres">
      <dgm:prSet presAssocID="{B8A9BB0F-DCB2-4C51-BBF5-1017CE2D9A6D}" presName="connTx" presStyleLbl="sibTrans2D1" presStyleIdx="1" presStyleCnt="2"/>
      <dgm:spPr/>
      <dgm:t>
        <a:bodyPr/>
        <a:lstStyle/>
        <a:p>
          <a:endParaRPr lang="ru-RU"/>
        </a:p>
      </dgm:t>
    </dgm:pt>
    <dgm:pt modelId="{FEA5E597-6971-E542-8719-1DDA4E29281C}" type="pres">
      <dgm:prSet presAssocID="{2DBEEC79-673E-4C4A-B2E1-75A13AC66566}" presName="composite" presStyleCnt="0"/>
      <dgm:spPr/>
    </dgm:pt>
    <dgm:pt modelId="{020A684B-A885-B644-BB98-4E44D6D2E2C4}" type="pres">
      <dgm:prSet presAssocID="{2DBEEC79-673E-4C4A-B2E1-75A13AC66566}" presName="imagSh" presStyleLbl="bgImgPlace1" presStyleIdx="2" presStyleCnt="3" custScaleX="227395" custScaleY="191575" custLinFactNeighborX="-9118" custLinFactNeighborY="-83715"/>
      <dgm:spPr>
        <a:blipFill>
          <a:blip xmlns:r="http://schemas.openxmlformats.org/officeDocument/2006/relationships" r:embed="rId3"/>
          <a:srcRect/>
          <a:stretch>
            <a:fillRect l="-24000" r="-24000"/>
          </a:stretch>
        </a:blipFill>
      </dgm:spPr>
    </dgm:pt>
    <dgm:pt modelId="{4B502FD2-E4FE-AB4C-9BFC-0FDB875ED5B9}" type="pres">
      <dgm:prSet presAssocID="{2DBEEC79-673E-4C4A-B2E1-75A13AC66566}" presName="txNode" presStyleLbl="node1" presStyleIdx="2" presStyleCnt="3" custScaleX="279129" custScaleY="231900" custLinFactNeighborX="-20498" custLinFactNeighborY="97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92E262-258D-9143-975B-F63D49ED1E34}" type="presOf" srcId="{DC30614E-D106-49E8-AB65-A0D48D381E24}" destId="{C702D72B-C35C-8A41-AC9F-B89D7E669CE4}" srcOrd="0" destOrd="0" presId="urn:microsoft.com/office/officeart/2005/8/layout/hProcess10"/>
    <dgm:cxn modelId="{2B603880-FE8A-C841-9E05-4336D7C25EAC}" type="presOf" srcId="{B8A9BB0F-DCB2-4C51-BBF5-1017CE2D9A6D}" destId="{72C286F3-FFD2-C54F-AA4C-8817DA2903DD}" srcOrd="1" destOrd="0" presId="urn:microsoft.com/office/officeart/2005/8/layout/hProcess10"/>
    <dgm:cxn modelId="{DCE5F180-DE60-3D4A-929F-EF0431E47C6A}" type="presOf" srcId="{B8A9BB0F-DCB2-4C51-BBF5-1017CE2D9A6D}" destId="{1E8362C6-6CDC-834C-99B1-E9C0D167A5E5}" srcOrd="0" destOrd="0" presId="urn:microsoft.com/office/officeart/2005/8/layout/hProcess10"/>
    <dgm:cxn modelId="{2D39A78D-E82C-2248-9578-DA421FBBC343}" type="presOf" srcId="{DC30614E-D106-49E8-AB65-A0D48D381E24}" destId="{CDE7C186-FA0D-E74C-91B0-A9A53B4F2D3C}" srcOrd="1" destOrd="0" presId="urn:microsoft.com/office/officeart/2005/8/layout/hProcess10"/>
    <dgm:cxn modelId="{D2201D6F-47BA-2144-969B-D6B2DAEC935C}" type="presOf" srcId="{535078DA-4E13-420D-8450-C2E7BD738D91}" destId="{E391BE6A-6214-E649-979E-130AEB73935F}" srcOrd="0" destOrd="0" presId="urn:microsoft.com/office/officeart/2005/8/layout/hProcess10"/>
    <dgm:cxn modelId="{748EE673-632A-48EA-8F79-9ECD098532D6}" srcId="{92486F4C-4018-485D-B1B6-BD12EEFA56AE}" destId="{2DBEEC79-673E-4C4A-B2E1-75A13AC66566}" srcOrd="2" destOrd="0" parTransId="{9AD74392-AD1C-450C-A1CD-FF6141CFB109}" sibTransId="{CAA80A65-B5B9-4A8E-A32F-596E9E274FB8}"/>
    <dgm:cxn modelId="{68228A89-CB3A-A146-ADE4-65D6E3E14909}" type="presOf" srcId="{2DBEEC79-673E-4C4A-B2E1-75A13AC66566}" destId="{4B502FD2-E4FE-AB4C-9BFC-0FDB875ED5B9}" srcOrd="0" destOrd="0" presId="urn:microsoft.com/office/officeart/2005/8/layout/hProcess10"/>
    <dgm:cxn modelId="{1A9CD56B-9789-4117-B0A4-42F01367C72D}" srcId="{92486F4C-4018-485D-B1B6-BD12EEFA56AE}" destId="{535078DA-4E13-420D-8450-C2E7BD738D91}" srcOrd="0" destOrd="0" parTransId="{BFB3AC0D-5258-4B28-9DB9-33D7CF81ACCB}" sibTransId="{DC30614E-D106-49E8-AB65-A0D48D381E24}"/>
    <dgm:cxn modelId="{A684B98C-9004-6B4C-9D3B-3806836C2C3C}" type="presOf" srcId="{92486F4C-4018-485D-B1B6-BD12EEFA56AE}" destId="{F58C3327-1837-1048-B06D-43E2219A4EDA}" srcOrd="0" destOrd="0" presId="urn:microsoft.com/office/officeart/2005/8/layout/hProcess10"/>
    <dgm:cxn modelId="{D235A7F4-B17E-7E46-A645-542D4E939B7E}" type="presOf" srcId="{6689242C-4162-41A4-8717-7B47C1510F87}" destId="{F511D483-2D20-DF41-9885-352319EC58E7}" srcOrd="0" destOrd="0" presId="urn:microsoft.com/office/officeart/2005/8/layout/hProcess10"/>
    <dgm:cxn modelId="{4B20556B-156C-4FF0-A285-611CF13BA8AD}" srcId="{92486F4C-4018-485D-B1B6-BD12EEFA56AE}" destId="{6689242C-4162-41A4-8717-7B47C1510F87}" srcOrd="1" destOrd="0" parTransId="{E3332519-1BA6-4FAA-A424-05278CDF21BB}" sibTransId="{B8A9BB0F-DCB2-4C51-BBF5-1017CE2D9A6D}"/>
    <dgm:cxn modelId="{29E504A6-E737-4E4D-B025-566081762F90}" type="presParOf" srcId="{F58C3327-1837-1048-B06D-43E2219A4EDA}" destId="{C2EF7F92-97A9-0D49-AFBC-79B34F475F1C}" srcOrd="0" destOrd="0" presId="urn:microsoft.com/office/officeart/2005/8/layout/hProcess10"/>
    <dgm:cxn modelId="{0C5FD60A-4FEB-8A4B-86D2-C9600F4A88EF}" type="presParOf" srcId="{C2EF7F92-97A9-0D49-AFBC-79B34F475F1C}" destId="{88EB1935-7075-7844-8F23-BAE145F695DC}" srcOrd="0" destOrd="0" presId="urn:microsoft.com/office/officeart/2005/8/layout/hProcess10"/>
    <dgm:cxn modelId="{21BEA99E-48BB-4443-A55E-BFD34FD78818}" type="presParOf" srcId="{C2EF7F92-97A9-0D49-AFBC-79B34F475F1C}" destId="{E391BE6A-6214-E649-979E-130AEB73935F}" srcOrd="1" destOrd="0" presId="urn:microsoft.com/office/officeart/2005/8/layout/hProcess10"/>
    <dgm:cxn modelId="{CDAC09A1-4273-064A-8527-940BB1F85FAB}" type="presParOf" srcId="{F58C3327-1837-1048-B06D-43E2219A4EDA}" destId="{C702D72B-C35C-8A41-AC9F-B89D7E669CE4}" srcOrd="1" destOrd="0" presId="urn:microsoft.com/office/officeart/2005/8/layout/hProcess10"/>
    <dgm:cxn modelId="{CC917868-37D6-0347-B852-1ACFFBFD4B66}" type="presParOf" srcId="{C702D72B-C35C-8A41-AC9F-B89D7E669CE4}" destId="{CDE7C186-FA0D-E74C-91B0-A9A53B4F2D3C}" srcOrd="0" destOrd="0" presId="urn:microsoft.com/office/officeart/2005/8/layout/hProcess10"/>
    <dgm:cxn modelId="{762119D6-F06B-B44D-A07F-82C06AFBD312}" type="presParOf" srcId="{F58C3327-1837-1048-B06D-43E2219A4EDA}" destId="{3EE473B3-6E07-1B47-B3B1-9D00F45E1F3C}" srcOrd="2" destOrd="0" presId="urn:microsoft.com/office/officeart/2005/8/layout/hProcess10"/>
    <dgm:cxn modelId="{CF5288E2-B40C-B34C-91A5-796E6B8C2069}" type="presParOf" srcId="{3EE473B3-6E07-1B47-B3B1-9D00F45E1F3C}" destId="{42D52849-287C-5D4A-9D02-FE9EF47D9DA3}" srcOrd="0" destOrd="0" presId="urn:microsoft.com/office/officeart/2005/8/layout/hProcess10"/>
    <dgm:cxn modelId="{7BA21E36-1CCB-4643-AC13-3085B76F9BDF}" type="presParOf" srcId="{3EE473B3-6E07-1B47-B3B1-9D00F45E1F3C}" destId="{F511D483-2D20-DF41-9885-352319EC58E7}" srcOrd="1" destOrd="0" presId="urn:microsoft.com/office/officeart/2005/8/layout/hProcess10"/>
    <dgm:cxn modelId="{A9F41BBA-D617-254B-95C7-56613631D8CA}" type="presParOf" srcId="{F58C3327-1837-1048-B06D-43E2219A4EDA}" destId="{1E8362C6-6CDC-834C-99B1-E9C0D167A5E5}" srcOrd="3" destOrd="0" presId="urn:microsoft.com/office/officeart/2005/8/layout/hProcess10"/>
    <dgm:cxn modelId="{4929F2F3-0852-5246-9F5E-7B7AAFF18DD2}" type="presParOf" srcId="{1E8362C6-6CDC-834C-99B1-E9C0D167A5E5}" destId="{72C286F3-FFD2-C54F-AA4C-8817DA2903DD}" srcOrd="0" destOrd="0" presId="urn:microsoft.com/office/officeart/2005/8/layout/hProcess10"/>
    <dgm:cxn modelId="{FBA4DAC5-2D7E-5844-AA1E-3715A0D267CC}" type="presParOf" srcId="{F58C3327-1837-1048-B06D-43E2219A4EDA}" destId="{FEA5E597-6971-E542-8719-1DDA4E29281C}" srcOrd="4" destOrd="0" presId="urn:microsoft.com/office/officeart/2005/8/layout/hProcess10"/>
    <dgm:cxn modelId="{2597E2B5-E4A0-394B-82E3-C4BAEAC18EFE}" type="presParOf" srcId="{FEA5E597-6971-E542-8719-1DDA4E29281C}" destId="{020A684B-A885-B644-BB98-4E44D6D2E2C4}" srcOrd="0" destOrd="0" presId="urn:microsoft.com/office/officeart/2005/8/layout/hProcess10"/>
    <dgm:cxn modelId="{CFA68CCA-1162-C54B-ABC7-12C2D0E54B30}" type="presParOf" srcId="{FEA5E597-6971-E542-8719-1DDA4E29281C}" destId="{4B502FD2-E4FE-AB4C-9BFC-0FDB875ED5B9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439901-EB1B-4E35-9381-AEA2EF43B17F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D10481-919C-4D01-8491-75A23B7CA59E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</a:t>
          </a:r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качеств</a:t>
          </a:r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предоставляемых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образовательных</a:t>
          </a:r>
          <a:r>
            <a:rPr lang="en-US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услуг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через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обновление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структуры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содержания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образовательного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процесса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учетом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внедрения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инновационных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подходов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6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BC4F6D-C5AA-412F-87A4-4CB1EBFEF6E0}" type="parTrans" cxnId="{C034FC06-F3AF-446D-8AEF-B58640AD6674}">
      <dgm:prSet/>
      <dgm:spPr/>
      <dgm:t>
        <a:bodyPr/>
        <a:lstStyle/>
        <a:p>
          <a:endParaRPr lang="en-US"/>
        </a:p>
      </dgm:t>
    </dgm:pt>
    <dgm:pt modelId="{923B5E2C-AEBE-4BD4-9D01-0E019647B035}" type="sibTrans" cxnId="{C034FC06-F3AF-446D-8AEF-B58640AD6674}">
      <dgm:prSet/>
      <dgm:spPr/>
      <dgm:t>
        <a:bodyPr/>
        <a:lstStyle/>
        <a:p>
          <a:endParaRPr lang="en-US"/>
        </a:p>
      </dgm:t>
    </dgm:pt>
    <dgm:pt modelId="{2DB4925F-7C79-4CF7-90E5-387E41D4A3FC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Расширен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</a:t>
          </a:r>
          <a:r>
            <a:rPr lang="ru-RU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чень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образовательных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возможностей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социально-образовательных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партнерств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6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6439C1-F236-4B49-B009-0337B00B3B2C}" type="parTrans" cxnId="{2D73877A-7B05-407A-A6AF-D58A676A6B50}">
      <dgm:prSet/>
      <dgm:spPr/>
      <dgm:t>
        <a:bodyPr/>
        <a:lstStyle/>
        <a:p>
          <a:endParaRPr lang="en-US"/>
        </a:p>
      </dgm:t>
    </dgm:pt>
    <dgm:pt modelId="{52F60438-3B81-4140-88F6-DE434BD3B335}" type="sibTrans" cxnId="{2D73877A-7B05-407A-A6AF-D58A676A6B50}">
      <dgm:prSet/>
      <dgm:spPr/>
      <dgm:t>
        <a:bodyPr/>
        <a:lstStyle/>
        <a:p>
          <a:endParaRPr lang="en-US"/>
        </a:p>
      </dgm:t>
    </dgm:pt>
    <dgm:pt modelId="{B9126A00-4E8D-41BA-9710-7580BFA24D85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</a:t>
          </a:r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эффективн</a:t>
          </a:r>
          <a:r>
            <a:rPr lang="ru-RU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ая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профильн</a:t>
          </a:r>
          <a:r>
            <a:rPr lang="ru-RU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ая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</a:t>
          </a:r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обучения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проектной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обучающихся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6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B44584-6092-44F0-86D7-33838620E8A7}" type="parTrans" cxnId="{F6362BC1-A1EF-4B2B-9583-7D4E7C742473}">
      <dgm:prSet/>
      <dgm:spPr/>
      <dgm:t>
        <a:bodyPr/>
        <a:lstStyle/>
        <a:p>
          <a:endParaRPr lang="en-US"/>
        </a:p>
      </dgm:t>
    </dgm:pt>
    <dgm:pt modelId="{49C6A9EF-F83C-4502-A7B0-E6F2A1004CCC}" type="sibTrans" cxnId="{F6362BC1-A1EF-4B2B-9583-7D4E7C742473}">
      <dgm:prSet/>
      <dgm:spPr/>
      <dgm:t>
        <a:bodyPr/>
        <a:lstStyle/>
        <a:p>
          <a:endParaRPr lang="en-US"/>
        </a:p>
      </dgm:t>
    </dgm:pt>
    <dgm:pt modelId="{F7998B0A-6AFF-4F49-AC77-346174D9CB3C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</a:t>
          </a:r>
          <a:r>
            <a:rPr lang="ru-RU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силась</a:t>
          </a:r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эффективност</a:t>
          </a:r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ь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системы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работе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одаренными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талантливыми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детьми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6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06F615-DC00-488D-9E6D-DA3A9F16648E}" type="parTrans" cxnId="{402B5D33-4173-4BDA-9709-A7AAF471788A}">
      <dgm:prSet/>
      <dgm:spPr/>
      <dgm:t>
        <a:bodyPr/>
        <a:lstStyle/>
        <a:p>
          <a:endParaRPr lang="en-US"/>
        </a:p>
      </dgm:t>
    </dgm:pt>
    <dgm:pt modelId="{3CFD8660-26A2-4326-A87A-7EC9E196F1AA}" type="sibTrans" cxnId="{402B5D33-4173-4BDA-9709-A7AAF471788A}">
      <dgm:prSet/>
      <dgm:spPr/>
      <dgm:t>
        <a:bodyPr/>
        <a:lstStyle/>
        <a:p>
          <a:endParaRPr lang="en-US"/>
        </a:p>
      </dgm:t>
    </dgm:pt>
    <dgm:pt modelId="{941E26DB-AEC1-469D-8B46-F0EAA78D6950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профессиональной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компетентности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педагогов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том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числе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овладения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инновационными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образовательными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метапредметными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технологиями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счет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прохождения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повышения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квалификации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переподготовки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работников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участия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региональных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федеральных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профессиональных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мероприятиях</a:t>
          </a:r>
          <a:r>
            <a: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6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ADC12C-8B71-4D11-B777-5F9B9EE45ED0}" type="parTrans" cxnId="{947EFE70-20C5-427D-AB24-FEDAC2BFDD78}">
      <dgm:prSet/>
      <dgm:spPr/>
      <dgm:t>
        <a:bodyPr/>
        <a:lstStyle/>
        <a:p>
          <a:endParaRPr lang="en-US"/>
        </a:p>
      </dgm:t>
    </dgm:pt>
    <dgm:pt modelId="{C01C9EE1-CFD5-4051-8BBC-6B803A118D72}" type="sibTrans" cxnId="{947EFE70-20C5-427D-AB24-FEDAC2BFDD78}">
      <dgm:prSet/>
      <dgm:spPr/>
      <dgm:t>
        <a:bodyPr/>
        <a:lstStyle/>
        <a:p>
          <a:endParaRPr lang="en-US"/>
        </a:p>
      </dgm:t>
    </dgm:pt>
    <dgm:pt modelId="{547E3516-1FF9-264F-95CA-4C7AF760A48D}" type="pres">
      <dgm:prSet presAssocID="{54439901-EB1B-4E35-9381-AEA2EF43B1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EDBC0B-F62A-994C-9270-F074EDED0FD3}" type="pres">
      <dgm:prSet presAssocID="{7CD10481-919C-4D01-8491-75A23B7CA59E}" presName="node" presStyleLbl="node1" presStyleIdx="0" presStyleCnt="5" custScaleX="201485" custScaleY="229123" custLinFactNeighborX="-37963" custLinFactNeighborY="7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632109-A056-D94B-8215-1EE309C60D1C}" type="pres">
      <dgm:prSet presAssocID="{923B5E2C-AEBE-4BD4-9D01-0E019647B035}" presName="sibTrans" presStyleCnt="0"/>
      <dgm:spPr/>
    </dgm:pt>
    <dgm:pt modelId="{0DEC66B3-4F91-2746-9ED6-117F698C5A1C}" type="pres">
      <dgm:prSet presAssocID="{2DB4925F-7C79-4CF7-90E5-387E41D4A3FC}" presName="node" presStyleLbl="node1" presStyleIdx="1" presStyleCnt="5" custScaleX="202836" custScaleY="202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35AB7B-E7D1-9440-99B9-AB9A27955B06}" type="pres">
      <dgm:prSet presAssocID="{52F60438-3B81-4140-88F6-DE434BD3B335}" presName="sibTrans" presStyleCnt="0"/>
      <dgm:spPr/>
    </dgm:pt>
    <dgm:pt modelId="{0060B8B3-66F2-3B41-846A-0D43A73E5F5B}" type="pres">
      <dgm:prSet presAssocID="{B9126A00-4E8D-41BA-9710-7580BFA24D85}" presName="node" presStyleLbl="node1" presStyleIdx="2" presStyleCnt="5" custScaleX="169811" custScaleY="245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7BEA75-1E06-4146-AF20-1189D1997CF9}" type="pres">
      <dgm:prSet presAssocID="{49C6A9EF-F83C-4502-A7B0-E6F2A1004CCC}" presName="sibTrans" presStyleCnt="0"/>
      <dgm:spPr/>
    </dgm:pt>
    <dgm:pt modelId="{68AD4C4B-25B9-2442-A885-D7C56B76B3F2}" type="pres">
      <dgm:prSet presAssocID="{F7998B0A-6AFF-4F49-AC77-346174D9CB3C}" presName="node" presStyleLbl="node1" presStyleIdx="3" presStyleCnt="5" custScaleX="151389" custScaleY="225711" custLinFactNeighborX="-71644" custLinFactNeighborY="-70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30009A-B27A-E24F-8398-FEF48485691B}" type="pres">
      <dgm:prSet presAssocID="{3CFD8660-26A2-4326-A87A-7EC9E196F1AA}" presName="sibTrans" presStyleCnt="0"/>
      <dgm:spPr/>
    </dgm:pt>
    <dgm:pt modelId="{41823247-5A1E-B74F-BF2D-64A64D87F6C5}" type="pres">
      <dgm:prSet presAssocID="{941E26DB-AEC1-469D-8B46-F0EAA78D6950}" presName="node" presStyleLbl="node1" presStyleIdx="4" presStyleCnt="5" custScaleX="276527" custScaleY="277584" custLinFactNeighborX="-26242" custLinFactNeighborY="-10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915BBF-B043-2F4D-B599-74A3856C6DD2}" type="presOf" srcId="{54439901-EB1B-4E35-9381-AEA2EF43B17F}" destId="{547E3516-1FF9-264F-95CA-4C7AF760A48D}" srcOrd="0" destOrd="0" presId="urn:microsoft.com/office/officeart/2005/8/layout/default"/>
    <dgm:cxn modelId="{4A6F1675-130E-4B46-AB83-BE953B92053D}" type="presOf" srcId="{F7998B0A-6AFF-4F49-AC77-346174D9CB3C}" destId="{68AD4C4B-25B9-2442-A885-D7C56B76B3F2}" srcOrd="0" destOrd="0" presId="urn:microsoft.com/office/officeart/2005/8/layout/default"/>
    <dgm:cxn modelId="{9D5E0939-AE0A-FF4F-8FC9-030407247D4D}" type="presOf" srcId="{7CD10481-919C-4D01-8491-75A23B7CA59E}" destId="{34EDBC0B-F62A-994C-9270-F074EDED0FD3}" srcOrd="0" destOrd="0" presId="urn:microsoft.com/office/officeart/2005/8/layout/default"/>
    <dgm:cxn modelId="{872ACC89-600F-3243-B90C-CD544E30244F}" type="presOf" srcId="{2DB4925F-7C79-4CF7-90E5-387E41D4A3FC}" destId="{0DEC66B3-4F91-2746-9ED6-117F698C5A1C}" srcOrd="0" destOrd="0" presId="urn:microsoft.com/office/officeart/2005/8/layout/default"/>
    <dgm:cxn modelId="{C034FC06-F3AF-446D-8AEF-B58640AD6674}" srcId="{54439901-EB1B-4E35-9381-AEA2EF43B17F}" destId="{7CD10481-919C-4D01-8491-75A23B7CA59E}" srcOrd="0" destOrd="0" parTransId="{C8BC4F6D-C5AA-412F-87A4-4CB1EBFEF6E0}" sibTransId="{923B5E2C-AEBE-4BD4-9D01-0E019647B035}"/>
    <dgm:cxn modelId="{939EEC64-52EA-264F-87E9-78C6817467F9}" type="presOf" srcId="{B9126A00-4E8D-41BA-9710-7580BFA24D85}" destId="{0060B8B3-66F2-3B41-846A-0D43A73E5F5B}" srcOrd="0" destOrd="0" presId="urn:microsoft.com/office/officeart/2005/8/layout/default"/>
    <dgm:cxn modelId="{F6362BC1-A1EF-4B2B-9583-7D4E7C742473}" srcId="{54439901-EB1B-4E35-9381-AEA2EF43B17F}" destId="{B9126A00-4E8D-41BA-9710-7580BFA24D85}" srcOrd="2" destOrd="0" parTransId="{CCB44584-6092-44F0-86D7-33838620E8A7}" sibTransId="{49C6A9EF-F83C-4502-A7B0-E6F2A1004CCC}"/>
    <dgm:cxn modelId="{2D73877A-7B05-407A-A6AF-D58A676A6B50}" srcId="{54439901-EB1B-4E35-9381-AEA2EF43B17F}" destId="{2DB4925F-7C79-4CF7-90E5-387E41D4A3FC}" srcOrd="1" destOrd="0" parTransId="{046439C1-F236-4B49-B009-0337B00B3B2C}" sibTransId="{52F60438-3B81-4140-88F6-DE434BD3B335}"/>
    <dgm:cxn modelId="{C6E8590F-A47C-714E-8159-BEBF8AC816B9}" type="presOf" srcId="{941E26DB-AEC1-469D-8B46-F0EAA78D6950}" destId="{41823247-5A1E-B74F-BF2D-64A64D87F6C5}" srcOrd="0" destOrd="0" presId="urn:microsoft.com/office/officeart/2005/8/layout/default"/>
    <dgm:cxn modelId="{402B5D33-4173-4BDA-9709-A7AAF471788A}" srcId="{54439901-EB1B-4E35-9381-AEA2EF43B17F}" destId="{F7998B0A-6AFF-4F49-AC77-346174D9CB3C}" srcOrd="3" destOrd="0" parTransId="{4C06F615-DC00-488D-9E6D-DA3A9F16648E}" sibTransId="{3CFD8660-26A2-4326-A87A-7EC9E196F1AA}"/>
    <dgm:cxn modelId="{947EFE70-20C5-427D-AB24-FEDAC2BFDD78}" srcId="{54439901-EB1B-4E35-9381-AEA2EF43B17F}" destId="{941E26DB-AEC1-469D-8B46-F0EAA78D6950}" srcOrd="4" destOrd="0" parTransId="{B3ADC12C-8B71-4D11-B777-5F9B9EE45ED0}" sibTransId="{C01C9EE1-CFD5-4051-8BBC-6B803A118D72}"/>
    <dgm:cxn modelId="{F779BAD6-BC0B-A64B-AD9E-D10827B8D464}" type="presParOf" srcId="{547E3516-1FF9-264F-95CA-4C7AF760A48D}" destId="{34EDBC0B-F62A-994C-9270-F074EDED0FD3}" srcOrd="0" destOrd="0" presId="urn:microsoft.com/office/officeart/2005/8/layout/default"/>
    <dgm:cxn modelId="{A85C1BC0-44B2-EA4B-B14F-C9262EC0D1C6}" type="presParOf" srcId="{547E3516-1FF9-264F-95CA-4C7AF760A48D}" destId="{0B632109-A056-D94B-8215-1EE309C60D1C}" srcOrd="1" destOrd="0" presId="urn:microsoft.com/office/officeart/2005/8/layout/default"/>
    <dgm:cxn modelId="{748B595E-059C-9047-9134-21BD4C32C634}" type="presParOf" srcId="{547E3516-1FF9-264F-95CA-4C7AF760A48D}" destId="{0DEC66B3-4F91-2746-9ED6-117F698C5A1C}" srcOrd="2" destOrd="0" presId="urn:microsoft.com/office/officeart/2005/8/layout/default"/>
    <dgm:cxn modelId="{F434DD55-9572-D94C-A6F2-0681B022E25B}" type="presParOf" srcId="{547E3516-1FF9-264F-95CA-4C7AF760A48D}" destId="{3B35AB7B-E7D1-9440-99B9-AB9A27955B06}" srcOrd="3" destOrd="0" presId="urn:microsoft.com/office/officeart/2005/8/layout/default"/>
    <dgm:cxn modelId="{14114C63-31FB-A543-8B3C-37F7F68BDE20}" type="presParOf" srcId="{547E3516-1FF9-264F-95CA-4C7AF760A48D}" destId="{0060B8B3-66F2-3B41-846A-0D43A73E5F5B}" srcOrd="4" destOrd="0" presId="urn:microsoft.com/office/officeart/2005/8/layout/default"/>
    <dgm:cxn modelId="{1038B51E-5C77-D647-9800-539F5A2A132E}" type="presParOf" srcId="{547E3516-1FF9-264F-95CA-4C7AF760A48D}" destId="{927BEA75-1E06-4146-AF20-1189D1997CF9}" srcOrd="5" destOrd="0" presId="urn:microsoft.com/office/officeart/2005/8/layout/default"/>
    <dgm:cxn modelId="{50F4967B-CD5E-B24F-B0DE-925288DC8640}" type="presParOf" srcId="{547E3516-1FF9-264F-95CA-4C7AF760A48D}" destId="{68AD4C4B-25B9-2442-A885-D7C56B76B3F2}" srcOrd="6" destOrd="0" presId="urn:microsoft.com/office/officeart/2005/8/layout/default"/>
    <dgm:cxn modelId="{13795AEA-48C2-7C4C-B66B-BF9530744A60}" type="presParOf" srcId="{547E3516-1FF9-264F-95CA-4C7AF760A48D}" destId="{5430009A-B27A-E24F-8398-FEF48485691B}" srcOrd="7" destOrd="0" presId="urn:microsoft.com/office/officeart/2005/8/layout/default"/>
    <dgm:cxn modelId="{65686E49-7AF7-964A-8AF1-A287099E0028}" type="presParOf" srcId="{547E3516-1FF9-264F-95CA-4C7AF760A48D}" destId="{41823247-5A1E-B74F-BF2D-64A64D87F6C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0.3092</cdr:x>
      <cdr:y>0.03522</cdr:y>
    </cdr:from>
    <cdr:to>
      <cdr:x>0.45205</cdr:x>
      <cdr:y>0.31314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BB01955E-AE23-C042-9784-79CDDC7C82E4}"/>
            </a:ext>
          </a:extLst>
        </cdr:cNvPr>
        <cdr:cNvSpPr txBox="1"/>
      </cdr:nvSpPr>
      <cdr:spPr>
        <a:xfrm xmlns:a="http://schemas.openxmlformats.org/drawingml/2006/main">
          <a:off x="1979113" y="11586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77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977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860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824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296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546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45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19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79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89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25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822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07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25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16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747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C72E2-4874-9A4A-A017-23E019451F4B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2DFE009-65A0-DE45-A6AC-FE52B9A5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26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brukhovezk@mo.krasnodar.ru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G_7839">
            <a:extLst>
              <a:ext uri="{FF2B5EF4-FFF2-40B4-BE49-F238E27FC236}">
                <a16:creationId xmlns="" xmlns:a16="http://schemas.microsoft.com/office/drawing/2014/main" id="{BDB5FC9A-29CD-CA41-9625-5B5BBF080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9091" r="21689" b="1"/>
          <a:stretch/>
        </p:blipFill>
        <p:spPr bwMode="auto">
          <a:xfrm>
            <a:off x="3347979" y="0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0C4EBC-8884-0540-AACA-E075C9BFF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98" y="2308854"/>
            <a:ext cx="4611079" cy="29850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работы: р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еализация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рисками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500+</a:t>
            </a:r>
            <a:b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57C1A16-B8AB-4D99-A195-A38F556A6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F8A9B20B-D1DD-4573-B5EC-5580295192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="" xmlns:a16="http://schemas.microsoft.com/office/drawing/2014/main" id="{66D61E08-70C3-48D8-BEA0-787111DC30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="" xmlns:a16="http://schemas.microsoft.com/office/drawing/2014/main" id="{FC55298F-0AE5-478E-AD2B-03C2614C58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="" xmlns:a16="http://schemas.microsoft.com/office/drawing/2014/main" id="{C180E4EA-0B63-4779-A895-7E90E71088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="" xmlns:a16="http://schemas.microsoft.com/office/drawing/2014/main" id="{CEE01D9D-3DE8-4EED-B0D3-8F3C79CC76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="" xmlns:a16="http://schemas.microsoft.com/office/drawing/2014/main" id="{89AF5CE9-607F-43F4-8983-DCD6DA4051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="" xmlns:a16="http://schemas.microsoft.com/office/drawing/2014/main" id="{6EEA2DBD-9E1E-4521-8C01-F32AD18A89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="" xmlns:a16="http://schemas.microsoft.com/office/drawing/2014/main" id="{15BBD2C1-BA9B-46A9-A27A-33498B1692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471EBCE-D3F5-EE4A-BC9B-3C7473DD4C3C}"/>
              </a:ext>
            </a:extLst>
          </p:cNvPr>
          <p:cNvSpPr txBox="1"/>
          <p:nvPr/>
        </p:nvSpPr>
        <p:spPr>
          <a:xfrm>
            <a:off x="104172" y="185196"/>
            <a:ext cx="57873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ОБЩЕОБРАЗОВАТЕЛЬНОЕ УЧРЕЖДЕНИЕ 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№15 СТ. ПЕРЕЯСЛОВСКОЙ МУНИЦИПАЛЬНОГО ОБРАЗОВАНИЯ БРЮХОВЕЦКИЙ РАЙОН 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И.Ф.МАСЛОВСКОГО 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(МБОУ СОШ №15)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>
            <a:extLst>
              <a:ext uri="{FF2B5EF4-FFF2-40B4-BE49-F238E27FC236}">
                <a16:creationId xmlns="" xmlns:a16="http://schemas.microsoft.com/office/drawing/2014/main" id="{7FD3B75B-EC82-5F45-90B0-41FB9E02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173" y="4235117"/>
            <a:ext cx="4299386" cy="2598446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«Школа-это мастерская, где формируется мысль подрастающего поколения , надо крепко держать ее в руках, если не хочешь выпустить из рук будущее»</a:t>
            </a:r>
            <a:br>
              <a:rPr lang="ru-RU" alt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Анри Барбюс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5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0DBA76-A9DD-2D4B-B1F6-A4CA39C9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97" y="275254"/>
            <a:ext cx="9447948" cy="550506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Профилизация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обучения.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Социально-образовательное партнерство.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C2F8F6A-CE18-5446-97E7-3D3D3E44B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61" y="1941534"/>
            <a:ext cx="5561556" cy="41711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477DE18-753A-9245-86CF-F6B4C08FF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409" y="1344055"/>
            <a:ext cx="5089743" cy="3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85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81C71E-DCFC-5445-BC4C-D8C28B5B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725" y="66798"/>
            <a:ext cx="5662148" cy="423337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обучающихся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3C7FE5D-C5CD-7E4B-9A2B-26C5037CD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9ABC163-F657-6045-9480-CB84B35B8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662" y="1446352"/>
            <a:ext cx="5109380" cy="38320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E07A37C-50FF-374B-B683-DE0155C2AD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22"/>
          <a:stretch/>
        </p:blipFill>
        <p:spPr>
          <a:xfrm rot="5400000">
            <a:off x="4820291" y="1234498"/>
            <a:ext cx="4651681" cy="425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12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B41943-DBB6-0547-B638-3537D981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075" y="20486"/>
            <a:ext cx="6819086" cy="649610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одаренными и талантливыми детьми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E3E89F9-5BD6-884E-A368-1CC6CD63B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893" y="938812"/>
            <a:ext cx="4055005" cy="30412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25A8E72-F354-A34D-BD95-8769866EE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672" y="2559978"/>
            <a:ext cx="3610218" cy="36035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0524489-9D9D-BB4F-81B2-BA1BDECF5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2" y="670096"/>
            <a:ext cx="2537857" cy="33838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CFD997D-9340-A34B-B718-2A608305D1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23" t="15707" b="19271"/>
          <a:stretch/>
        </p:blipFill>
        <p:spPr>
          <a:xfrm>
            <a:off x="852248" y="4159738"/>
            <a:ext cx="5022728" cy="269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42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F7244B-530E-4E4C-B607-9B67FBF77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342" y="-52019"/>
            <a:ext cx="8887711" cy="546541"/>
          </a:xfrm>
        </p:spPr>
        <p:txBody>
          <a:bodyPr>
            <a:normAutofit/>
          </a:bodyPr>
          <a:lstStyle/>
          <a:p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компетентности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endParaRPr lang="ru-RU" sz="220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77786F5-6EFD-EB47-B3BB-52DFDF89B2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2E7A5D4-C0EA-CC4C-B2E6-1AF899AE2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371" y="3620278"/>
            <a:ext cx="4419171" cy="32377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B987A3A-2DFB-6E44-A4BB-609F32291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14" t="3659"/>
          <a:stretch/>
        </p:blipFill>
        <p:spPr>
          <a:xfrm rot="5400000">
            <a:off x="811319" y="367203"/>
            <a:ext cx="4491600" cy="59563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CC9AA33-0375-B445-A3DA-44A191E147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35" r="21336"/>
          <a:stretch/>
        </p:blipFill>
        <p:spPr>
          <a:xfrm rot="5400000">
            <a:off x="7185370" y="201137"/>
            <a:ext cx="2633174" cy="406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6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88C9B83F-64CD-41C1-925F-A08801FFD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E1655065-0BD7-4422-BEC0-4401E99809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="" xmlns:a16="http://schemas.microsoft.com/office/drawing/2014/main" id="{4DDD90AC-ABEC-4A76-9C9C-AD0A5F8FC7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23">
              <a:extLst>
                <a:ext uri="{FF2B5EF4-FFF2-40B4-BE49-F238E27FC236}">
                  <a16:creationId xmlns="" xmlns:a16="http://schemas.microsoft.com/office/drawing/2014/main" id="{21A8AFEF-EC50-4C0B-9C64-814B76C820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="" xmlns:a16="http://schemas.microsoft.com/office/drawing/2014/main" id="{CAFAA800-E117-4357-84E4-56B63EA03E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="" xmlns:a16="http://schemas.microsoft.com/office/drawing/2014/main" id="{8DDFC9F4-3B45-402D-8AD7-60B3F08ED7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Rectangle 27">
              <a:extLst>
                <a:ext uri="{FF2B5EF4-FFF2-40B4-BE49-F238E27FC236}">
                  <a16:creationId xmlns="" xmlns:a16="http://schemas.microsoft.com/office/drawing/2014/main" id="{F26A0854-FBE4-4587-B349-06BE192BD7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2" name="Rectangle 28">
              <a:extLst>
                <a:ext uri="{FF2B5EF4-FFF2-40B4-BE49-F238E27FC236}">
                  <a16:creationId xmlns="" xmlns:a16="http://schemas.microsoft.com/office/drawing/2014/main" id="{54A9C4C6-FF7D-470E-BFCA-CE4F60A1F0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" name="Rectangle 29">
              <a:extLst>
                <a:ext uri="{FF2B5EF4-FFF2-40B4-BE49-F238E27FC236}">
                  <a16:creationId xmlns="" xmlns:a16="http://schemas.microsoft.com/office/drawing/2014/main" id="{B1721EA8-4871-45D4-B78F-AE805A3004B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" name="Isosceles Triangle 80">
              <a:extLst>
                <a:ext uri="{FF2B5EF4-FFF2-40B4-BE49-F238E27FC236}">
                  <a16:creationId xmlns="" xmlns:a16="http://schemas.microsoft.com/office/drawing/2014/main" id="{E5763971-E3A3-45C6-9BA8-2E032C7A55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6" name="Isosceles Triangle 81">
              <a:extLst>
                <a:ext uri="{FF2B5EF4-FFF2-40B4-BE49-F238E27FC236}">
                  <a16:creationId xmlns="" xmlns:a16="http://schemas.microsoft.com/office/drawing/2014/main" id="{32752E94-0E01-4AF5-A43A-F2FAD8737C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7" name="Picture 2" descr="G:\Конкурс С.В. Киселев 2015\фото на фильм Конкус С.В\DSC_0264.JPG">
            <a:extLst>
              <a:ext uri="{FF2B5EF4-FFF2-40B4-BE49-F238E27FC236}">
                <a16:creationId xmlns="" xmlns:a16="http://schemas.microsoft.com/office/drawing/2014/main" id="{F103CFBB-BEE9-7F4E-BE05-D18541319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5866" r="20729" b="3225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2757BD-7AD4-0E4F-9F26-5E2FF0CDF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157" y="446313"/>
            <a:ext cx="6731679" cy="45533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почта: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brukhovezk@mo.krasnodar.ru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(86156) 6-12-73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7" name="Straight Connector 83">
            <a:extLst>
              <a:ext uri="{FF2B5EF4-FFF2-40B4-BE49-F238E27FC236}">
                <a16:creationId xmlns="" xmlns:a16="http://schemas.microsoft.com/office/drawing/2014/main" id="{A57C1A16-B8AB-4D99-A195-A38F556A6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="" xmlns:a16="http://schemas.microsoft.com/office/drawing/2014/main" id="{F8A9B20B-D1DD-4573-B5EC-5580295192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23">
            <a:extLst>
              <a:ext uri="{FF2B5EF4-FFF2-40B4-BE49-F238E27FC236}">
                <a16:creationId xmlns="" xmlns:a16="http://schemas.microsoft.com/office/drawing/2014/main" id="{66D61E08-70C3-48D8-BEA0-787111DC30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25">
            <a:extLst>
              <a:ext uri="{FF2B5EF4-FFF2-40B4-BE49-F238E27FC236}">
                <a16:creationId xmlns="" xmlns:a16="http://schemas.microsoft.com/office/drawing/2014/main" id="{FC55298F-0AE5-478E-AD2B-03C2614C58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Isosceles Triangle 24">
            <a:extLst>
              <a:ext uri="{FF2B5EF4-FFF2-40B4-BE49-F238E27FC236}">
                <a16:creationId xmlns="" xmlns:a16="http://schemas.microsoft.com/office/drawing/2014/main" id="{C180E4EA-0B63-4779-A895-7E90E71088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Rectangle 27">
            <a:extLst>
              <a:ext uri="{FF2B5EF4-FFF2-40B4-BE49-F238E27FC236}">
                <a16:creationId xmlns="" xmlns:a16="http://schemas.microsoft.com/office/drawing/2014/main" id="{CEE01D9D-3DE8-4EED-B0D3-8F3C79CC76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Rectangle 28">
            <a:extLst>
              <a:ext uri="{FF2B5EF4-FFF2-40B4-BE49-F238E27FC236}">
                <a16:creationId xmlns="" xmlns:a16="http://schemas.microsoft.com/office/drawing/2014/main" id="{89AF5CE9-607F-43F4-8983-DCD6DA4051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Rectangle 29">
            <a:extLst>
              <a:ext uri="{FF2B5EF4-FFF2-40B4-BE49-F238E27FC236}">
                <a16:creationId xmlns="" xmlns:a16="http://schemas.microsoft.com/office/drawing/2014/main" id="{6EEA2DBD-9E1E-4521-8C01-F32AD18A89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" name="Isosceles Triangle 29">
            <a:extLst>
              <a:ext uri="{FF2B5EF4-FFF2-40B4-BE49-F238E27FC236}">
                <a16:creationId xmlns="" xmlns:a16="http://schemas.microsoft.com/office/drawing/2014/main" id="{15BBD2C1-BA9B-46A9-A27A-33498B1692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5121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грссевич фото\фото фильм школа\DSC_0202.JPG">
            <a:extLst>
              <a:ext uri="{FF2B5EF4-FFF2-40B4-BE49-F238E27FC236}">
                <a16:creationId xmlns="" xmlns:a16="http://schemas.microsoft.com/office/drawing/2014/main" id="{FA8B2D72-2E1B-0B4C-A333-3F3A4C53E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7" r="16383" b="-2"/>
          <a:stretch/>
        </p:blipFill>
        <p:spPr bwMode="auto">
          <a:xfrm>
            <a:off x="1" y="0"/>
            <a:ext cx="3103938" cy="3945699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Isosceles Triangle 34">
            <a:extLst>
              <a:ext uri="{FF2B5EF4-FFF2-40B4-BE49-F238E27FC236}">
                <a16:creationId xmlns="" xmlns:a16="http://schemas.microsoft.com/office/drawing/2014/main" id="{3BCB5F6A-9EB0-40B0-9D13-3023E9A205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Объект 2">
            <a:extLst>
              <a:ext uri="{FF2B5EF4-FFF2-40B4-BE49-F238E27FC236}">
                <a16:creationId xmlns="" xmlns:a16="http://schemas.microsoft.com/office/drawing/2014/main" id="{52DD544D-0FEC-AB44-AB30-DDECE5637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662" y="138898"/>
            <a:ext cx="8559240" cy="3290102"/>
          </a:xfrm>
        </p:spPr>
        <p:txBody>
          <a:bodyPr rtlCol="0">
            <a:normAutofit fontScale="25000" lnSpcReduction="20000"/>
          </a:bodyPr>
          <a:lstStyle/>
          <a:p>
            <a:pPr marL="0" indent="0" fontAlgn="auto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1905 г</a:t>
            </a:r>
            <a:r>
              <a:rPr lang="ru-RU" sz="5000" kern="1400" dirty="0" smtClean="0">
                <a:solidFill>
                  <a:srgbClr val="002060"/>
                </a:solidFill>
                <a:latin typeface="Times New Roman"/>
              </a:rPr>
              <a:t>. - </a:t>
            </a: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основание школы</a:t>
            </a:r>
            <a:endParaRPr lang="ru-RU" sz="7000" i="1" kern="1400" dirty="0">
              <a:solidFill>
                <a:srgbClr val="002060"/>
              </a:solidFill>
              <a:latin typeface="Georgia"/>
            </a:endParaRPr>
          </a:p>
          <a:p>
            <a:pPr marL="0" indent="0">
              <a:lnSpc>
                <a:spcPct val="119000"/>
              </a:lnSpc>
              <a:spcBef>
                <a:spcPts val="480"/>
              </a:spcBef>
              <a:buNone/>
              <a:defRPr/>
            </a:pP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с 2004 г</a:t>
            </a:r>
            <a:r>
              <a:rPr lang="ru-RU" sz="5000" kern="1400" dirty="0">
                <a:solidFill>
                  <a:srgbClr val="002060"/>
                </a:solidFill>
                <a:latin typeface="Times New Roman"/>
              </a:rPr>
              <a:t>. </a:t>
            </a: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- </a:t>
            </a:r>
            <a:r>
              <a:rPr lang="ru-RU" sz="5000" b="1" kern="1400" dirty="0" smtClean="0">
                <a:solidFill>
                  <a:srgbClr val="002060"/>
                </a:solidFill>
                <a:latin typeface="Times New Roman"/>
              </a:rPr>
              <a:t>открыты </a:t>
            </a: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и функционируют классы казачьей направленности</a:t>
            </a:r>
            <a:endParaRPr lang="ru-RU" sz="7000" kern="1400" dirty="0">
              <a:solidFill>
                <a:srgbClr val="002060"/>
              </a:solidFill>
              <a:latin typeface="Georgia"/>
            </a:endParaRPr>
          </a:p>
          <a:p>
            <a:pPr marL="0" indent="0" fontAlgn="auto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2006 г</a:t>
            </a:r>
            <a:r>
              <a:rPr lang="ru-RU" sz="5000" b="1" kern="1400" dirty="0" smtClean="0">
                <a:solidFill>
                  <a:srgbClr val="002060"/>
                </a:solidFill>
                <a:latin typeface="Times New Roman"/>
              </a:rPr>
              <a:t>. - </a:t>
            </a: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школа награждена Грантом Президента РФ</a:t>
            </a:r>
            <a:endParaRPr lang="ru-RU" sz="7000" kern="1400" dirty="0">
              <a:solidFill>
                <a:srgbClr val="002060"/>
              </a:solidFill>
              <a:latin typeface="Georgia"/>
            </a:endParaRPr>
          </a:p>
          <a:p>
            <a:pPr marL="0" indent="0" fontAlgn="auto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28 декабря 2010 г</a:t>
            </a:r>
            <a:r>
              <a:rPr lang="ru-RU" sz="5000" b="1" kern="1400" dirty="0" smtClean="0">
                <a:solidFill>
                  <a:srgbClr val="002060"/>
                </a:solidFill>
                <a:latin typeface="Times New Roman"/>
              </a:rPr>
              <a:t>. - </a:t>
            </a: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изменен тип организационно-правовой формы, школа переименована в МБОУ СОШ № 15</a:t>
            </a:r>
            <a:endParaRPr lang="ru-RU" sz="9000" kern="1400" dirty="0">
              <a:solidFill>
                <a:srgbClr val="002060"/>
              </a:solidFill>
              <a:latin typeface="Times New Roman"/>
            </a:endParaRPr>
          </a:p>
          <a:p>
            <a:pPr marL="0" indent="0">
              <a:lnSpc>
                <a:spcPct val="119000"/>
              </a:lnSpc>
              <a:spcBef>
                <a:spcPts val="0"/>
              </a:spcBef>
              <a:buNone/>
              <a:defRPr/>
            </a:pP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2010 - </a:t>
            </a:r>
            <a:r>
              <a:rPr lang="ru-RU" sz="5000" b="1" kern="1400" dirty="0" smtClean="0">
                <a:solidFill>
                  <a:srgbClr val="002060"/>
                </a:solidFill>
                <a:latin typeface="Times New Roman"/>
              </a:rPr>
              <a:t>2011 </a:t>
            </a: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учебный год - </a:t>
            </a:r>
            <a:r>
              <a:rPr lang="ru-RU" sz="5000" b="1" kern="1400" spc="-10" dirty="0" smtClean="0">
                <a:solidFill>
                  <a:srgbClr val="002060"/>
                </a:solidFill>
                <a:latin typeface="Times New Roman"/>
              </a:rPr>
              <a:t>участие </a:t>
            </a:r>
            <a:r>
              <a:rPr lang="ru-RU" sz="5000" b="1" kern="1400" spc="-10" dirty="0">
                <a:solidFill>
                  <a:srgbClr val="002060"/>
                </a:solidFill>
                <a:latin typeface="Times New Roman"/>
              </a:rPr>
              <a:t>в инициативе «Наша новая школа»</a:t>
            </a:r>
            <a:r>
              <a:rPr lang="ru-RU" sz="5000" kern="1400" dirty="0">
                <a:solidFill>
                  <a:srgbClr val="002060"/>
                </a:solidFill>
                <a:latin typeface="Times New Roman"/>
              </a:rPr>
              <a:t> </a:t>
            </a:r>
            <a:endParaRPr lang="ru-RU" sz="9000" kern="1400" dirty="0">
              <a:solidFill>
                <a:srgbClr val="002060"/>
              </a:solidFill>
              <a:latin typeface="Times New Roman"/>
            </a:endParaRPr>
          </a:p>
          <a:p>
            <a:pPr marL="0" indent="0">
              <a:lnSpc>
                <a:spcPct val="119000"/>
              </a:lnSpc>
              <a:spcBef>
                <a:spcPts val="0"/>
              </a:spcBef>
              <a:buNone/>
              <a:defRPr/>
            </a:pP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2012 г. - школе присвоено имя Героя Советского Союза И.Ф. Масловского</a:t>
            </a:r>
            <a:endParaRPr lang="ru-RU" sz="9000" kern="1400" dirty="0">
              <a:solidFill>
                <a:srgbClr val="002060"/>
              </a:solidFill>
              <a:latin typeface="Times New Roman"/>
            </a:endParaRPr>
          </a:p>
          <a:p>
            <a:pPr marL="0" indent="0">
              <a:lnSpc>
                <a:spcPct val="119000"/>
              </a:lnSpc>
              <a:spcBef>
                <a:spcPts val="0"/>
              </a:spcBef>
              <a:buNone/>
              <a:defRPr/>
            </a:pP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2014 г. - </a:t>
            </a:r>
            <a:r>
              <a:rPr lang="ru-RU" sz="5000" b="1" kern="1400" dirty="0" smtClean="0">
                <a:solidFill>
                  <a:srgbClr val="002060"/>
                </a:solidFill>
                <a:latin typeface="Times New Roman"/>
              </a:rPr>
              <a:t>школа </a:t>
            </a: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включена в список 200 лучших сельских школ России</a:t>
            </a:r>
          </a:p>
          <a:p>
            <a:pPr marL="0" indent="0">
              <a:lnSpc>
                <a:spcPct val="119000"/>
              </a:lnSpc>
              <a:spcBef>
                <a:spcPts val="0"/>
              </a:spcBef>
              <a:buNone/>
              <a:defRPr/>
            </a:pP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2014 г</a:t>
            </a:r>
            <a:r>
              <a:rPr lang="ru-RU" sz="5000" b="1" kern="1400" dirty="0" smtClean="0">
                <a:solidFill>
                  <a:srgbClr val="002060"/>
                </a:solidFill>
                <a:latin typeface="Times New Roman"/>
              </a:rPr>
              <a:t>. -  </a:t>
            </a: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директор Киселев С.В., призер регионального конкурса «Директор Кубани»</a:t>
            </a:r>
          </a:p>
          <a:p>
            <a:pPr marL="0" indent="0">
              <a:lnSpc>
                <a:spcPct val="119000"/>
              </a:lnSpc>
              <a:spcBef>
                <a:spcPts val="0"/>
              </a:spcBef>
              <a:buNone/>
              <a:defRPr/>
            </a:pP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2015 г</a:t>
            </a:r>
            <a:r>
              <a:rPr lang="ru-RU" sz="5000" b="1" kern="1400" dirty="0" smtClean="0">
                <a:solidFill>
                  <a:srgbClr val="002060"/>
                </a:solidFill>
                <a:latin typeface="Times New Roman"/>
              </a:rPr>
              <a:t>. - </a:t>
            </a: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школа награждена  дипломом лауреата Всероссийского конкурса «Лучшая сельская школа - 2015»</a:t>
            </a:r>
          </a:p>
          <a:p>
            <a:pPr marL="0" indent="0">
              <a:lnSpc>
                <a:spcPct val="119000"/>
              </a:lnSpc>
              <a:spcBef>
                <a:spcPts val="0"/>
              </a:spcBef>
              <a:buNone/>
              <a:defRPr/>
            </a:pP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2020 г</a:t>
            </a:r>
            <a:r>
              <a:rPr lang="ru-RU" sz="5000" b="1" kern="1400" dirty="0" smtClean="0">
                <a:solidFill>
                  <a:srgbClr val="002060"/>
                </a:solidFill>
                <a:latin typeface="Times New Roman"/>
              </a:rPr>
              <a:t>. - </a:t>
            </a:r>
            <a:r>
              <a:rPr lang="ru-RU" sz="5000" b="1" kern="1400" dirty="0">
                <a:solidFill>
                  <a:srgbClr val="002060"/>
                </a:solidFill>
                <a:latin typeface="Times New Roman"/>
              </a:rPr>
              <a:t>победитель муниципального этапа краевого конкурса по патриотическому воспитанию памяти  маршала Жукова К.Г.</a:t>
            </a:r>
            <a:endParaRPr lang="en-US" sz="5000" b="1" kern="1400" dirty="0">
              <a:solidFill>
                <a:srgbClr val="002060"/>
              </a:solidFill>
              <a:latin typeface="Times New Roman"/>
            </a:endParaRPr>
          </a:p>
          <a:p>
            <a:pPr marL="0" indent="0">
              <a:lnSpc>
                <a:spcPct val="119000"/>
              </a:lnSpc>
              <a:spcBef>
                <a:spcPts val="0"/>
              </a:spcBef>
              <a:buNone/>
              <a:defRPr/>
            </a:pPr>
            <a:endParaRPr lang="ru-RU" sz="5000" b="1" kern="1400" dirty="0">
              <a:solidFill>
                <a:srgbClr val="002060"/>
              </a:solidFill>
              <a:latin typeface="Times New Roman"/>
            </a:endParaRPr>
          </a:p>
          <a:p>
            <a:pPr marL="0" indent="0">
              <a:lnSpc>
                <a:spcPct val="119000"/>
              </a:lnSpc>
              <a:spcBef>
                <a:spcPts val="0"/>
              </a:spcBef>
              <a:buNone/>
              <a:defRPr/>
            </a:pPr>
            <a:r>
              <a:rPr lang="ru-RU" sz="5400" b="1" kern="1400" dirty="0" smtClean="0">
                <a:solidFill>
                  <a:srgbClr val="002060"/>
                </a:solidFill>
                <a:latin typeface="Times New Roman"/>
              </a:rPr>
              <a:t>2021 - 2022 </a:t>
            </a:r>
            <a:r>
              <a:rPr lang="ru-RU" sz="5400" b="1" kern="1400" dirty="0">
                <a:solidFill>
                  <a:srgbClr val="002060"/>
                </a:solidFill>
                <a:latin typeface="Times New Roman"/>
              </a:rPr>
              <a:t>учебный </a:t>
            </a:r>
            <a:r>
              <a:rPr lang="ru-RU" sz="5400" b="1" kern="1400" dirty="0" smtClean="0">
                <a:solidFill>
                  <a:srgbClr val="002060"/>
                </a:solidFill>
                <a:latin typeface="Times New Roman"/>
              </a:rPr>
              <a:t>год - </a:t>
            </a:r>
            <a:r>
              <a:rPr lang="ru-RU" sz="5400" b="1" kern="1400" dirty="0">
                <a:solidFill>
                  <a:schemeClr val="accent2"/>
                </a:solidFill>
                <a:latin typeface="Times New Roman"/>
              </a:rPr>
              <a:t>657 обучающихся</a:t>
            </a:r>
          </a:p>
          <a:p>
            <a:pPr marL="0" indent="0">
              <a:lnSpc>
                <a:spcPct val="119000"/>
              </a:lnSpc>
              <a:spcBef>
                <a:spcPts val="0"/>
              </a:spcBef>
              <a:buNone/>
              <a:defRPr/>
            </a:pPr>
            <a:r>
              <a:rPr lang="ru-RU" sz="5400" b="1" kern="1400" dirty="0">
                <a:solidFill>
                  <a:srgbClr val="002060"/>
                </a:solidFill>
                <a:latin typeface="Times New Roman"/>
              </a:rPr>
              <a:t>Количество </a:t>
            </a:r>
            <a:r>
              <a:rPr lang="ru-RU" sz="5400" b="1" kern="1400" dirty="0" smtClean="0">
                <a:solidFill>
                  <a:srgbClr val="002060"/>
                </a:solidFill>
                <a:latin typeface="Times New Roman"/>
              </a:rPr>
              <a:t>классов - </a:t>
            </a:r>
            <a:r>
              <a:rPr lang="ru-RU" sz="5400" b="1" kern="1400" dirty="0">
                <a:solidFill>
                  <a:schemeClr val="accent2"/>
                </a:solidFill>
                <a:latin typeface="Times New Roman"/>
              </a:rPr>
              <a:t>29 </a:t>
            </a:r>
          </a:p>
          <a:p>
            <a:pPr marL="0" indent="0">
              <a:lnSpc>
                <a:spcPct val="119000"/>
              </a:lnSpc>
              <a:spcBef>
                <a:spcPts val="0"/>
              </a:spcBef>
              <a:buNone/>
              <a:defRPr/>
            </a:pPr>
            <a:r>
              <a:rPr lang="ru-RU" sz="5400" b="1" kern="1400" dirty="0">
                <a:solidFill>
                  <a:srgbClr val="002060"/>
                </a:solidFill>
                <a:latin typeface="Times New Roman"/>
              </a:rPr>
              <a:t>Средняя </a:t>
            </a:r>
            <a:r>
              <a:rPr lang="ru-RU" sz="5400" b="1" kern="1400" dirty="0" smtClean="0">
                <a:solidFill>
                  <a:srgbClr val="002060"/>
                </a:solidFill>
                <a:latin typeface="Times New Roman"/>
              </a:rPr>
              <a:t>наполняемость - </a:t>
            </a:r>
            <a:r>
              <a:rPr lang="ru-RU" sz="5400" b="1" kern="1400" dirty="0">
                <a:solidFill>
                  <a:schemeClr val="accent2"/>
                </a:solidFill>
                <a:latin typeface="Times New Roman"/>
              </a:rPr>
              <a:t>22,6</a:t>
            </a:r>
            <a:endParaRPr lang="ru-RU" sz="5000" b="1" kern="1400" dirty="0">
              <a:solidFill>
                <a:schemeClr val="accent2"/>
              </a:solidFill>
              <a:latin typeface="Times New Roman"/>
            </a:endParaRPr>
          </a:p>
          <a:p>
            <a:pPr marL="0" indent="0">
              <a:lnSpc>
                <a:spcPct val="119000"/>
              </a:lnSpc>
              <a:spcBef>
                <a:spcPts val="0"/>
              </a:spcBef>
              <a:buNone/>
              <a:defRPr/>
            </a:pPr>
            <a:endParaRPr lang="ru-RU" sz="5000" b="1" kern="1400" dirty="0">
              <a:solidFill>
                <a:srgbClr val="002060"/>
              </a:solidFill>
              <a:latin typeface="Times New Roman"/>
            </a:endParaRPr>
          </a:p>
          <a:p>
            <a:pPr marL="0" indent="0" fontAlgn="auto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9000" kern="1400" dirty="0">
              <a:solidFill>
                <a:srgbClr val="FF0000"/>
              </a:solidFill>
              <a:latin typeface="Times New Roman"/>
            </a:endParaRPr>
          </a:p>
          <a:p>
            <a:pPr marL="0" indent="0" fontAlgn="auto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6400" b="1" kern="1400" dirty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5018782-EE92-454A-82EC-3827FCABDB79}"/>
              </a:ext>
            </a:extLst>
          </p:cNvPr>
          <p:cNvSpPr txBox="1"/>
          <p:nvPr/>
        </p:nvSpPr>
        <p:spPr>
          <a:xfrm>
            <a:off x="3843737" y="3429000"/>
            <a:ext cx="407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состав: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человека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="" xmlns:a16="http://schemas.microsoft.com/office/drawing/2014/main" id="{A064C8CC-C0EA-9342-B0B2-C64F0BCE62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8872965"/>
              </p:ext>
            </p:extLst>
          </p:nvPr>
        </p:nvGraphicFramePr>
        <p:xfrm>
          <a:off x="1098792" y="3429000"/>
          <a:ext cx="5489897" cy="3290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13172AD-3B92-B54B-992D-F92FE5C8C1AD}"/>
              </a:ext>
            </a:extLst>
          </p:cNvPr>
          <p:cNvSpPr/>
          <p:nvPr/>
        </p:nvSpPr>
        <p:spPr>
          <a:xfrm>
            <a:off x="8555276" y="2630466"/>
            <a:ext cx="3369501" cy="4069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862" algn="ctr">
              <a:spcAft>
                <a:spcPts val="600"/>
              </a:spcAft>
              <a:tabLst>
                <a:tab pos="1127455" algn="l"/>
              </a:tabLst>
            </a:pPr>
            <a:r>
              <a:rPr lang="ru-RU" sz="1400" b="1" kern="14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МБОУ СОШ №15  реализуются </a:t>
            </a:r>
          </a:p>
          <a:p>
            <a:pPr marR="11862" algn="ctr">
              <a:spcAft>
                <a:spcPts val="600"/>
              </a:spcAft>
              <a:tabLst>
                <a:tab pos="1127455" algn="l"/>
              </a:tabLst>
            </a:pPr>
            <a:r>
              <a:rPr lang="ru-RU" sz="1400" b="1" kern="14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программы:</a:t>
            </a:r>
            <a:endParaRPr lang="ru-RU" sz="1400" kern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9000"/>
              </a:lnSpc>
            </a:pPr>
            <a:r>
              <a:rPr lang="ru-RU" sz="1400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начальное общее образование</a:t>
            </a:r>
            <a:endParaRPr lang="ru-RU" sz="1400" kern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9000"/>
              </a:lnSpc>
            </a:pPr>
            <a:r>
              <a:rPr lang="ru-RU" sz="1400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основное общее образование</a:t>
            </a:r>
            <a:endParaRPr lang="ru-RU" sz="1400" kern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9000"/>
              </a:lnSpc>
            </a:pPr>
            <a:r>
              <a:rPr lang="ru-RU" sz="1400" b="1" kern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среднее </a:t>
            </a:r>
            <a:r>
              <a:rPr lang="ru-RU" sz="1400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  <a:endParaRPr lang="ru-RU" sz="1400" kern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9000"/>
              </a:lnSpc>
            </a:pPr>
            <a:r>
              <a:rPr lang="ru-RU" sz="1400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kern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19000"/>
              </a:lnSpc>
              <a:spcBef>
                <a:spcPts val="0"/>
              </a:spcBef>
            </a:pPr>
            <a:r>
              <a:rPr lang="ru-RU" sz="1400" kern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kern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по следующим направленностям:</a:t>
            </a:r>
            <a:endParaRPr lang="ru-RU" sz="1400" kern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9000"/>
              </a:lnSpc>
            </a:pPr>
            <a:r>
              <a:rPr lang="ru-RU" sz="1400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kern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862" algn="just">
              <a:lnSpc>
                <a:spcPct val="119000"/>
              </a:lnSpc>
            </a:pPr>
            <a:r>
              <a:rPr lang="ru-RU" sz="1400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kern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- эстетическая</a:t>
            </a:r>
            <a:r>
              <a:rPr lang="ru-RU" sz="1400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kern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862" algn="just">
              <a:lnSpc>
                <a:spcPct val="119000"/>
              </a:lnSpc>
            </a:pPr>
            <a:r>
              <a:rPr lang="ru-RU" sz="1400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kern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- педагогическая</a:t>
            </a:r>
            <a:r>
              <a:rPr lang="ru-RU" sz="1400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kern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862" algn="just">
              <a:lnSpc>
                <a:spcPct val="119000"/>
              </a:lnSpc>
            </a:pPr>
            <a:r>
              <a:rPr lang="ru-RU" sz="1400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kern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400" b="1" kern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колого</a:t>
            </a:r>
            <a:r>
              <a:rPr lang="ru-RU" sz="1400" b="1" kern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биологическая</a:t>
            </a:r>
            <a:r>
              <a:rPr lang="ru-RU" sz="1400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kern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862" algn="just">
              <a:lnSpc>
                <a:spcPct val="119000"/>
              </a:lnSpc>
            </a:pPr>
            <a:r>
              <a:rPr lang="ru-RU" sz="1400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культурологическая;</a:t>
            </a:r>
            <a:endParaRPr lang="ru-RU" sz="1400" kern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862" algn="just">
              <a:lnSpc>
                <a:spcPct val="119000"/>
              </a:lnSpc>
            </a:pPr>
            <a:r>
              <a:rPr lang="ru-RU" sz="1400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kern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</a:t>
            </a:r>
            <a:r>
              <a:rPr lang="ru-RU" sz="1400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краеведческая;</a:t>
            </a:r>
            <a:endParaRPr lang="ru-RU" sz="1400" kern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862" algn="just">
              <a:lnSpc>
                <a:spcPct val="119000"/>
              </a:lnSpc>
            </a:pPr>
            <a:r>
              <a:rPr lang="ru-RU" sz="1400" b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kern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1400" b="1" kern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спортивная.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367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9F4444CE-BC8D-4D61-B303-4C05614E62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B784D4-DE3D-764C-9857-335E5D1DC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124" y="25336"/>
            <a:ext cx="5959256" cy="641683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Рисковый профиль школы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 smtClean="0"/>
              <a:t/>
            </a:r>
            <a:br>
              <a:rPr lang="ru-RU" sz="2200" i="1" dirty="0" smtClean="0"/>
            </a:br>
            <a:endParaRPr lang="ru-RU" sz="2200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="" xmlns:a16="http://schemas.microsoft.com/office/drawing/2014/main" id="{73772B81-181F-48B7-8826-4D9686D15D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Isosceles Triangle 14">
            <a:extLst>
              <a:ext uri="{FF2B5EF4-FFF2-40B4-BE49-F238E27FC236}">
                <a16:creationId xmlns="" xmlns:a16="http://schemas.microsoft.com/office/drawing/2014/main" id="{B2205F6E-03C6-4E92-877C-E2482F6599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9" name="Таблица 9">
            <a:extLst>
              <a:ext uri="{FF2B5EF4-FFF2-40B4-BE49-F238E27FC236}">
                <a16:creationId xmlns="" xmlns:a16="http://schemas.microsoft.com/office/drawing/2014/main" id="{804D7B34-3075-B14A-8AA1-D853A26C65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6692352"/>
              </p:ext>
            </p:extLst>
          </p:nvPr>
        </p:nvGraphicFramePr>
        <p:xfrm>
          <a:off x="164516" y="1026695"/>
          <a:ext cx="6380663" cy="5651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5011">
                  <a:extLst>
                    <a:ext uri="{9D8B030D-6E8A-4147-A177-3AD203B41FA5}">
                      <a16:colId xmlns="" xmlns:a16="http://schemas.microsoft.com/office/drawing/2014/main" val="231492461"/>
                    </a:ext>
                  </a:extLst>
                </a:gridCol>
                <a:gridCol w="2795652">
                  <a:extLst>
                    <a:ext uri="{9D8B030D-6E8A-4147-A177-3AD203B41FA5}">
                      <a16:colId xmlns="" xmlns:a16="http://schemas.microsoft.com/office/drawing/2014/main" val="3485236637"/>
                    </a:ext>
                  </a:extLst>
                </a:gridCol>
              </a:tblGrid>
              <a:tr h="737937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Факторы риска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Значимость фактора риска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75538275"/>
                  </a:ext>
                </a:extLst>
              </a:tr>
              <a:tr h="480879">
                <a:tc>
                  <a:txBody>
                    <a:bodyPr/>
                    <a:lstStyle/>
                    <a:p>
                      <a:pPr marL="67945">
                        <a:lnSpc>
                          <a:spcPts val="1220"/>
                        </a:lnSpc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400" b="1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  <a:r>
                        <a:rPr lang="ru-RU" sz="1400" b="1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оснащения</a:t>
                      </a:r>
                      <a:r>
                        <a:rPr lang="ru-RU" sz="1400" b="1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школы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5915" marR="331470" algn="ctr">
                        <a:lnSpc>
                          <a:spcPts val="122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930310457"/>
                  </a:ext>
                </a:extLst>
              </a:tr>
              <a:tr h="480879">
                <a:tc>
                  <a:txBody>
                    <a:bodyPr/>
                    <a:lstStyle/>
                    <a:p>
                      <a:pPr marL="67945">
                        <a:lnSpc>
                          <a:spcPts val="127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400" b="1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</a:t>
                      </a:r>
                      <a:r>
                        <a:rPr lang="ru-RU" sz="1400" b="1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педагогических</a:t>
                      </a:r>
                      <a:r>
                        <a:rPr lang="ru-RU" sz="1400" b="1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кадров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5280" marR="331470" algn="ctr">
                        <a:lnSpc>
                          <a:spcPts val="127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94573063"/>
                  </a:ext>
                </a:extLst>
              </a:tr>
              <a:tr h="480879">
                <a:tc>
                  <a:txBody>
                    <a:bodyPr/>
                    <a:lstStyle/>
                    <a:p>
                      <a:pPr marL="67945" marR="76136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400" b="1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Недостаточная</a:t>
                      </a:r>
                      <a:r>
                        <a:rPr lang="ru-RU" sz="1400" b="1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</a:t>
                      </a:r>
                      <a:r>
                        <a:rPr lang="ru-RU" sz="1400" b="1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b="1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методическая</a:t>
                      </a:r>
                      <a:r>
                        <a:rPr lang="ru-RU" sz="1400" b="1" spc="-28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компетентность</a:t>
                      </a:r>
                      <a:r>
                        <a:rPr lang="ru-RU" sz="1400" b="1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педагогических</a:t>
                      </a:r>
                      <a:r>
                        <a:rPr lang="ru-RU" sz="1400" b="1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работников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5280" marR="33147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171947259"/>
                  </a:ext>
                </a:extLst>
              </a:tr>
              <a:tr h="480879">
                <a:tc>
                  <a:txBody>
                    <a:bodyPr/>
                    <a:lstStyle/>
                    <a:p>
                      <a:pPr marL="67945">
                        <a:lnSpc>
                          <a:spcPts val="127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1400" b="1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</a:t>
                      </a:r>
                      <a:r>
                        <a:rPr lang="ru-RU" sz="1400" b="1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400" b="1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</a:t>
                      </a:r>
                      <a:r>
                        <a:rPr lang="ru-RU" sz="1400" b="1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400" b="1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ОВЗ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5280" marR="331470" algn="ctr">
                        <a:lnSpc>
                          <a:spcPts val="127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522451841"/>
                  </a:ext>
                </a:extLst>
              </a:tr>
              <a:tr h="480879">
                <a:tc>
                  <a:txBody>
                    <a:bodyPr/>
                    <a:lstStyle/>
                    <a:p>
                      <a:pPr marL="67945" marR="83248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400" b="1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Низкое</a:t>
                      </a:r>
                      <a:r>
                        <a:rPr lang="ru-RU" sz="1400" b="1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</a:t>
                      </a:r>
                      <a:r>
                        <a:rPr lang="ru-RU" sz="1400" b="1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преодоления</a:t>
                      </a:r>
                      <a:r>
                        <a:rPr lang="ru-RU" sz="1400" b="1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языковых</a:t>
                      </a:r>
                      <a:r>
                        <a:rPr lang="ru-RU" sz="1400" b="1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b="1" spc="-28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культурных барьеров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5915" marR="33147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17762126"/>
                  </a:ext>
                </a:extLst>
              </a:tr>
              <a:tr h="480879">
                <a:tc>
                  <a:txBody>
                    <a:bodyPr/>
                    <a:lstStyle/>
                    <a:p>
                      <a:pPr marL="67945">
                        <a:lnSpc>
                          <a:spcPts val="127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ru-RU" sz="14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</a:t>
                      </a:r>
                      <a:r>
                        <a:rPr lang="ru-RU" sz="1400" b="1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учебная</a:t>
                      </a:r>
                      <a:r>
                        <a:rPr lang="ru-RU" sz="14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мотивация</a:t>
                      </a:r>
                      <a:r>
                        <a:rPr lang="ru-RU" sz="14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5915" marR="331470" algn="ctr">
                        <a:lnSpc>
                          <a:spcPts val="127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4028185012"/>
                  </a:ext>
                </a:extLst>
              </a:tr>
              <a:tr h="480879">
                <a:tc>
                  <a:txBody>
                    <a:bodyPr/>
                    <a:lstStyle/>
                    <a:p>
                      <a:pPr marL="67945">
                        <a:lnSpc>
                          <a:spcPts val="127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7.Пониженный</a:t>
                      </a:r>
                      <a:r>
                        <a:rPr lang="ru-RU" sz="14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r>
                        <a:rPr lang="ru-RU" sz="1400" b="1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школьного</a:t>
                      </a:r>
                      <a:r>
                        <a:rPr lang="ru-RU" sz="1400" b="1" spc="-2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благополучия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5915" marR="331470" algn="ctr">
                        <a:lnSpc>
                          <a:spcPts val="127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554232254"/>
                  </a:ext>
                </a:extLst>
              </a:tr>
              <a:tr h="480879">
                <a:tc>
                  <a:txBody>
                    <a:bodyPr/>
                    <a:lstStyle/>
                    <a:p>
                      <a:pPr marL="67945">
                        <a:lnSpc>
                          <a:spcPts val="127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r>
                        <a:rPr lang="ru-RU" sz="14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</a:t>
                      </a:r>
                      <a:r>
                        <a:rPr lang="ru-RU" sz="1400" b="1" spc="-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r>
                        <a:rPr lang="ru-RU" sz="14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дисциплины</a:t>
                      </a:r>
                      <a:r>
                        <a:rPr lang="ru-RU" sz="1400" b="1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1" spc="-2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классе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5280" marR="331470" algn="ctr">
                        <a:lnSpc>
                          <a:spcPts val="127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58499294"/>
                  </a:ext>
                </a:extLst>
              </a:tr>
              <a:tr h="480879">
                <a:tc>
                  <a:txBody>
                    <a:bodyPr/>
                    <a:lstStyle/>
                    <a:p>
                      <a:pPr marL="67945" marR="46355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Высокая доля обучающихся с рисками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учебной </a:t>
                      </a:r>
                      <a:r>
                        <a:rPr lang="ru-RU" sz="1400" b="1" spc="-29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неуспешности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5915" marR="33147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918572034"/>
                  </a:ext>
                </a:extLst>
              </a:tr>
              <a:tr h="480879">
                <a:tc>
                  <a:txBody>
                    <a:bodyPr/>
                    <a:lstStyle/>
                    <a:p>
                      <a:pPr marL="67945">
                        <a:lnSpc>
                          <a:spcPts val="127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r>
                        <a:rPr lang="ru-RU" sz="1400" b="1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  <a:r>
                        <a:rPr lang="ru-RU" sz="1400" b="1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вовлеченности</a:t>
                      </a:r>
                      <a:r>
                        <a:rPr lang="ru-RU" sz="1400" b="1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5915" marR="331470" algn="ctr">
                        <a:lnSpc>
                          <a:spcPts val="127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987330575"/>
                  </a:ext>
                </a:extLst>
              </a:tr>
            </a:tbl>
          </a:graphicData>
        </a:graphic>
      </p:graphicFrame>
      <p:graphicFrame>
        <p:nvGraphicFramePr>
          <p:cNvPr id="3" name="Диаграмма 2">
            <a:extLst>
              <a:ext uri="{FF2B5EF4-FFF2-40B4-BE49-F238E27FC236}">
                <a16:creationId xmlns="" xmlns:a16="http://schemas.microsoft.com/office/drawing/2014/main" id="{F5F1FE5A-2346-9F4A-A227-9D41C549F5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0151614"/>
              </p:ext>
            </p:extLst>
          </p:nvPr>
        </p:nvGraphicFramePr>
        <p:xfrm>
          <a:off x="6801853" y="446107"/>
          <a:ext cx="5225631" cy="6371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3434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7AC44E-AEF0-DE4A-902A-8A267C77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020" y="251927"/>
            <a:ext cx="1974980" cy="6386868"/>
          </a:xfrm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Залогом успеха в работе с неуспевающими учащимися является составление учебных планов МБОУ СОШ № 15, выделение часов на индивидуальную работу с обучающимися. Одним из элементов системы работы по преодолению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 является создание системы мониторинга по данному направлению.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бъект 2">
            <a:extLst>
              <a:ext uri="{FF2B5EF4-FFF2-40B4-BE49-F238E27FC236}">
                <a16:creationId xmlns="" xmlns:a16="http://schemas.microsoft.com/office/drawing/2014/main" id="{1AD10F10-D6DA-1449-A562-1A0BCD275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59" y="1063690"/>
            <a:ext cx="10207690" cy="5827537"/>
          </a:xfrm>
        </p:spPr>
        <p:txBody>
          <a:bodyPr numCol="2"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19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Классному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руководителю:</a:t>
            </a:r>
            <a:endParaRPr lang="ru-RU" sz="19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причину неуспеваемости учащегося через: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(анкета: анализ причин неуспеваемости обучающихся);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беседу с педагогом-психологом;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беседу с социальным педагогом, для выяснения социальных условий;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беседу с преподавателем, у которого учащийся имеет «неудовлетворительную» оценку.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 контроль за: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посещением неуспевающего учащегося у педагога-психолога (если такая помощь необходима);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успеваемостью при сдаче дополнительных или индивидуальных заданий учителю предметнику.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уведомлять еженедельно родителей и курирующего заместителя директора о результатах успеваемости учащегося.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вместе с ребенком индивидуальный план его учебной деятельности и подводить итоги по окончанию четверти.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Учителю-предметнику:</a:t>
            </a:r>
            <a:endParaRPr lang="ru-RU" sz="17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Выстроить систему взаимодействия с классным руководителем, СПС, родителями учащихся, завучем в решении задач по успешности обучения детей.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Планировать и осуществлять на уроке работу со слабоуспевающими и неуспевающими учащимися.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Социально-психологической службе (ШВР):</a:t>
            </a:r>
            <a:endParaRPr lang="ru-RU" sz="19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индивидуальный план по оказанию социально-психологической помощи неуспевающему ребенку.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до сведения родителей и классного руководителя график проводимых занятий, бесед.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9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Заместителю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по учебно-воспитательной работе:</a:t>
            </a:r>
            <a:endParaRPr lang="ru-RU" sz="19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Регулировать вопросы взаимодействия учителя-предметника с классным руководителем, родителями обучающихся в решении задач повышения успешности обучения детей.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Конечными результатами реализации 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«Высокая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обучающихся с рисками учебной </a:t>
            </a:r>
            <a:r>
              <a:rPr lang="ru-RU" sz="1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стать уверенный, имеющий свою собственную позицию обучающийся, который может сказать себе: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нравится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хочу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смогу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умею</a:t>
            </a:r>
          </a:p>
          <a:p>
            <a:pPr>
              <a:lnSpc>
                <a:spcPct val="90000"/>
              </a:lnSpc>
            </a:pPr>
            <a:endParaRPr lang="ru-RU" sz="600" dirty="0"/>
          </a:p>
        </p:txBody>
      </p:sp>
      <p:pic>
        <p:nvPicPr>
          <p:cNvPr id="34" name="Graphic 33" descr="Флажок">
            <a:extLst>
              <a:ext uri="{FF2B5EF4-FFF2-40B4-BE49-F238E27FC236}">
                <a16:creationId xmlns="" xmlns:a16="http://schemas.microsoft.com/office/drawing/2014/main" id="{A739087D-4772-4AC6-BED3-FDF11F996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1903" y="5087479"/>
            <a:ext cx="1785873" cy="18037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4649" y="-100136"/>
            <a:ext cx="9428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работы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15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неуспевающими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слабоуспевающими учащимися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422699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9F4444CE-BC8D-4D61-B303-4C05614E62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2B8F4D-8DD4-1049-8494-F3E9DE07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43" y="89645"/>
            <a:ext cx="11308702" cy="467828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мониторинга МБОУ СОШ № 15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преодолению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="" xmlns:a16="http://schemas.microsoft.com/office/drawing/2014/main" id="{73772B81-181F-48B7-8826-4D9686D15D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="" xmlns:a16="http://schemas.microsoft.com/office/drawing/2014/main" id="{B2205F6E-03C6-4E92-877C-E2482F6599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8857F44-B9E0-284B-AA52-209C69E3F4A7}"/>
              </a:ext>
            </a:extLst>
          </p:cNvPr>
          <p:cNvSpPr/>
          <p:nvPr/>
        </p:nvSpPr>
        <p:spPr>
          <a:xfrm>
            <a:off x="842597" y="1123369"/>
            <a:ext cx="1034535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</a:t>
            </a:r>
          </a:p>
          <a:p>
            <a:pPr algn="ctr">
              <a:spcAft>
                <a:spcPts val="600"/>
              </a:spcAft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несовершенство методов преподавания, отсутствие позитивного контакта с педагогом, страх оказаться лучше других учеников, высокая одаренность в какой-либо конкретной области,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несформированность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мыслительных процессов. </a:t>
            </a:r>
            <a:endParaRPr lang="ru-RU" sz="2000" dirty="0">
              <a:solidFill>
                <a:srgbClr val="002060"/>
              </a:solidFill>
            </a:endParaRPr>
          </a:p>
        </p:txBody>
      </p:sp>
      <p:graphicFrame>
        <p:nvGraphicFramePr>
          <p:cNvPr id="6" name="Объект 2">
            <a:extLst>
              <a:ext uri="{FF2B5EF4-FFF2-40B4-BE49-F238E27FC236}">
                <a16:creationId xmlns="" xmlns:a16="http://schemas.microsoft.com/office/drawing/2014/main" id="{3FFAC57B-FA3E-7302-791A-BAC4701D08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2848172"/>
              </p:ext>
            </p:extLst>
          </p:nvPr>
        </p:nvGraphicFramePr>
        <p:xfrm>
          <a:off x="626301" y="3507430"/>
          <a:ext cx="10858126" cy="338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 вниз 4">
            <a:extLst>
              <a:ext uri="{FF2B5EF4-FFF2-40B4-BE49-F238E27FC236}">
                <a16:creationId xmlns="" xmlns:a16="http://schemas.microsoft.com/office/drawing/2014/main" id="{51F3793E-600A-1D4D-A198-0A510FAC747A}"/>
              </a:ext>
            </a:extLst>
          </p:cNvPr>
          <p:cNvSpPr/>
          <p:nvPr/>
        </p:nvSpPr>
        <p:spPr>
          <a:xfrm>
            <a:off x="1828802" y="3229524"/>
            <a:ext cx="681318" cy="5558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>
            <a:extLst>
              <a:ext uri="{FF2B5EF4-FFF2-40B4-BE49-F238E27FC236}">
                <a16:creationId xmlns="" xmlns:a16="http://schemas.microsoft.com/office/drawing/2014/main" id="{1026E4DC-FC09-184E-A471-9679C014B6B8}"/>
              </a:ext>
            </a:extLst>
          </p:cNvPr>
          <p:cNvSpPr/>
          <p:nvPr/>
        </p:nvSpPr>
        <p:spPr>
          <a:xfrm>
            <a:off x="5679672" y="3229523"/>
            <a:ext cx="573741" cy="5558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extLst>
              <a:ext uri="{FF2B5EF4-FFF2-40B4-BE49-F238E27FC236}">
                <a16:creationId xmlns="" xmlns:a16="http://schemas.microsoft.com/office/drawing/2014/main" id="{DB15B88F-9DE0-3547-A823-F84100DB697E}"/>
              </a:ext>
            </a:extLst>
          </p:cNvPr>
          <p:cNvSpPr/>
          <p:nvPr/>
        </p:nvSpPr>
        <p:spPr>
          <a:xfrm>
            <a:off x="9375576" y="3262181"/>
            <a:ext cx="645459" cy="5558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>
            <a:extLst>
              <a:ext uri="{FF2B5EF4-FFF2-40B4-BE49-F238E27FC236}">
                <a16:creationId xmlns="" xmlns:a16="http://schemas.microsoft.com/office/drawing/2014/main" id="{DCE3A23A-F2D7-9149-851E-8D6DC050DA0B}"/>
              </a:ext>
            </a:extLst>
          </p:cNvPr>
          <p:cNvSpPr/>
          <p:nvPr/>
        </p:nvSpPr>
        <p:spPr>
          <a:xfrm>
            <a:off x="5702315" y="1644388"/>
            <a:ext cx="573741" cy="388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63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089DC3-F7DB-A144-B19F-17B90DA67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408" y="-17639"/>
            <a:ext cx="9380538" cy="739036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пути преодоления неуспеваемости: 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="" xmlns:a16="http://schemas.microsoft.com/office/drawing/2014/main" id="{7072F9EF-D584-AC3C-B95A-7184CB3675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3761974"/>
              </p:ext>
            </p:extLst>
          </p:nvPr>
        </p:nvGraphicFramePr>
        <p:xfrm>
          <a:off x="277029" y="591672"/>
          <a:ext cx="11637942" cy="5909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1179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CC4444-18D1-1846-B280-987AA72B7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7950" y="-130629"/>
            <a:ext cx="11574048" cy="124007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font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этапа (по предметам) </a:t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олимпиады школьников в 2021-2022 учебном году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4">
            <a:extLst>
              <a:ext uri="{FF2B5EF4-FFF2-40B4-BE49-F238E27FC236}">
                <a16:creationId xmlns="" xmlns:a16="http://schemas.microsoft.com/office/drawing/2014/main" id="{570F2415-5CB7-384D-8397-D0948BDEF21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88147554"/>
              </p:ext>
            </p:extLst>
          </p:nvPr>
        </p:nvGraphicFramePr>
        <p:xfrm>
          <a:off x="279919" y="931033"/>
          <a:ext cx="4954515" cy="584344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85730">
                  <a:extLst>
                    <a:ext uri="{9D8B030D-6E8A-4147-A177-3AD203B41FA5}">
                      <a16:colId xmlns="" xmlns:a16="http://schemas.microsoft.com/office/drawing/2014/main" val="2179647422"/>
                    </a:ext>
                  </a:extLst>
                </a:gridCol>
                <a:gridCol w="1326497">
                  <a:extLst>
                    <a:ext uri="{9D8B030D-6E8A-4147-A177-3AD203B41FA5}">
                      <a16:colId xmlns="" xmlns:a16="http://schemas.microsoft.com/office/drawing/2014/main" val="1017640539"/>
                    </a:ext>
                  </a:extLst>
                </a:gridCol>
                <a:gridCol w="753690">
                  <a:extLst>
                    <a:ext uri="{9D8B030D-6E8A-4147-A177-3AD203B41FA5}">
                      <a16:colId xmlns="" xmlns:a16="http://schemas.microsoft.com/office/drawing/2014/main" val="921816293"/>
                    </a:ext>
                  </a:extLst>
                </a:gridCol>
                <a:gridCol w="738617">
                  <a:extLst>
                    <a:ext uri="{9D8B030D-6E8A-4147-A177-3AD203B41FA5}">
                      <a16:colId xmlns="" xmlns:a16="http://schemas.microsoft.com/office/drawing/2014/main" val="409891728"/>
                    </a:ext>
                  </a:extLst>
                </a:gridCol>
                <a:gridCol w="829059">
                  <a:extLst>
                    <a:ext uri="{9D8B030D-6E8A-4147-A177-3AD203B41FA5}">
                      <a16:colId xmlns="" xmlns:a16="http://schemas.microsoft.com/office/drawing/2014/main" val="2768244545"/>
                    </a:ext>
                  </a:extLst>
                </a:gridCol>
                <a:gridCol w="920922">
                  <a:extLst>
                    <a:ext uri="{9D8B030D-6E8A-4147-A177-3AD203B41FA5}">
                      <a16:colId xmlns="" xmlns:a16="http://schemas.microsoft.com/office/drawing/2014/main" val="3912789317"/>
                    </a:ext>
                  </a:extLst>
                </a:gridCol>
              </a:tblGrid>
              <a:tr h="3125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Олимпиада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Школьный этап  </a:t>
                      </a:r>
                      <a:b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(4-11 классы)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76801417"/>
                  </a:ext>
                </a:extLst>
              </a:tr>
              <a:tr h="6241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участий 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дипломов призеров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дипломов победителей 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дипломов победителей и призеров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extLst>
                  <a:ext uri="{0D108BD9-81ED-4DB2-BD59-A6C34878D82A}">
                    <a16:rowId xmlns="" xmlns:a16="http://schemas.microsoft.com/office/drawing/2014/main" val="2444995486"/>
                  </a:ext>
                </a:extLst>
              </a:tr>
              <a:tr h="162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extLst>
                  <a:ext uri="{0D108BD9-81ED-4DB2-BD59-A6C34878D82A}">
                    <a16:rowId xmlns="" xmlns:a16="http://schemas.microsoft.com/office/drawing/2014/main" val="3844467042"/>
                  </a:ext>
                </a:extLst>
              </a:tr>
              <a:tr h="162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Астрономия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1321295710"/>
                  </a:ext>
                </a:extLst>
              </a:tr>
              <a:tr h="162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171896685"/>
                  </a:ext>
                </a:extLst>
              </a:tr>
              <a:tr h="162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1915343105"/>
                  </a:ext>
                </a:extLst>
              </a:tr>
              <a:tr h="162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1637947650"/>
                  </a:ext>
                </a:extLst>
              </a:tr>
              <a:tr h="162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Искусство (МХК)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1361740623"/>
                  </a:ext>
                </a:extLst>
              </a:tr>
              <a:tr h="162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1504416391"/>
                  </a:ext>
                </a:extLst>
              </a:tr>
              <a:tr h="162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3974455141"/>
                  </a:ext>
                </a:extLst>
              </a:tr>
              <a:tr h="162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3719761263"/>
                  </a:ext>
                </a:extLst>
              </a:tr>
              <a:tr h="162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2871384289"/>
                  </a:ext>
                </a:extLst>
              </a:tr>
              <a:tr h="7553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безопасности жизнедеятельности (ОБЖ)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3566602327"/>
                  </a:ext>
                </a:extLst>
              </a:tr>
              <a:tr h="189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1088536552"/>
                  </a:ext>
                </a:extLst>
              </a:tr>
              <a:tr h="189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4216209567"/>
                  </a:ext>
                </a:extLst>
              </a:tr>
              <a:tr h="189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80340287"/>
                  </a:ext>
                </a:extLst>
              </a:tr>
              <a:tr h="189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2694669160"/>
                  </a:ext>
                </a:extLst>
              </a:tr>
              <a:tr h="3780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158641810"/>
                  </a:ext>
                </a:extLst>
              </a:tr>
              <a:tr h="3780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Французский язык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3781637367"/>
                  </a:ext>
                </a:extLst>
              </a:tr>
              <a:tr h="189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3496365606"/>
                  </a:ext>
                </a:extLst>
              </a:tr>
              <a:tr h="189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3291866782"/>
                  </a:ext>
                </a:extLst>
              </a:tr>
              <a:tr h="189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2287645785"/>
                  </a:ext>
                </a:extLst>
              </a:tr>
              <a:tr h="18948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1078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</a:t>
                      </a:r>
                      <a:endParaRPr lang="ru-RU" sz="11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</a:t>
                      </a:r>
                      <a:endParaRPr lang="ru-RU" sz="11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2" marR="992" marT="992" marB="0" anchor="b"/>
                </a:tc>
                <a:extLst>
                  <a:ext uri="{0D108BD9-81ED-4DB2-BD59-A6C34878D82A}">
                    <a16:rowId xmlns="" xmlns:a16="http://schemas.microsoft.com/office/drawing/2014/main" val="1087134663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A445AEDE-EDE3-6B49-9ADB-5347AA72F9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982863"/>
              </p:ext>
            </p:extLst>
          </p:nvPr>
        </p:nvGraphicFramePr>
        <p:xfrm>
          <a:off x="5383818" y="3408743"/>
          <a:ext cx="6601217" cy="3072463"/>
        </p:xfrm>
        <a:graphic>
          <a:graphicData uri="http://schemas.openxmlformats.org/drawingml/2006/table">
            <a:tbl>
              <a:tblPr/>
              <a:tblGrid>
                <a:gridCol w="695084">
                  <a:extLst>
                    <a:ext uri="{9D8B030D-6E8A-4147-A177-3AD203B41FA5}">
                      <a16:colId xmlns="" xmlns:a16="http://schemas.microsoft.com/office/drawing/2014/main" val="927858752"/>
                    </a:ext>
                  </a:extLst>
                </a:gridCol>
                <a:gridCol w="884171">
                  <a:extLst>
                    <a:ext uri="{9D8B030D-6E8A-4147-A177-3AD203B41FA5}">
                      <a16:colId xmlns="" xmlns:a16="http://schemas.microsoft.com/office/drawing/2014/main" val="2403180449"/>
                    </a:ext>
                  </a:extLst>
                </a:gridCol>
                <a:gridCol w="830584">
                  <a:extLst>
                    <a:ext uri="{9D8B030D-6E8A-4147-A177-3AD203B41FA5}">
                      <a16:colId xmlns="" xmlns:a16="http://schemas.microsoft.com/office/drawing/2014/main" val="930199345"/>
                    </a:ext>
                  </a:extLst>
                </a:gridCol>
                <a:gridCol w="562655">
                  <a:extLst>
                    <a:ext uri="{9D8B030D-6E8A-4147-A177-3AD203B41FA5}">
                      <a16:colId xmlns="" xmlns:a16="http://schemas.microsoft.com/office/drawing/2014/main" val="1101128631"/>
                    </a:ext>
                  </a:extLst>
                </a:gridCol>
                <a:gridCol w="576051">
                  <a:extLst>
                    <a:ext uri="{9D8B030D-6E8A-4147-A177-3AD203B41FA5}">
                      <a16:colId xmlns="" xmlns:a16="http://schemas.microsoft.com/office/drawing/2014/main" val="3712639300"/>
                    </a:ext>
                  </a:extLst>
                </a:gridCol>
                <a:gridCol w="420152">
                  <a:extLst>
                    <a:ext uri="{9D8B030D-6E8A-4147-A177-3AD203B41FA5}">
                      <a16:colId xmlns="" xmlns:a16="http://schemas.microsoft.com/office/drawing/2014/main" val="3468457913"/>
                    </a:ext>
                  </a:extLst>
                </a:gridCol>
                <a:gridCol w="372709">
                  <a:extLst>
                    <a:ext uri="{9D8B030D-6E8A-4147-A177-3AD203B41FA5}">
                      <a16:colId xmlns="" xmlns:a16="http://schemas.microsoft.com/office/drawing/2014/main" val="155320398"/>
                    </a:ext>
                  </a:extLst>
                </a:gridCol>
                <a:gridCol w="404289">
                  <a:extLst>
                    <a:ext uri="{9D8B030D-6E8A-4147-A177-3AD203B41FA5}">
                      <a16:colId xmlns="" xmlns:a16="http://schemas.microsoft.com/office/drawing/2014/main" val="2852561331"/>
                    </a:ext>
                  </a:extLst>
                </a:gridCol>
                <a:gridCol w="565448">
                  <a:extLst>
                    <a:ext uri="{9D8B030D-6E8A-4147-A177-3AD203B41FA5}">
                      <a16:colId xmlns="" xmlns:a16="http://schemas.microsoft.com/office/drawing/2014/main" val="1649362396"/>
                    </a:ext>
                  </a:extLst>
                </a:gridCol>
                <a:gridCol w="650454">
                  <a:extLst>
                    <a:ext uri="{9D8B030D-6E8A-4147-A177-3AD203B41FA5}">
                      <a16:colId xmlns="" xmlns:a16="http://schemas.microsoft.com/office/drawing/2014/main" val="1265785339"/>
                    </a:ext>
                  </a:extLst>
                </a:gridCol>
                <a:gridCol w="639620">
                  <a:extLst>
                    <a:ext uri="{9D8B030D-6E8A-4147-A177-3AD203B41FA5}">
                      <a16:colId xmlns="" xmlns:a16="http://schemas.microsoft.com/office/drawing/2014/main" val="1866013405"/>
                    </a:ext>
                  </a:extLst>
                </a:gridCol>
              </a:tblGrid>
              <a:tr h="614606">
                <a:tc gridSpan="11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среднего (полного) общего образования</a:t>
                      </a:r>
                    </a:p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 учебный год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14" marR="81414" marT="40707" marB="4070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10863804"/>
                  </a:ext>
                </a:extLst>
              </a:tr>
              <a:tr h="501207">
                <a:tc row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обучающихся, окончивших 11-е </a:t>
                      </a:r>
                      <a:r>
                        <a:rPr lang="ru-RU" sz="1200" b="1" i="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чел</a:t>
                      </a:r>
                    </a:p>
                  </a:txBody>
                  <a:tcPr marL="81414" marR="81414" marT="40707" marB="40707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освоения общеобразовательных программ, %</a:t>
                      </a:r>
                    </a:p>
                  </a:txBody>
                  <a:tcPr marL="81414" marR="81414" marT="40707" marB="40707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освоения общеобразовательных программ, %</a:t>
                      </a:r>
                    </a:p>
                  </a:txBody>
                  <a:tcPr marL="81414" marR="81414" marT="40707" marB="40707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Продолжили обучение</a:t>
                      </a:r>
                    </a:p>
                  </a:txBody>
                  <a:tcPr marL="81414" marR="81414" marT="40707" marB="4070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Удовлетворённость качеством образования, %</a:t>
                      </a:r>
                      <a:endParaRPr lang="ru-RU" sz="1200" dirty="0"/>
                    </a:p>
                  </a:txBody>
                  <a:tcPr marL="81414" marR="81414" marT="40707" marB="4070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81414" marR="81414" marT="40707" marB="4070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0535279"/>
                  </a:ext>
                </a:extLst>
              </a:tr>
              <a:tr h="2787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b="1" i="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ООВОах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414" marR="81414" marT="40707" marB="4070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НПО</a:t>
                      </a:r>
                      <a:endParaRPr lang="ru-RU" sz="1200" dirty="0"/>
                    </a:p>
                  </a:txBody>
                  <a:tcPr marL="81414" marR="81414" marT="40707" marB="4070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</a:t>
                      </a:r>
                      <a:endParaRPr lang="ru-RU" sz="1200" dirty="0"/>
                    </a:p>
                  </a:txBody>
                  <a:tcPr marL="81414" marR="81414" marT="40707" marB="4070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</a:t>
                      </a:r>
                    </a:p>
                  </a:txBody>
                  <a:tcPr marL="81414" marR="81414" marT="40707" marB="40707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 marL="81414" marR="81414" marT="40707" marB="40707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8839691"/>
                  </a:ext>
                </a:extLst>
              </a:tr>
              <a:tr h="380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76326" marR="8481" marT="8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6326" marR="8481" marT="8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/>
                    </a:p>
                  </a:txBody>
                  <a:tcPr marL="76326" marR="8481" marT="8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/>
                    </a:p>
                  </a:txBody>
                  <a:tcPr marL="76326" marR="8481" marT="8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76326" marR="8481" marT="8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6326" marR="8481" marT="84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7553853"/>
                  </a:ext>
                </a:extLst>
              </a:tr>
              <a:tr h="1168305"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8481" marR="76326" marT="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481" marR="76326" marT="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8481" marR="76326" marT="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8481" marR="76326" marT="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</a:p>
                  </a:txBody>
                  <a:tcPr marL="8481" marR="76326" marT="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/>
                    </a:p>
                  </a:txBody>
                  <a:tcPr marL="8481" marR="76326" marT="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/>
                    </a:p>
                  </a:txBody>
                  <a:tcPr marL="8481" marR="76326" marT="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8481" marR="76326" marT="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45,4</a:t>
                      </a:r>
                    </a:p>
                  </a:txBody>
                  <a:tcPr marL="8481" marR="76326" marT="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92 </a:t>
                      </a:r>
                    </a:p>
                  </a:txBody>
                  <a:tcPr marL="8481" marR="76326" marT="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96 </a:t>
                      </a:r>
                    </a:p>
                  </a:txBody>
                  <a:tcPr marL="8481" marR="76326" marT="84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03910192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A290B62-5ECC-134D-8DCE-7C470C9A2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422" y="971424"/>
            <a:ext cx="2864283" cy="214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7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68A701-6004-3C48-BFB2-DBDF31B4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607" y="-292642"/>
            <a:ext cx="9231681" cy="1451555"/>
          </a:xfrm>
        </p:spPr>
        <p:txBody>
          <a:bodyPr>
            <a:normAutofit/>
          </a:bodyPr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качества образования МБОУ СОШ № 15: </a:t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404FC7-289D-B84A-ADAE-2532BE82A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261" y="1252604"/>
            <a:ext cx="10446383" cy="5403516"/>
          </a:xfrm>
        </p:spPr>
        <p:txBody>
          <a:bodyPr>
            <a:normAutofit lnSpcReduction="10000"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м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одернизация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управленческих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документооборота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(АИС «Сетевой город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Образование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урочной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услугами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существующими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процессами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коммуникационных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психическое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интеллектуальные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эмоциональное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</a:t>
            </a:r>
            <a:r>
              <a:rPr lang="ru-RU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ованы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стажировк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опытом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 о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бновлен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Доработана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оценки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358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5453BB-832E-BB44-9D8C-BDFD09529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60" y="0"/>
            <a:ext cx="8630433" cy="830424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езультаты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«Повышение качества образования обучающихся» на 2021-2024 год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200" dirty="0">
              <a:solidFill>
                <a:srgbClr val="002060"/>
              </a:solidFill>
            </a:endParaRPr>
          </a:p>
        </p:txBody>
      </p:sp>
      <p:graphicFrame>
        <p:nvGraphicFramePr>
          <p:cNvPr id="5" name="Текст 2">
            <a:extLst>
              <a:ext uri="{FF2B5EF4-FFF2-40B4-BE49-F238E27FC236}">
                <a16:creationId xmlns="" xmlns:a16="http://schemas.microsoft.com/office/drawing/2014/main" id="{7D24F4DE-CA02-4D0F-9AAF-D579D95582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3642189"/>
              </p:ext>
            </p:extLst>
          </p:nvPr>
        </p:nvGraphicFramePr>
        <p:xfrm>
          <a:off x="200416" y="843149"/>
          <a:ext cx="11185743" cy="5758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432487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{D22458F8-E3D7-0343-A89E-745B7B9620AD}tf10001060</Template>
  <TotalTime>2498</TotalTime>
  <Words>1314</Words>
  <Application>Microsoft Office PowerPoint</Application>
  <PresentationFormat>Широкоэкранный</PresentationFormat>
  <Paragraphs>281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Georgia</vt:lpstr>
      <vt:lpstr>Times New Roman</vt:lpstr>
      <vt:lpstr>Trebuchet MS</vt:lpstr>
      <vt:lpstr>Wingdings 3</vt:lpstr>
      <vt:lpstr>Аспект</vt:lpstr>
      <vt:lpstr>Из опыта работы: реализация подпрограммы  «Высокая доля обучающихся с рисками учебной неуспешности»  в рамках проекта 500+    </vt:lpstr>
      <vt:lpstr>Презентация PowerPoint</vt:lpstr>
      <vt:lpstr>Рисковый профиль школы  </vt:lpstr>
      <vt:lpstr>Залогом успеха в работе с неуспевающими учащимися является составление учебных планов МБОУ СОШ № 15, выделение часов на индивидуальную работу с обучающимися. Одним из элементов системы работы по преодолению неуспешности обучения является создание системы мониторинга по данному направлению. </vt:lpstr>
      <vt:lpstr>Система мониторинга МБОУ СОШ № 15 по преодолению неуспешности обучения  </vt:lpstr>
      <vt:lpstr>Основные пути преодоления неуспеваемости: </vt:lpstr>
      <vt:lpstr>Итоги школьного этапа (по предметам)   всероссийской олимпиады школьников в 2021-2022 учебном году </vt:lpstr>
      <vt:lpstr>Механизмы реализации программы  повышения качества образования МБОУ СОШ № 15:  </vt:lpstr>
      <vt:lpstr>Результаты реализации программы  «Повышение качества образования обучающихся» на 2021-2024 год:</vt:lpstr>
      <vt:lpstr>Профилизация обучения. Социально-образовательное партнерство.</vt:lpstr>
      <vt:lpstr>Проектная деятельность обучающихся </vt:lpstr>
      <vt:lpstr>Работа с одаренными и талантливыми детьми</vt:lpstr>
      <vt:lpstr>Повышение профессиональной компетентности педагогов</vt:lpstr>
      <vt:lpstr>Благодарю за внимание Электронная почта: brukhovezk@mo.krasnodar.ru  Телефон: +7 (86156) 6-12-73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ОТЧЁТ об исполнении предписания от «30» апреля 2021 г. № 47-01-13-8916/21 с целью устранения нарушений, выявленных в ходе плановой выездной проверки </dc:title>
  <dc:creator>galat-ekaterina@mail.ru</dc:creator>
  <cp:lastModifiedBy>1</cp:lastModifiedBy>
  <cp:revision>108</cp:revision>
  <dcterms:created xsi:type="dcterms:W3CDTF">2021-11-22T18:19:53Z</dcterms:created>
  <dcterms:modified xsi:type="dcterms:W3CDTF">2022-05-04T14:37:53Z</dcterms:modified>
</cp:coreProperties>
</file>