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charts/chart12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1"/>
  </p:notesMasterIdLst>
  <p:sldIdLst>
    <p:sldId id="290" r:id="rId4"/>
    <p:sldId id="292" r:id="rId5"/>
    <p:sldId id="257" r:id="rId6"/>
    <p:sldId id="325" r:id="rId7"/>
    <p:sldId id="326" r:id="rId8"/>
    <p:sldId id="306" r:id="rId9"/>
    <p:sldId id="307" r:id="rId10"/>
    <p:sldId id="301" r:id="rId11"/>
    <p:sldId id="329" r:id="rId12"/>
    <p:sldId id="321" r:id="rId13"/>
    <p:sldId id="331" r:id="rId14"/>
    <p:sldId id="313" r:id="rId15"/>
    <p:sldId id="311" r:id="rId16"/>
    <p:sldId id="332" r:id="rId17"/>
    <p:sldId id="317" r:id="rId18"/>
    <p:sldId id="318" r:id="rId19"/>
    <p:sldId id="31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23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3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4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500+\&#1051;&#1080;&#1089;&#1090;%20Microsoft%20Exce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500+\&#1051;&#1080;&#1089;&#1090;%20Microsoft%20Exce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500+\&#1051;&#1080;&#1089;&#1090;%20Microsoft%20Exce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500+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9985952"/>
        <c:axId val="298893672"/>
      </c:barChart>
      <c:catAx>
        <c:axId val="2999859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98893672"/>
        <c:crosses val="autoZero"/>
        <c:auto val="1"/>
        <c:lblAlgn val="ctr"/>
        <c:lblOffset val="100"/>
        <c:noMultiLvlLbl val="0"/>
      </c:catAx>
      <c:valAx>
        <c:axId val="2988936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999859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  декабрь</c:v>
                </c:pt>
                <c:pt idx="2">
                  <c:v>2021-2022  декабрь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</c:v>
                </c:pt>
                <c:pt idx="1">
                  <c:v>20</c:v>
                </c:pt>
                <c:pt idx="2">
                  <c:v>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обученность%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  декабрь</c:v>
                </c:pt>
                <c:pt idx="2">
                  <c:v>2021-2022  декабрь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</c:v>
                </c:pt>
                <c:pt idx="1">
                  <c:v>92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45420264"/>
        <c:axId val="445419088"/>
        <c:axId val="0"/>
      </c:bar3DChart>
      <c:catAx>
        <c:axId val="445420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45419088"/>
        <c:crosses val="autoZero"/>
        <c:auto val="1"/>
        <c:lblAlgn val="ctr"/>
        <c:lblOffset val="100"/>
        <c:noMultiLvlLbl val="0"/>
      </c:catAx>
      <c:valAx>
        <c:axId val="445419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54202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0504D">
        <a:lumMod val="20000"/>
        <a:lumOff val="80000"/>
      </a:srgbClr>
    </a:solidFill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 декабрь</c:v>
                </c:pt>
                <c:pt idx="2">
                  <c:v>2021-2022 декабрь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</c:v>
                </c:pt>
                <c:pt idx="1">
                  <c:v>16</c:v>
                </c:pt>
                <c:pt idx="2">
                  <c:v>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обученность%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 декабрь</c:v>
                </c:pt>
                <c:pt idx="2">
                  <c:v>2021-2022 декабрь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</c:v>
                </c:pt>
                <c:pt idx="1">
                  <c:v>93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45419480"/>
        <c:axId val="445421048"/>
        <c:axId val="0"/>
      </c:bar3DChart>
      <c:catAx>
        <c:axId val="445419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45421048"/>
        <c:crosses val="autoZero"/>
        <c:auto val="1"/>
        <c:lblAlgn val="ctr"/>
        <c:lblOffset val="100"/>
        <c:noMultiLvlLbl val="0"/>
      </c:catAx>
      <c:valAx>
        <c:axId val="445421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54194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0504D">
        <a:lumMod val="20000"/>
        <a:lumOff val="80000"/>
      </a:srgbClr>
    </a:solidFill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464278394965783E-2"/>
          <c:y val="3.5685072816762566E-2"/>
          <c:w val="0.64359778702759629"/>
          <c:h val="0.883795359892774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творческие конкурсы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                                         2021-2022  ( I полугодие)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</c:v>
                </c:pt>
                <c:pt idx="1">
                  <c:v>47</c:v>
                </c:pt>
                <c:pt idx="2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07-43AA-85E7-2AB8D041DB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споривные соревнования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                                         2021-2022  ( I полугодие)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51</c:v>
                </c:pt>
                <c:pt idx="1">
                  <c:v>65</c:v>
                </c:pt>
                <c:pt idx="2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07-43AA-85E7-2AB8D041DBB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проф.мероприятия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                                         2021-2022  ( I полугодие)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</c:v>
                </c:pt>
                <c:pt idx="1">
                  <c:v>17</c:v>
                </c:pt>
                <c:pt idx="2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107-43AA-85E7-2AB8D041DBB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акции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                                         2021-2022  ( I полугодие)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32</c:v>
                </c:pt>
                <c:pt idx="1">
                  <c:v>43</c:v>
                </c:pt>
                <c:pt idx="2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107-43AA-85E7-2AB8D041D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45422616"/>
        <c:axId val="445423008"/>
        <c:axId val="0"/>
      </c:bar3DChart>
      <c:catAx>
        <c:axId val="445422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45423008"/>
        <c:crosses val="autoZero"/>
        <c:auto val="1"/>
        <c:lblAlgn val="ctr"/>
        <c:lblOffset val="100"/>
        <c:noMultiLvlLbl val="0"/>
      </c:catAx>
      <c:valAx>
        <c:axId val="445423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5422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87729141206535"/>
          <c:y val="8.6056726078710732E-2"/>
          <c:w val="0.2831227085879347"/>
          <c:h val="0.76388357416619634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3714352"/>
        <c:axId val="443713960"/>
      </c:barChart>
      <c:catAx>
        <c:axId val="4437143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43713960"/>
        <c:crosses val="autoZero"/>
        <c:auto val="1"/>
        <c:lblAlgn val="ctr"/>
        <c:lblOffset val="100"/>
        <c:noMultiLvlLbl val="0"/>
      </c:catAx>
      <c:valAx>
        <c:axId val="4437139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437143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5529558158401E-3"/>
          <c:y val="9.284088256023254E-2"/>
          <c:w val="0.70872447030103836"/>
          <c:h val="0.867967149267631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Категории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высшая категория</c:v>
                </c:pt>
                <c:pt idx="1">
                  <c:v>первая категория</c:v>
                </c:pt>
                <c:pt idx="2">
                  <c:v>соответствие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5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sz="1600" baseline="0">
                <a:solidFill>
                  <a:schemeClr val="tx1"/>
                </a:solidFill>
                <a:latin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259155288327034"/>
          <c:y val="0"/>
          <c:w val="0.30740844711673004"/>
          <c:h val="1"/>
        </c:manualLayout>
      </c:layout>
      <c:overlay val="0"/>
      <c:spPr>
        <a:noFill/>
      </c:spPr>
      <c:txPr>
        <a:bodyPr/>
        <a:lstStyle/>
        <a:p>
          <a:pPr>
            <a:defRPr sz="1600" baseline="0">
              <a:solidFill>
                <a:schemeClr val="tx1"/>
              </a:solidFill>
              <a:latin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7439752932373962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0868408221619913"/>
          <c:w val="1"/>
          <c:h val="0.771944941409246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dPt>
            <c:idx val="1"/>
            <c:bubble3D val="0"/>
            <c:explosion val="16"/>
          </c:dPt>
          <c:cat>
            <c:strRef>
              <c:f>Лист1!$A$2:$A$3</c:f>
              <c:strCache>
                <c:ptCount val="2"/>
                <c:pt idx="0">
                  <c:v>высшее образование</c:v>
                </c:pt>
                <c:pt idx="1">
                  <c:v>средне-специальное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790810688904849"/>
          <c:y val="0"/>
          <c:w val="0.27589988153875367"/>
          <c:h val="1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5439391421684461"/>
          <c:h val="0.932815591695386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с ОВЗ</c:v>
                </c:pt>
              </c:strCache>
            </c:strRef>
          </c:tx>
          <c:explosion val="16"/>
          <c:cat>
            <c:strRef>
              <c:f>Лист1!$A$2:$A$4</c:f>
              <c:strCache>
                <c:ptCount val="3"/>
                <c:pt idx="0">
                  <c:v>ЗПР</c:v>
                </c:pt>
                <c:pt idx="1">
                  <c:v>умственная отсталость</c:v>
                </c:pt>
                <c:pt idx="2">
                  <c:v>аутистический спектр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</c:v>
                </c:pt>
                <c:pt idx="1">
                  <c:v>10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legend>
      <c:legendPos val="r"/>
      <c:layout>
        <c:manualLayout>
          <c:xMode val="edge"/>
          <c:yMode val="edge"/>
          <c:x val="7.9365708360576701E-2"/>
          <c:y val="0.69879507817664432"/>
          <c:w val="0.83052552193698281"/>
          <c:h val="0.29204162543543399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Итоги</a:t>
            </a:r>
            <a:r>
              <a:rPr lang="ru-RU" sz="1200" b="1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ГИА </a:t>
            </a:r>
            <a:r>
              <a:rPr lang="ru-RU" sz="1200" b="1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200" b="1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2018-2019 учебный год по русскому языку 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9369307668555694"/>
          <c:y val="2.401573649866428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Лист1!$K$3</c:f>
              <c:strCache>
                <c:ptCount val="1"/>
                <c:pt idx="0">
                  <c:v>Русский язык (ОГЭ)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999999999999953E-2"/>
                  <c:y val="-1.3888888888888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666666666666687E-2"/>
                  <c:y val="-9.2592592592592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Лист1!$L$2:$M$2</c:f>
              <c:strCache>
                <c:ptCount val="2"/>
                <c:pt idx="0">
                  <c:v>Качество, % </c:v>
                </c:pt>
                <c:pt idx="1">
                  <c:v>Успеваемость, %</c:v>
                </c:pt>
              </c:strCache>
            </c:strRef>
          </c:cat>
          <c:val>
            <c:numRef>
              <c:f>Лист1!$L$3:$M$3</c:f>
              <c:numCache>
                <c:formatCode>General</c:formatCode>
                <c:ptCount val="2"/>
                <c:pt idx="0">
                  <c:v>32</c:v>
                </c:pt>
                <c:pt idx="1">
                  <c:v>92</c:v>
                </c:pt>
              </c:numCache>
            </c:numRef>
          </c:val>
        </c:ser>
        <c:ser>
          <c:idx val="1"/>
          <c:order val="1"/>
          <c:tx>
            <c:strRef>
              <c:f>Лист1!$K$4</c:f>
              <c:strCache>
                <c:ptCount val="1"/>
                <c:pt idx="0">
                  <c:v>Русский язык (ГВЭ)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4444444444444439E-2"/>
                  <c:y val="-2.7777777777777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000000000000012E-2"/>
                  <c:y val="-9.2592592592592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Лист1!$L$2:$M$2</c:f>
              <c:strCache>
                <c:ptCount val="2"/>
                <c:pt idx="0">
                  <c:v>Качество, % </c:v>
                </c:pt>
                <c:pt idx="1">
                  <c:v>Успеваемость, %</c:v>
                </c:pt>
              </c:strCache>
            </c:strRef>
          </c:cat>
          <c:val>
            <c:numRef>
              <c:f>Лист1!$L$4:$M$4</c:f>
              <c:numCache>
                <c:formatCode>General</c:formatCode>
                <c:ptCount val="2"/>
                <c:pt idx="0">
                  <c:v>33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443715136"/>
        <c:axId val="443721016"/>
        <c:axId val="0"/>
      </c:bar3DChart>
      <c:catAx>
        <c:axId val="44371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3721016"/>
        <c:crosses val="autoZero"/>
        <c:auto val="1"/>
        <c:lblAlgn val="ctr"/>
        <c:lblOffset val="100"/>
        <c:noMultiLvlLbl val="0"/>
      </c:catAx>
      <c:valAx>
        <c:axId val="443721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371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Итоги ГИА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2018-2019 учебный год по математике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Лист1!$K$8</c:f>
              <c:strCache>
                <c:ptCount val="1"/>
                <c:pt idx="0">
                  <c:v>Математика (ОГЭ)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Лист1!$L$7:$M$7</c:f>
              <c:strCache>
                <c:ptCount val="2"/>
                <c:pt idx="0">
                  <c:v>Качество, % </c:v>
                </c:pt>
                <c:pt idx="1">
                  <c:v>Успеваемость, %</c:v>
                </c:pt>
              </c:strCache>
            </c:strRef>
          </c:cat>
          <c:val>
            <c:numRef>
              <c:f>Лист1!$L$8:$M$8</c:f>
              <c:numCache>
                <c:formatCode>General</c:formatCode>
                <c:ptCount val="2"/>
                <c:pt idx="0">
                  <c:v>26</c:v>
                </c:pt>
                <c:pt idx="1">
                  <c:v>92</c:v>
                </c:pt>
              </c:numCache>
            </c:numRef>
          </c:val>
        </c:ser>
        <c:ser>
          <c:idx val="1"/>
          <c:order val="1"/>
          <c:tx>
            <c:strRef>
              <c:f>Лист1!$K$9</c:f>
              <c:strCache>
                <c:ptCount val="1"/>
                <c:pt idx="0">
                  <c:v>Математика (ГВЭ)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2911577051139592E-2"/>
                  <c:y val="5.60247567665333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172027637179481E-2"/>
                  <c:y val="1.1204951353306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Лист1!$L$7:$M$7</c:f>
              <c:strCache>
                <c:ptCount val="2"/>
                <c:pt idx="0">
                  <c:v>Качество, % </c:v>
                </c:pt>
                <c:pt idx="1">
                  <c:v>Успеваемость, %</c:v>
                </c:pt>
              </c:strCache>
            </c:strRef>
          </c:cat>
          <c:val>
            <c:numRef>
              <c:f>Лист1!$L$9:$M$9</c:f>
              <c:numCache>
                <c:formatCode>General</c:formatCode>
                <c:ptCount val="2"/>
                <c:pt idx="0">
                  <c:v>9</c:v>
                </c:pt>
                <c:pt idx="1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3715528"/>
        <c:axId val="443716312"/>
        <c:axId val="0"/>
      </c:bar3DChart>
      <c:catAx>
        <c:axId val="44371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3716312"/>
        <c:crosses val="autoZero"/>
        <c:auto val="1"/>
        <c:lblAlgn val="ctr"/>
        <c:lblOffset val="100"/>
        <c:noMultiLvlLbl val="0"/>
      </c:catAx>
      <c:valAx>
        <c:axId val="443716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3715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11181534309E-2"/>
          <c:y val="0.88269783466520824"/>
          <c:w val="0.89999973354460305"/>
          <c:h val="0.100494738304832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Итоги</a:t>
            </a:r>
            <a:r>
              <a:rPr lang="ru-RU" sz="1200" b="1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ВПР по русскому языку за 2017-2018 учебный год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Лист1!$D$31</c:f>
              <c:strCache>
                <c:ptCount val="1"/>
                <c:pt idx="0">
                  <c:v>Русский язык (ВПР) 5 класс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3333333333333367E-3"/>
                  <c:y val="-5.5555555555555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3333333333333367E-3"/>
                  <c:y val="-2.7777777777777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Лист1!$E$30:$F$30</c:f>
              <c:strCache>
                <c:ptCount val="2"/>
                <c:pt idx="0">
                  <c:v>Качество, % </c:v>
                </c:pt>
                <c:pt idx="1">
                  <c:v>Успеваемость, %</c:v>
                </c:pt>
              </c:strCache>
            </c:strRef>
          </c:cat>
          <c:val>
            <c:numRef>
              <c:f>Лист1!$E$31:$F$31</c:f>
              <c:numCache>
                <c:formatCode>General</c:formatCode>
                <c:ptCount val="2"/>
                <c:pt idx="0">
                  <c:v>10</c:v>
                </c:pt>
                <c:pt idx="1">
                  <c:v>22</c:v>
                </c:pt>
              </c:numCache>
            </c:numRef>
          </c:val>
        </c:ser>
        <c:ser>
          <c:idx val="1"/>
          <c:order val="1"/>
          <c:tx>
            <c:strRef>
              <c:f>Лист1!$D$32</c:f>
              <c:strCache>
                <c:ptCount val="1"/>
                <c:pt idx="0">
                  <c:v>Русский язык (ВПР) 6 класс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444444444444445E-2"/>
                  <c:y val="-3.7037037037037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7777777777795E-2"/>
                  <c:y val="-4.1666666666666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Лист1!$E$30:$F$30</c:f>
              <c:strCache>
                <c:ptCount val="2"/>
                <c:pt idx="0">
                  <c:v>Качество, % </c:v>
                </c:pt>
                <c:pt idx="1">
                  <c:v>Успеваемость, %</c:v>
                </c:pt>
              </c:strCache>
            </c:strRef>
          </c:cat>
          <c:val>
            <c:numRef>
              <c:f>Лист1!$E$32:$F$32</c:f>
              <c:numCache>
                <c:formatCode>General</c:formatCode>
                <c:ptCount val="2"/>
                <c:pt idx="0">
                  <c:v>15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3715920"/>
        <c:axId val="443718272"/>
        <c:axId val="0"/>
      </c:bar3DChart>
      <c:catAx>
        <c:axId val="44371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3718272"/>
        <c:crosses val="autoZero"/>
        <c:auto val="1"/>
        <c:lblAlgn val="ctr"/>
        <c:lblOffset val="100"/>
        <c:noMultiLvlLbl val="0"/>
      </c:catAx>
      <c:valAx>
        <c:axId val="44371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371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baseline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Итоги ВПР по математике </a:t>
            </a:r>
            <a:endParaRPr lang="ru-RU" sz="1200" b="1" i="0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baseline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200" b="1" i="0" baseline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2017-2018 учебный год</a:t>
            </a:r>
            <a:endParaRPr lang="ru-RU" sz="12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layout>
        <c:manualLayout>
          <c:xMode val="edge"/>
          <c:yMode val="edge"/>
          <c:x val="0.13672877971140707"/>
          <c:y val="9.0947259183115609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Лист1!$D$40</c:f>
              <c:strCache>
                <c:ptCount val="1"/>
                <c:pt idx="0">
                  <c:v>Математика  (ВПР) 5 класс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3333333333333367E-3"/>
                  <c:y val="-3.7037037037037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3333333333332447E-3"/>
                  <c:y val="-4.1666666666666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Лист1!$E$39:$F$39</c:f>
              <c:strCache>
                <c:ptCount val="2"/>
                <c:pt idx="0">
                  <c:v>Качество, % </c:v>
                </c:pt>
                <c:pt idx="1">
                  <c:v>Успеваемость, %</c:v>
                </c:pt>
              </c:strCache>
            </c:strRef>
          </c:cat>
          <c:val>
            <c:numRef>
              <c:f>Лист1!$E$40:$F$40</c:f>
              <c:numCache>
                <c:formatCode>General</c:formatCode>
                <c:ptCount val="2"/>
                <c:pt idx="0">
                  <c:v>31</c:v>
                </c:pt>
                <c:pt idx="1">
                  <c:v>66</c:v>
                </c:pt>
              </c:numCache>
            </c:numRef>
          </c:val>
        </c:ser>
        <c:ser>
          <c:idx val="1"/>
          <c:order val="1"/>
          <c:tx>
            <c:strRef>
              <c:f>Лист1!$D$41</c:f>
              <c:strCache>
                <c:ptCount val="1"/>
                <c:pt idx="0">
                  <c:v>Математика  (ВПР) 6 класс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444444444444445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222222222222283E-2"/>
                  <c:y val="-2.7777777777777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Лист1!$E$39:$F$39</c:f>
              <c:strCache>
                <c:ptCount val="2"/>
                <c:pt idx="0">
                  <c:v>Качество, % </c:v>
                </c:pt>
                <c:pt idx="1">
                  <c:v>Успеваемость, %</c:v>
                </c:pt>
              </c:strCache>
            </c:strRef>
          </c:cat>
          <c:val>
            <c:numRef>
              <c:f>Лист1!$E$41:$F$41</c:f>
              <c:numCache>
                <c:formatCode>General</c:formatCode>
                <c:ptCount val="2"/>
                <c:pt idx="0">
                  <c:v>33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3720624"/>
        <c:axId val="443716704"/>
        <c:axId val="0"/>
      </c:bar3DChart>
      <c:catAx>
        <c:axId val="44372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3716704"/>
        <c:crosses val="autoZero"/>
        <c:auto val="1"/>
        <c:lblAlgn val="ctr"/>
        <c:lblOffset val="100"/>
        <c:noMultiLvlLbl val="0"/>
      </c:catAx>
      <c:valAx>
        <c:axId val="44371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372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1F79A1-6886-401B-9E88-EDEFAC0F1A40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E01315-B330-48CE-8178-FEADFBD57C2C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 профессиональных затруднений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педагогов 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1EACE8-D935-42D0-9224-A82AF3545F7F}" type="parTrans" cxnId="{F163C6C7-52DA-4693-AAF1-F2ED8EF6D765}">
      <dgm:prSet/>
      <dgm:spPr/>
      <dgm:t>
        <a:bodyPr/>
        <a:lstStyle/>
        <a:p>
          <a:endParaRPr lang="ru-RU"/>
        </a:p>
      </dgm:t>
    </dgm:pt>
    <dgm:pt modelId="{11392E4D-62BF-4BA4-A161-74DA4CC9799E}" type="sibTrans" cxnId="{F163C6C7-52DA-4693-AAF1-F2ED8EF6D765}">
      <dgm:prSet/>
      <dgm:spPr/>
      <dgm:t>
        <a:bodyPr/>
        <a:lstStyle/>
        <a:p>
          <a:endParaRPr lang="ru-RU"/>
        </a:p>
      </dgm:t>
    </dgm:pt>
    <dgm:pt modelId="{874CB0F5-B3A6-4D75-8B32-5C9004783C9E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Вовлечение обучающихся с ОВЗ  и рисками учебной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неуспешности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различные формы социальной активности и мероприятия</a:t>
          </a:r>
        </a:p>
        <a:p>
          <a:r>
            <a:rPr lang="ru-RU" sz="1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профориентационной</a:t>
          </a:r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направленности</a:t>
          </a:r>
          <a:endParaRPr lang="ru-RU" sz="12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400" dirty="0"/>
        </a:p>
      </dgm:t>
    </dgm:pt>
    <dgm:pt modelId="{7BBA4FB6-E64B-4EE4-B9AA-B0ED8D41DA40}" type="parTrans" cxnId="{6885E52D-392A-4F8A-AF87-706CF439E6DA}">
      <dgm:prSet/>
      <dgm:spPr/>
      <dgm:t>
        <a:bodyPr/>
        <a:lstStyle/>
        <a:p>
          <a:endParaRPr lang="ru-RU"/>
        </a:p>
      </dgm:t>
    </dgm:pt>
    <dgm:pt modelId="{0007DE2C-71C7-4259-82D9-A56521374079}" type="sibTrans" cxnId="{6885E52D-392A-4F8A-AF87-706CF439E6DA}">
      <dgm:prSet/>
      <dgm:spPr/>
      <dgm:t>
        <a:bodyPr/>
        <a:lstStyle/>
        <a:p>
          <a:endParaRPr lang="ru-RU"/>
        </a:p>
      </dgm:t>
    </dgm:pt>
    <dgm:pt modelId="{C5981CBA-36C6-4808-81E8-91CF5C983ACB}">
      <dgm:prSet phldrT="[Текст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родительской компетенции в вопросах обучения и воспитания обучающихся с ОВЗ и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с рисками учебной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неуспешности</a:t>
          </a:r>
          <a:endParaRPr lang="ru-RU" sz="1200" dirty="0"/>
        </a:p>
      </dgm:t>
    </dgm:pt>
    <dgm:pt modelId="{526971C6-6803-4A04-B952-4078556E4164}" type="parTrans" cxnId="{F46CDBB7-E864-416B-979A-81357433A1AE}">
      <dgm:prSet/>
      <dgm:spPr/>
      <dgm:t>
        <a:bodyPr/>
        <a:lstStyle/>
        <a:p>
          <a:endParaRPr lang="ru-RU"/>
        </a:p>
      </dgm:t>
    </dgm:pt>
    <dgm:pt modelId="{FDB81035-AEDA-4C68-8FEE-BD10C3A97EBC}" type="sibTrans" cxnId="{F46CDBB7-E864-416B-979A-81357433A1AE}">
      <dgm:prSet/>
      <dgm:spPr/>
      <dgm:t>
        <a:bodyPr/>
        <a:lstStyle/>
        <a:p>
          <a:endParaRPr lang="ru-RU"/>
        </a:p>
      </dgm:t>
    </dgm:pt>
    <dgm:pt modelId="{01867EC1-CA53-4FCB-A561-C79A18384C0E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квалификации административной команды и педагогических работников, в том числе  через участие в мастер-классах, семинарах, конференциях</a:t>
          </a:r>
        </a:p>
        <a:p>
          <a:r>
            <a:rPr lang="ru-RU" sz="12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др.</a:t>
          </a:r>
          <a:endParaRPr lang="ru-RU" sz="1200" dirty="0" smtClean="0"/>
        </a:p>
        <a:p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C57128-8486-45F3-9886-DF0BFDBF3158}" type="parTrans" cxnId="{DB0EAA1A-D812-4152-A513-93EDD5A45A66}">
      <dgm:prSet/>
      <dgm:spPr/>
      <dgm:t>
        <a:bodyPr/>
        <a:lstStyle/>
        <a:p>
          <a:endParaRPr lang="ru-RU"/>
        </a:p>
      </dgm:t>
    </dgm:pt>
    <dgm:pt modelId="{D74AD2DC-4BC7-4662-97E6-FC15FA4500E5}" type="sibTrans" cxnId="{DB0EAA1A-D812-4152-A513-93EDD5A45A66}">
      <dgm:prSet/>
      <dgm:spPr/>
      <dgm:t>
        <a:bodyPr/>
        <a:lstStyle/>
        <a:p>
          <a:endParaRPr lang="ru-RU"/>
        </a:p>
      </dgm:t>
    </dgm:pt>
    <dgm:pt modelId="{A3008C73-95DB-4583-8FB8-A8869EA33662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Индивидуализация 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работы с обучающимися, выстраивание образовательных маршрутов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4BEAE4-A1F5-47E3-9C79-D5B496C3C27E}" type="parTrans" cxnId="{E9A59640-B2A2-42F8-98D3-E69C1DA2EE39}">
      <dgm:prSet/>
      <dgm:spPr/>
      <dgm:t>
        <a:bodyPr/>
        <a:lstStyle/>
        <a:p>
          <a:endParaRPr lang="ru-RU"/>
        </a:p>
      </dgm:t>
    </dgm:pt>
    <dgm:pt modelId="{C908EB5B-F2EE-441D-96BA-2DF562DC5B17}" type="sibTrans" cxnId="{E9A59640-B2A2-42F8-98D3-E69C1DA2EE39}">
      <dgm:prSet/>
      <dgm:spPr/>
      <dgm:t>
        <a:bodyPr/>
        <a:lstStyle/>
        <a:p>
          <a:endParaRPr lang="ru-RU"/>
        </a:p>
      </dgm:t>
    </dgm:pt>
    <dgm:pt modelId="{5DA80C9E-64A9-4F17-A8ED-58BE0E2FB9E1}" type="pres">
      <dgm:prSet presAssocID="{5F1F79A1-6886-401B-9E88-EDEFAC0F1A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AC25C5-46A7-4B81-9D98-5D2263B2E54D}" type="pres">
      <dgm:prSet presAssocID="{2AE01315-B330-48CE-8178-FEADFBD57C2C}" presName="node" presStyleLbl="node1" presStyleIdx="0" presStyleCnt="5" custScaleX="82004" custLinFactNeighborX="62900" custLinFactNeighborY="-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71D1E-1E8B-4FE7-9CE8-62B4D392CB9B}" type="pres">
      <dgm:prSet presAssocID="{11392E4D-62BF-4BA4-A161-74DA4CC9799E}" presName="sibTrans" presStyleCnt="0"/>
      <dgm:spPr/>
    </dgm:pt>
    <dgm:pt modelId="{B7307D11-F9AE-4AAE-92C9-A2411C38D2F3}" type="pres">
      <dgm:prSet presAssocID="{01867EC1-CA53-4FCB-A561-C79A18384C0E}" presName="node" presStyleLbl="node1" presStyleIdx="1" presStyleCnt="5" custScaleX="88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A7FD0-5CA1-46E0-AF52-A730601C34E7}" type="pres">
      <dgm:prSet presAssocID="{D74AD2DC-4BC7-4662-97E6-FC15FA4500E5}" presName="sibTrans" presStyleCnt="0"/>
      <dgm:spPr/>
    </dgm:pt>
    <dgm:pt modelId="{071C62A8-3E3F-463F-B3EC-8B5852882ACD}" type="pres">
      <dgm:prSet presAssocID="{A3008C73-95DB-4583-8FB8-A8869EA33662}" presName="node" presStyleLbl="node1" presStyleIdx="2" presStyleCnt="5" custScaleX="82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94150-C2A4-49E6-91C7-C24F1B408445}" type="pres">
      <dgm:prSet presAssocID="{C908EB5B-F2EE-441D-96BA-2DF562DC5B17}" presName="sibTrans" presStyleCnt="0"/>
      <dgm:spPr/>
    </dgm:pt>
    <dgm:pt modelId="{A2CDBEBC-C61A-4DBB-929A-4F7395AB37DB}" type="pres">
      <dgm:prSet presAssocID="{874CB0F5-B3A6-4D75-8B32-5C9004783C9E}" presName="node" presStyleLbl="node1" presStyleIdx="3" presStyleCnt="5" custScaleX="84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E00D6-CED8-4DCF-9757-EDF79C77C615}" type="pres">
      <dgm:prSet presAssocID="{0007DE2C-71C7-4259-82D9-A56521374079}" presName="sibTrans" presStyleCnt="0"/>
      <dgm:spPr/>
    </dgm:pt>
    <dgm:pt modelId="{A86B0706-FC11-4CBA-A635-164DDF0D21E7}" type="pres">
      <dgm:prSet presAssocID="{C5981CBA-36C6-4808-81E8-91CF5C983ACB}" presName="node" presStyleLbl="node1" presStyleIdx="4" presStyleCnt="5" custScaleX="90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0EAA1A-D812-4152-A513-93EDD5A45A66}" srcId="{5F1F79A1-6886-401B-9E88-EDEFAC0F1A40}" destId="{01867EC1-CA53-4FCB-A561-C79A18384C0E}" srcOrd="1" destOrd="0" parTransId="{F9C57128-8486-45F3-9886-DF0BFDBF3158}" sibTransId="{D74AD2DC-4BC7-4662-97E6-FC15FA4500E5}"/>
    <dgm:cxn modelId="{6885E52D-392A-4F8A-AF87-706CF439E6DA}" srcId="{5F1F79A1-6886-401B-9E88-EDEFAC0F1A40}" destId="{874CB0F5-B3A6-4D75-8B32-5C9004783C9E}" srcOrd="3" destOrd="0" parTransId="{7BBA4FB6-E64B-4EE4-B9AA-B0ED8D41DA40}" sibTransId="{0007DE2C-71C7-4259-82D9-A56521374079}"/>
    <dgm:cxn modelId="{00354095-850C-486E-8C70-919B02033027}" type="presOf" srcId="{01867EC1-CA53-4FCB-A561-C79A18384C0E}" destId="{B7307D11-F9AE-4AAE-92C9-A2411C38D2F3}" srcOrd="0" destOrd="0" presId="urn:microsoft.com/office/officeart/2005/8/layout/hList6"/>
    <dgm:cxn modelId="{E9A59640-B2A2-42F8-98D3-E69C1DA2EE39}" srcId="{5F1F79A1-6886-401B-9E88-EDEFAC0F1A40}" destId="{A3008C73-95DB-4583-8FB8-A8869EA33662}" srcOrd="2" destOrd="0" parTransId="{8A4BEAE4-A1F5-47E3-9C79-D5B496C3C27E}" sibTransId="{C908EB5B-F2EE-441D-96BA-2DF562DC5B17}"/>
    <dgm:cxn modelId="{DD9953BF-02CD-428F-9CCC-4C8F091FFCBB}" type="presOf" srcId="{5F1F79A1-6886-401B-9E88-EDEFAC0F1A40}" destId="{5DA80C9E-64A9-4F17-A8ED-58BE0E2FB9E1}" srcOrd="0" destOrd="0" presId="urn:microsoft.com/office/officeart/2005/8/layout/hList6"/>
    <dgm:cxn modelId="{F46CDBB7-E864-416B-979A-81357433A1AE}" srcId="{5F1F79A1-6886-401B-9E88-EDEFAC0F1A40}" destId="{C5981CBA-36C6-4808-81E8-91CF5C983ACB}" srcOrd="4" destOrd="0" parTransId="{526971C6-6803-4A04-B952-4078556E4164}" sibTransId="{FDB81035-AEDA-4C68-8FEE-BD10C3A97EBC}"/>
    <dgm:cxn modelId="{45D815C0-B4B8-4C6E-A0C9-59EE51AE5684}" type="presOf" srcId="{C5981CBA-36C6-4808-81E8-91CF5C983ACB}" destId="{A86B0706-FC11-4CBA-A635-164DDF0D21E7}" srcOrd="0" destOrd="0" presId="urn:microsoft.com/office/officeart/2005/8/layout/hList6"/>
    <dgm:cxn modelId="{F163C6C7-52DA-4693-AAF1-F2ED8EF6D765}" srcId="{5F1F79A1-6886-401B-9E88-EDEFAC0F1A40}" destId="{2AE01315-B330-48CE-8178-FEADFBD57C2C}" srcOrd="0" destOrd="0" parTransId="{6C1EACE8-D935-42D0-9224-A82AF3545F7F}" sibTransId="{11392E4D-62BF-4BA4-A161-74DA4CC9799E}"/>
    <dgm:cxn modelId="{E3CACDF8-99AD-4092-BB4D-7698E59ED20B}" type="presOf" srcId="{874CB0F5-B3A6-4D75-8B32-5C9004783C9E}" destId="{A2CDBEBC-C61A-4DBB-929A-4F7395AB37DB}" srcOrd="0" destOrd="0" presId="urn:microsoft.com/office/officeart/2005/8/layout/hList6"/>
    <dgm:cxn modelId="{F97696E2-EBAD-4ADF-9EEC-01B768FE9CD2}" type="presOf" srcId="{A3008C73-95DB-4583-8FB8-A8869EA33662}" destId="{071C62A8-3E3F-463F-B3EC-8B5852882ACD}" srcOrd="0" destOrd="0" presId="urn:microsoft.com/office/officeart/2005/8/layout/hList6"/>
    <dgm:cxn modelId="{61DD8CD5-77A3-41E9-8779-0AFF8696C8D3}" type="presOf" srcId="{2AE01315-B330-48CE-8178-FEADFBD57C2C}" destId="{7CAC25C5-46A7-4B81-9D98-5D2263B2E54D}" srcOrd="0" destOrd="0" presId="urn:microsoft.com/office/officeart/2005/8/layout/hList6"/>
    <dgm:cxn modelId="{007E6262-1578-4D7D-A256-38ED122EAB1F}" type="presParOf" srcId="{5DA80C9E-64A9-4F17-A8ED-58BE0E2FB9E1}" destId="{7CAC25C5-46A7-4B81-9D98-5D2263B2E54D}" srcOrd="0" destOrd="0" presId="urn:microsoft.com/office/officeart/2005/8/layout/hList6"/>
    <dgm:cxn modelId="{015DC5B7-A1D6-43CC-95C0-80787C0887F1}" type="presParOf" srcId="{5DA80C9E-64A9-4F17-A8ED-58BE0E2FB9E1}" destId="{F5C71D1E-1E8B-4FE7-9CE8-62B4D392CB9B}" srcOrd="1" destOrd="0" presId="urn:microsoft.com/office/officeart/2005/8/layout/hList6"/>
    <dgm:cxn modelId="{4288C88A-BA51-4905-AFEE-04ED117FC0D9}" type="presParOf" srcId="{5DA80C9E-64A9-4F17-A8ED-58BE0E2FB9E1}" destId="{B7307D11-F9AE-4AAE-92C9-A2411C38D2F3}" srcOrd="2" destOrd="0" presId="urn:microsoft.com/office/officeart/2005/8/layout/hList6"/>
    <dgm:cxn modelId="{97EBFC4B-29C7-4B85-B482-3AC623C80840}" type="presParOf" srcId="{5DA80C9E-64A9-4F17-A8ED-58BE0E2FB9E1}" destId="{0C7A7FD0-5CA1-46E0-AF52-A730601C34E7}" srcOrd="3" destOrd="0" presId="urn:microsoft.com/office/officeart/2005/8/layout/hList6"/>
    <dgm:cxn modelId="{EA094100-9D22-459B-9B27-4856D89F91E9}" type="presParOf" srcId="{5DA80C9E-64A9-4F17-A8ED-58BE0E2FB9E1}" destId="{071C62A8-3E3F-463F-B3EC-8B5852882ACD}" srcOrd="4" destOrd="0" presId="urn:microsoft.com/office/officeart/2005/8/layout/hList6"/>
    <dgm:cxn modelId="{6C9C68F7-702A-4039-8572-D7FA412E7751}" type="presParOf" srcId="{5DA80C9E-64A9-4F17-A8ED-58BE0E2FB9E1}" destId="{09A94150-C2A4-49E6-91C7-C24F1B408445}" srcOrd="5" destOrd="0" presId="urn:microsoft.com/office/officeart/2005/8/layout/hList6"/>
    <dgm:cxn modelId="{6F6D0D02-960D-4A74-84F1-481E2A4973E9}" type="presParOf" srcId="{5DA80C9E-64A9-4F17-A8ED-58BE0E2FB9E1}" destId="{A2CDBEBC-C61A-4DBB-929A-4F7395AB37DB}" srcOrd="6" destOrd="0" presId="urn:microsoft.com/office/officeart/2005/8/layout/hList6"/>
    <dgm:cxn modelId="{64D4E072-7ADE-4FEA-B895-5742DBAC7FA4}" type="presParOf" srcId="{5DA80C9E-64A9-4F17-A8ED-58BE0E2FB9E1}" destId="{963E00D6-CED8-4DCF-9757-EDF79C77C615}" srcOrd="7" destOrd="0" presId="urn:microsoft.com/office/officeart/2005/8/layout/hList6"/>
    <dgm:cxn modelId="{924BCB73-BD30-4AE7-9D49-DC0862533866}" type="presParOf" srcId="{5DA80C9E-64A9-4F17-A8ED-58BE0E2FB9E1}" destId="{A86B0706-FC11-4CBA-A635-164DDF0D21E7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0.39364</cdr:x>
      <cdr:y>0</cdr:y>
    </cdr:from>
    <cdr:to>
      <cdr:x>0.49759</cdr:x>
      <cdr:y>0.09462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36120" y="0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0.60153</cdr:x>
      <cdr:y>0.12617</cdr:y>
    </cdr:from>
    <cdr:to>
      <cdr:x>0.77478</cdr:x>
      <cdr:y>0.22079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00216" y="288032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5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0.0069</cdr:x>
      <cdr:y>0.72546</cdr:y>
    </cdr:from>
    <cdr:to>
      <cdr:x>0.11903</cdr:x>
      <cdr:y>0.88317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780" y="1514928"/>
          <a:ext cx="500066" cy="329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17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0.58771</cdr:x>
      <cdr:y>0.12596</cdr:y>
    </cdr:from>
    <cdr:to>
      <cdr:x>0.69078</cdr:x>
      <cdr:y>0.38108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04714" y="238671"/>
          <a:ext cx="526964" cy="4834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17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0.19077</cdr:x>
      <cdr:y>0.15796</cdr:y>
    </cdr:from>
    <cdr:to>
      <cdr:x>0.30857</cdr:x>
      <cdr:y>0.34304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11498" y="310679"/>
          <a:ext cx="686347" cy="364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5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0.50457</cdr:x>
      <cdr:y>0.24987</cdr:y>
    </cdr:from>
    <cdr:to>
      <cdr:x>0.7334</cdr:x>
      <cdr:y>0.35348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9" y="1018025"/>
          <a:ext cx="914390" cy="4221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0.68181</cdr:x>
      <cdr:y>0.24744</cdr:y>
    </cdr:from>
    <cdr:to>
      <cdr:x>0.82597</cdr:x>
      <cdr:y>0.33581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24472" y="1008111"/>
          <a:ext cx="576064" cy="360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0.6557</cdr:x>
      <cdr:y>0.18282</cdr:y>
    </cdr:from>
    <cdr:to>
      <cdr:x>0.84776</cdr:x>
      <cdr:y>0.29146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83488" y="579951"/>
          <a:ext cx="668840" cy="3446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70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0.21624</cdr:x>
      <cdr:y>0.24987</cdr:y>
    </cdr:from>
    <cdr:to>
      <cdr:x>0.39607</cdr:x>
      <cdr:y>0.36442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53056" y="792647"/>
          <a:ext cx="626257" cy="3633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0.14416</cdr:x>
      <cdr:y>0.21209</cdr:y>
    </cdr:from>
    <cdr:to>
      <cdr:x>0.34239</cdr:x>
      <cdr:y>0.35348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76064" y="864096"/>
          <a:ext cx="79208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0.1802</cdr:x>
      <cdr:y>0.19441</cdr:y>
    </cdr:from>
    <cdr:to>
      <cdr:x>0.39607</cdr:x>
      <cdr:y>0.36442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27546" y="616714"/>
          <a:ext cx="751767" cy="5392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600" dirty="0" smtClean="0"/>
        </a:p>
        <a:p xmlns:a="http://schemas.openxmlformats.org/drawingml/2006/main">
          <a:r>
            <a:rPr lang="en-US" sz="1600" dirty="0" smtClean="0"/>
            <a:t>10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0.4549</cdr:x>
      <cdr:y>0.11472</cdr:y>
    </cdr:from>
    <cdr:to>
      <cdr:x>0.55863</cdr:x>
      <cdr:y>0.24987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584176" y="363927"/>
          <a:ext cx="361252" cy="428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0.39607</cdr:x>
      <cdr:y>0.22976</cdr:y>
    </cdr:from>
    <cdr:to>
      <cdr:x>0.55863</cdr:x>
      <cdr:y>0.28698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582661" y="936104"/>
          <a:ext cx="649587" cy="2331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  <cdr:relSizeAnchor xmlns:cdr="http://schemas.openxmlformats.org/drawingml/2006/chartDrawing">
    <cdr:from>
      <cdr:x>0.02068</cdr:x>
      <cdr:y>0.20552</cdr:y>
    </cdr:from>
    <cdr:to>
      <cdr:x>0.23655</cdr:x>
      <cdr:y>0.31902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72008" y="651959"/>
          <a:ext cx="751767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  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D43E0-44F7-4462-A465-035BCFEC0FC5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6E753-568B-492A-8113-155929416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72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6E753-568B-492A-8113-155929416B2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31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6E753-568B-492A-8113-155929416B2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60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68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1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4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527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5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633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55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6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97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76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93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43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48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29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49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519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26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64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46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6100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15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40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3" Type="http://schemas.openxmlformats.org/officeDocument/2006/relationships/image" Target="../media/image1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9.png"/><Relationship Id="rId9" Type="http://schemas.openxmlformats.org/officeDocument/2006/relationships/image" Target="../media/image29.png"/><Relationship Id="rId1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12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49.jpeg"/><Relationship Id="rId5" Type="http://schemas.openxmlformats.org/officeDocument/2006/relationships/image" Target="../media/image44.jpeg"/><Relationship Id="rId10" Type="http://schemas.openxmlformats.org/officeDocument/2006/relationships/image" Target="../media/image48.jpeg"/><Relationship Id="rId4" Type="http://schemas.openxmlformats.org/officeDocument/2006/relationships/image" Target="../media/image43.jpe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9.png"/><Relationship Id="rId7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3.pn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9.png"/><Relationship Id="rId7" Type="http://schemas.openxmlformats.org/officeDocument/2006/relationships/image" Target="../media/image59.jpeg"/><Relationship Id="rId12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chool5@eysk.edu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chart" Target="../charts/chart2.xml"/><Relationship Id="rId7" Type="http://schemas.openxmlformats.org/officeDocument/2006/relationships/chart" Target="../charts/chart4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3.xml"/><Relationship Id="rId5" Type="http://schemas.openxmlformats.org/officeDocument/2006/relationships/image" Target="../media/image9.png"/><Relationship Id="rId4" Type="http://schemas.openxmlformats.org/officeDocument/2006/relationships/image" Target="../media/image1.jpe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Русич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18" y="-1"/>
            <a:ext cx="91498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2910" y="0"/>
            <a:ext cx="65933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b="1" u="sng" dirty="0">
              <a:ln>
                <a:solidFill>
                  <a:srgbClr val="D092A7">
                    <a:lumMod val="50000"/>
                  </a:srgb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s://yt3.ggpht.com/a/AGF-l79Z7h35-K5aOGszebHz1uP5AS8LHjYQLq9W5Q=s900-c-k-c0xffffffff-no-rj-mo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44110"/>
            <a:ext cx="1512168" cy="135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42910" y="1268760"/>
            <a:ext cx="785818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 </a:t>
            </a:r>
            <a:r>
              <a:rPr lang="ru-RU" sz="28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 участию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МБОУ ООШ № 5 имени </a:t>
            </a:r>
            <a:r>
              <a:rPr lang="ru-RU" sz="28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Героя Советского Союза П.А. Михайличенко г. Ейска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федеральном проекте «500+»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D7294E"/>
                </a:solidFill>
                <a:effectLst/>
                <a:uLnTx/>
                <a:uFillTx/>
                <a:latin typeface="Times New Roman"/>
                <a:cs typeface="Times New Roman"/>
              </a:rPr>
              <a:t>Рабочая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D7294E"/>
                </a:solidFill>
                <a:effectLst/>
                <a:uLnTx/>
                <a:uFillTx/>
                <a:latin typeface="Times New Roman"/>
                <a:cs typeface="Times New Roman"/>
              </a:rPr>
              <a:t>группа проекта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D7294E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CC99">
                    <a:lumMod val="50000"/>
                  </a:srgbClr>
                </a:solidFill>
                <a:effectLst/>
                <a:uLnTx/>
                <a:uFillTx/>
                <a:latin typeface="Times New Roman"/>
                <a:cs typeface="Times New Roman"/>
              </a:rPr>
              <a:t>Куратор 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CC99">
                    <a:lumMod val="50000"/>
                  </a:srgbClr>
                </a:solidFill>
                <a:effectLst/>
                <a:uLnTx/>
                <a:uFillTx/>
                <a:latin typeface="Times New Roman"/>
                <a:cs typeface="Times New Roman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                 Аникеева Наталья Владимировна                                                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CC99">
                    <a:lumMod val="50000"/>
                  </a:srgbClr>
                </a:solidFill>
                <a:effectLst/>
                <a:uLnTx/>
                <a:uFillTx/>
                <a:latin typeface="Times New Roman"/>
                <a:cs typeface="Times New Roman"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CC99">
                    <a:lumMod val="50000"/>
                  </a:srgbClr>
                </a:solidFill>
                <a:effectLst/>
                <a:uLnTx/>
                <a:uFillTx/>
                <a:latin typeface="Times New Roman"/>
                <a:cs typeface="Times New Roman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CC99">
                    <a:lumMod val="50000"/>
                  </a:srgbClr>
                </a:solidFill>
                <a:effectLst/>
                <a:uLnTx/>
                <a:uFillTx/>
                <a:latin typeface="Times New Roman"/>
                <a:cs typeface="Times New Roman"/>
              </a:rPr>
              <a:t>Школьная команда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CC99">
                    <a:lumMod val="50000"/>
                  </a:srgbClr>
                </a:solidFill>
                <a:effectLst/>
                <a:uLnTx/>
                <a:uFillTx/>
                <a:latin typeface="Times New Roman"/>
                <a:cs typeface="Times New Roman"/>
              </a:rPr>
              <a:t>директор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CC99">
                    <a:lumMod val="50000"/>
                  </a:srgbClr>
                </a:solidFill>
                <a:effectLst/>
                <a:uLnTx/>
                <a:uFillTx/>
                <a:latin typeface="Times New Roman"/>
                <a:cs typeface="Times New Roman"/>
              </a:rPr>
              <a:t>  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Руденко Татьяна Николаевна</a:t>
            </a:r>
            <a:endParaRPr lang="ru-RU" sz="2000" b="1" kern="0" dirty="0">
              <a:latin typeface="Times New Roman"/>
              <a:cs typeface="Times New Roman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CC99">
                    <a:lumMod val="50000"/>
                  </a:srgbClr>
                </a:solidFill>
                <a:effectLst/>
                <a:uLnTx/>
                <a:uFillTx/>
                <a:latin typeface="Times New Roman"/>
                <a:cs typeface="Times New Roman"/>
              </a:rPr>
              <a:t>заместители директора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CC99">
                    <a:lumMod val="50000"/>
                  </a:srgbClr>
                </a:solidFill>
                <a:effectLst/>
                <a:uLnTx/>
                <a:uFillTx/>
                <a:latin typeface="Times New Roman"/>
                <a:cs typeface="Times New Roman"/>
              </a:rPr>
              <a:t>                                                         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Комченко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 Елена Викторовна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Кондратьева Ольга Анатольевна                                                                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Елисеева Елена Романовна 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50AB138-B3FE-49CD-9B53-BC126D265D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69" y="144110"/>
            <a:ext cx="1456367" cy="1354851"/>
          </a:xfrm>
          <a:prstGeom prst="ellipse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50AB138-B3FE-49CD-9B53-BC126D265D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27" y="144110"/>
            <a:ext cx="1456367" cy="135485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6200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G:\фиоко 17.04\Фото столовая,спортзал,актовый библиотека\1610496491_10-p-strogii-no-krasivii-fon-dlya-prezentatsii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9" name="Picture 11" descr="G:\фиоко 17.04\Фото столовая,спортзал,актовый библиотека\1610496491_10-p-strogii-no-krasivii-fon-dlya-prezentatsii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" name="Picture 3" descr="C:\Users\Русич\Desktop\Без названия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2" y="0"/>
            <a:ext cx="91498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kern="0" cap="all" dirty="0" smtClean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kern="0" cap="all" dirty="0" smtClean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spc="-1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/>
            </a:r>
            <a:br>
              <a:rPr lang="ru-RU" sz="2200" b="1" i="1" spc="-1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</a:b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устранению риска</a:t>
            </a: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spc="-100" dirty="0">
                <a:solidFill>
                  <a:prstClr val="black"/>
                </a:solidFill>
                <a:latin typeface="Times New Roman"/>
              </a:rPr>
              <a:t>«Высокая доля обучающихся  </a:t>
            </a:r>
            <a:br>
              <a:rPr lang="ru-RU" sz="2700" b="1" spc="-100" dirty="0">
                <a:solidFill>
                  <a:prstClr val="black"/>
                </a:solidFill>
                <a:latin typeface="Times New Roman"/>
              </a:rPr>
            </a:br>
            <a:r>
              <a:rPr lang="ru-RU" sz="2700" b="1" spc="-100" dirty="0">
                <a:solidFill>
                  <a:prstClr val="black"/>
                </a:solidFill>
                <a:latin typeface="Times New Roman"/>
              </a:rPr>
              <a:t>с  ОВЗ»</a:t>
            </a:r>
            <a:r>
              <a:rPr lang="ru-RU" sz="1600" b="1" i="1" kern="0" cap="all" dirty="0" smtClean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kern="0" cap="all" dirty="0" smtClean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kern="0" cap="all" dirty="0" smtClean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kern="0" cap="all" dirty="0" smtClean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200" i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145326"/>
            <a:ext cx="1488504" cy="121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1\Desktop\Работа узких специалистов\index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t="3572"/>
          <a:stretch>
            <a:fillRect/>
          </a:stretch>
        </p:blipFill>
        <p:spPr bwMode="auto">
          <a:xfrm>
            <a:off x="4404184" y="1357298"/>
            <a:ext cx="2168079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Овал 14"/>
          <p:cNvSpPr/>
          <p:nvPr/>
        </p:nvSpPr>
        <p:spPr>
          <a:xfrm>
            <a:off x="3500430" y="3214686"/>
            <a:ext cx="2071702" cy="164307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/>
                <a:ea typeface="Calibri"/>
              </a:rPr>
              <a:t>Модель «Учитель-ученик (родитель)»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86314" y="5929330"/>
            <a:ext cx="3071834" cy="7143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Коррекционно-развивающие занятия с логопедом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42844" y="3143248"/>
            <a:ext cx="2714644" cy="9286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Изменения в учебном плане, плане внеурочной деятельности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43636" y="3571876"/>
            <a:ext cx="2857520" cy="7143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Коррекционно-развивающие занятия  с дефектологом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80996" y="5795978"/>
            <a:ext cx="3643338" cy="7143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Коррекционно-развивающие занятия с педагогом-психологом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1\Desktop\Работа узких специалистов\index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1785926"/>
            <a:ext cx="187523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1\Desktop\Работа узких специалистов\index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357694"/>
            <a:ext cx="220317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1\Desktop\Работа узких специалистов\index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2975" y="4155287"/>
            <a:ext cx="1871675" cy="1559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6" name="Прямая со стрелкой 35"/>
          <p:cNvCxnSpPr>
            <a:stCxn id="15" idx="0"/>
            <a:endCxn id="15" idx="0"/>
          </p:cNvCxnSpPr>
          <p:nvPr/>
        </p:nvCxnSpPr>
        <p:spPr>
          <a:xfrm rot="5400000" flipH="1" flipV="1">
            <a:off x="4536281" y="3214686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643570" y="400050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6200000" flipH="1">
            <a:off x="4714876" y="5072074"/>
            <a:ext cx="100013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3286116" y="4786322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15" idx="1"/>
          </p:cNvCxnSpPr>
          <p:nvPr/>
        </p:nvCxnSpPr>
        <p:spPr>
          <a:xfrm rot="16200000" flipV="1">
            <a:off x="3281783" y="2933267"/>
            <a:ext cx="240622" cy="803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57290" y="1500174"/>
            <a:ext cx="121444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14546" y="1571612"/>
            <a:ext cx="107157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82" y="1357298"/>
            <a:ext cx="121444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09699" y="1393017"/>
            <a:ext cx="107157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43240" y="1643050"/>
            <a:ext cx="1071570" cy="142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450AB138-B3FE-49CD-9B53-BC126D265DB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1" y="-5680"/>
            <a:ext cx="1456367" cy="1354851"/>
          </a:xfrm>
          <a:prstGeom prst="ellipse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Русич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2" y="0"/>
            <a:ext cx="91498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88640"/>
            <a:ext cx="7872410" cy="95436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устранению риска</a:t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pc="-100" dirty="0">
                <a:solidFill>
                  <a:prstClr val="black"/>
                </a:solidFill>
                <a:latin typeface="Times New Roman"/>
              </a:rPr>
              <a:t>«Высокая доля обучающихся  </a:t>
            </a:r>
            <a:br>
              <a:rPr lang="ru-RU" sz="2400" b="1" spc="-100" dirty="0">
                <a:solidFill>
                  <a:prstClr val="black"/>
                </a:solidFill>
                <a:latin typeface="Times New Roman"/>
              </a:rPr>
            </a:br>
            <a:r>
              <a:rPr lang="ru-RU" sz="2400" b="1" spc="-100" dirty="0">
                <a:solidFill>
                  <a:prstClr val="black"/>
                </a:solidFill>
                <a:latin typeface="Times New Roman"/>
              </a:rPr>
              <a:t>с  ОВЗ»</a:t>
            </a:r>
            <a:r>
              <a:rPr lang="ru-RU" sz="1400" b="1" i="1" kern="0" cap="all" dirty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i="1" kern="0" cap="all" dirty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5326"/>
            <a:ext cx="1416497" cy="120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34" y="1428736"/>
            <a:ext cx="3643338" cy="517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1142984"/>
            <a:ext cx="268294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1428736"/>
            <a:ext cx="2714644" cy="388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1785926"/>
            <a:ext cx="2714644" cy="386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2143116"/>
            <a:ext cx="2714644" cy="383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70" y="2500306"/>
            <a:ext cx="2643206" cy="382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00760" y="2857496"/>
            <a:ext cx="2571768" cy="369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29388" y="3214686"/>
            <a:ext cx="2500341" cy="353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2143108" y="7143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spc="-1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/>
            </a:r>
            <a:br>
              <a:rPr lang="ru-RU" b="1" i="1" spc="-1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</a:b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50AB138-B3FE-49CD-9B53-BC126D265DB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1" y="-5680"/>
            <a:ext cx="1456367" cy="1354851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 descr="C:\Users\Русич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2" y="0"/>
            <a:ext cx="91498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устранению риска</a:t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pc="-100" dirty="0">
                <a:solidFill>
                  <a:prstClr val="black"/>
                </a:solidFill>
                <a:latin typeface="Times New Roman"/>
              </a:rPr>
              <a:t>«Высокая доля обучающихся  </a:t>
            </a:r>
            <a:br>
              <a:rPr lang="ru-RU" sz="2400" b="1" spc="-100" dirty="0">
                <a:solidFill>
                  <a:prstClr val="black"/>
                </a:solidFill>
                <a:latin typeface="Times New Roman"/>
              </a:rPr>
            </a:br>
            <a:r>
              <a:rPr lang="ru-RU" sz="2400" b="1" spc="-100" dirty="0">
                <a:solidFill>
                  <a:prstClr val="black"/>
                </a:solidFill>
                <a:latin typeface="Times New Roman"/>
              </a:rPr>
              <a:t>с  ОВЗ»</a:t>
            </a:r>
            <a:r>
              <a:rPr lang="ru-RU" sz="1400" b="1" i="1" kern="0" cap="all" dirty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i="1" kern="0" cap="all" dirty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«Атлас новых профессий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Русич\Desktop\фиоко 17.04\Профориентация\Карасев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61"/>
          <a:stretch>
            <a:fillRect/>
          </a:stretch>
        </p:blipFill>
        <p:spPr bwMode="auto">
          <a:xfrm>
            <a:off x="428596" y="1707651"/>
            <a:ext cx="2143140" cy="2292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Русич\Desktop\фиоко 17.04\Профориентация\Карасева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317" y="1752086"/>
            <a:ext cx="2343416" cy="2214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Русич\Desktop\фиоко 17.04\Профориентация\04b460c7-ea72-4ba1-893a-0270a477202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39" y="1752086"/>
            <a:ext cx="2177706" cy="2214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Русич\Desktop\фиоко 17.04\Профориентация\a8fc3ae8-aa08-4e7c-a5c2-34cf4dc3077e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5" y="4000504"/>
            <a:ext cx="2175967" cy="2357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Русич\Desktop\фиоко 17.04\Профориентация\e731b0b5-ec67-49e6-ba74-8c8ab443c1a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4000504"/>
            <a:ext cx="2286016" cy="2380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Русич\Desktop\фиоко 17.04\Профориентация\Повар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010" y="1707651"/>
            <a:ext cx="2107066" cy="2259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5326"/>
            <a:ext cx="1416497" cy="112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G:\фиоко 17.04\Профориентация\bb1b1cd7-e3d5-44b4-841a-1778f37ebbe3.jpg"/>
          <p:cNvPicPr>
            <a:picLocks noChangeAspect="1" noChangeArrowheads="1"/>
          </p:cNvPicPr>
          <p:nvPr/>
        </p:nvPicPr>
        <p:blipFill>
          <a:blip r:embed="rId10" cstate="print"/>
          <a:srcRect b="26744"/>
          <a:stretch>
            <a:fillRect/>
          </a:stretch>
        </p:blipFill>
        <p:spPr bwMode="auto">
          <a:xfrm>
            <a:off x="6942945" y="4000504"/>
            <a:ext cx="2058193" cy="2380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G:\фиоко 17.04\Профориентация\328e2e26-b50c-4d75-8d35-5f92bb9d41c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71736" y="4000504"/>
            <a:ext cx="2214578" cy="2380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50AB138-B3FE-49CD-9B53-BC126D265DB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3" y="29617"/>
            <a:ext cx="1456367" cy="135485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2999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C:\Users\Русич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" y="-99393"/>
            <a:ext cx="9234500" cy="692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устранению риска</a:t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pc="-100" dirty="0">
                <a:solidFill>
                  <a:prstClr val="black"/>
                </a:solidFill>
                <a:latin typeface="Times New Roman"/>
              </a:rPr>
              <a:t>«Высокая доля обучающихся  </a:t>
            </a:r>
            <a:br>
              <a:rPr lang="ru-RU" sz="2400" b="1" spc="-100" dirty="0">
                <a:solidFill>
                  <a:prstClr val="black"/>
                </a:solidFill>
                <a:latin typeface="Times New Roman"/>
              </a:rPr>
            </a:br>
            <a:r>
              <a:rPr lang="ru-RU" sz="2400" b="1" spc="-100" dirty="0">
                <a:solidFill>
                  <a:prstClr val="black"/>
                </a:solidFill>
                <a:latin typeface="Times New Roman"/>
              </a:rPr>
              <a:t>с  ОВЗ»</a:t>
            </a:r>
            <a:r>
              <a:rPr lang="ru-RU" sz="1400" b="1" i="1" kern="0" cap="all" dirty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i="1" kern="0" cap="all" dirty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Родительская гостиная</a:t>
            </a:r>
            <a:b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«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Мой ребенок – особенный»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6689"/>
            <a:ext cx="1512168" cy="1140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C:\Users\Русич\Desktop\фиоко 17.04\Родительская гостиная\3344f482-5a38-4b15-98af-f37c8be3017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1928802"/>
            <a:ext cx="2786082" cy="2000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Русич\Desktop\фиоко 17.04\Родительская гостиная\91cb5fb4-07e6-4965-901d-cfc870c6e42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7" y="1894523"/>
            <a:ext cx="2750363" cy="2000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Русич\Desktop\фиоко 17.04\Родительская гостиная\4e854d20-1da0-4a99-a9e4-4462638ac7b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929066"/>
            <a:ext cx="2500330" cy="2092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Русич\Desktop\фиоко 17.04\Родительская гостиная\0dc99a49-f496-42d0-be38-e67a5eb8e84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928802"/>
            <a:ext cx="2448272" cy="2000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фиоко 17.04\Родительская гостиная\родгостиная 2.1.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019744" y="3929066"/>
            <a:ext cx="2766702" cy="2092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G:\фиоко 17.04\Родительская гостиная\index.jpg"/>
          <p:cNvPicPr>
            <a:picLocks noChangeAspect="1" noChangeArrowheads="1"/>
          </p:cNvPicPr>
          <p:nvPr/>
        </p:nvPicPr>
        <p:blipFill>
          <a:blip r:embed="rId9" cstate="print"/>
          <a:srcRect t="8163"/>
          <a:stretch>
            <a:fillRect/>
          </a:stretch>
        </p:blipFill>
        <p:spPr bwMode="auto">
          <a:xfrm>
            <a:off x="5786446" y="3929066"/>
            <a:ext cx="2686579" cy="2092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50AB138-B3FE-49CD-9B53-BC126D265DB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3" y="29617"/>
            <a:ext cx="1456367" cy="135485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0705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G:\фиоко 17.04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92" y="0"/>
            <a:ext cx="914989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устранению риска</a:t>
            </a:r>
            <a:b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spc="-100" dirty="0">
                <a:solidFill>
                  <a:prstClr val="black"/>
                </a:solidFill>
                <a:latin typeface="Times New Roman"/>
              </a:rPr>
              <a:t>«Высокая доля обучающихся  </a:t>
            </a:r>
            <a:br>
              <a:rPr lang="ru-RU" sz="2200" b="1" spc="-100" dirty="0">
                <a:solidFill>
                  <a:prstClr val="black"/>
                </a:solidFill>
                <a:latin typeface="Times New Roman"/>
              </a:rPr>
            </a:br>
            <a:r>
              <a:rPr lang="ru-RU" sz="2200" b="1" spc="-100" dirty="0">
                <a:solidFill>
                  <a:prstClr val="black"/>
                </a:solidFill>
                <a:latin typeface="Times New Roman"/>
              </a:rPr>
              <a:t>с  ОВЗ»</a:t>
            </a:r>
            <a:endParaRPr lang="ru-RU" sz="14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0" dirty="0" smtClean="0">
                <a:latin typeface="Monotype Corsiva" pitchFamily="66" charset="0"/>
                <a:cs typeface="Times New Roman" pitchFamily="18" charset="0"/>
              </a:rPr>
              <a:t>Спорт и творчество</a:t>
            </a:r>
            <a:endParaRPr lang="ru-RU" b="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1785926"/>
            <a:ext cx="4041775" cy="388948"/>
          </a:xfrm>
        </p:spPr>
        <p:txBody>
          <a:bodyPr>
            <a:normAutofit fontScale="25000" lnSpcReduction="20000"/>
          </a:bodyPr>
          <a:lstStyle/>
          <a:p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Казачество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2852"/>
            <a:ext cx="1476828" cy="128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G:\фиоко 17.04\Казачество\a2e1bbd6-5f8a-4410-8c44-49eaacebab7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88024" y="2327008"/>
            <a:ext cx="2230260" cy="1816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G:\фиоко 17.04\Казачество\ea3d520c-a74f-43fd-bafa-3d38e5605bd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2285992"/>
            <a:ext cx="221454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G:\фиоко 17.04\Казачество\Морской1.jpg"/>
          <p:cNvPicPr>
            <a:picLocks noChangeAspect="1" noChangeArrowheads="1"/>
          </p:cNvPicPr>
          <p:nvPr/>
        </p:nvPicPr>
        <p:blipFill>
          <a:blip r:embed="rId6" cstate="print"/>
          <a:srcRect l="13559" b="1695"/>
          <a:stretch>
            <a:fillRect/>
          </a:stretch>
        </p:blipFill>
        <p:spPr bwMode="auto">
          <a:xfrm>
            <a:off x="6929454" y="3954908"/>
            <a:ext cx="2071702" cy="205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G:\фиоко 17.04\Казачество\сценка.jpg"/>
          <p:cNvPicPr>
            <a:picLocks noChangeAspect="1" noChangeArrowheads="1"/>
          </p:cNvPicPr>
          <p:nvPr/>
        </p:nvPicPr>
        <p:blipFill>
          <a:blip r:embed="rId7"/>
          <a:srcRect l="1595" t="36458" b="36458"/>
          <a:stretch>
            <a:fillRect/>
          </a:stretch>
        </p:blipFill>
        <p:spPr bwMode="auto">
          <a:xfrm>
            <a:off x="4810525" y="4071941"/>
            <a:ext cx="2209748" cy="1936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" descr="C:\Users\Русич\Desktop\фиоко 17.04\Спорт\Самбо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285991"/>
            <a:ext cx="2125470" cy="1857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:\фиоко 17.04\Спорт\Баскетбол.jpg"/>
          <p:cNvPicPr>
            <a:picLocks noChangeAspect="1" noChangeArrowheads="1"/>
          </p:cNvPicPr>
          <p:nvPr/>
        </p:nvPicPr>
        <p:blipFill>
          <a:blip r:embed="rId9" cstate="print"/>
          <a:srcRect b="16667"/>
          <a:stretch>
            <a:fillRect/>
          </a:stretch>
        </p:blipFill>
        <p:spPr bwMode="auto">
          <a:xfrm>
            <a:off x="2237278" y="2275396"/>
            <a:ext cx="2190706" cy="1867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3" name="Picture 11" descr="G:\фиоко 17.04\Литературные мероприятия\Масленица.jpg"/>
          <p:cNvPicPr>
            <a:picLocks noChangeAspect="1" noChangeArrowheads="1"/>
          </p:cNvPicPr>
          <p:nvPr/>
        </p:nvPicPr>
        <p:blipFill>
          <a:blip r:embed="rId10" cstate="print"/>
          <a:srcRect l="12500" r="15625" b="3060"/>
          <a:stretch>
            <a:fillRect/>
          </a:stretch>
        </p:blipFill>
        <p:spPr bwMode="auto">
          <a:xfrm>
            <a:off x="214282" y="4079603"/>
            <a:ext cx="2125470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4" name="Picture 12" descr="G:\фиоко 17.04\Литературные мероприятия\iМойдодыр.jpg"/>
          <p:cNvPicPr>
            <a:picLocks noChangeAspect="1" noChangeArrowheads="1"/>
          </p:cNvPicPr>
          <p:nvPr/>
        </p:nvPicPr>
        <p:blipFill>
          <a:blip r:embed="rId11" cstate="print"/>
          <a:srcRect l="13052" r="16670" b="-2771"/>
          <a:stretch>
            <a:fillRect/>
          </a:stretch>
        </p:blipFill>
        <p:spPr bwMode="auto">
          <a:xfrm>
            <a:off x="2237278" y="4071941"/>
            <a:ext cx="2190706" cy="2021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450AB138-B3FE-49CD-9B53-BC126D265DB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3" y="107694"/>
            <a:ext cx="1456367" cy="1354851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Русич\Desktop\Без названия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2" y="0"/>
            <a:ext cx="91498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Monotype Corsiva" pitchFamily="66" charset="0"/>
                <a:ea typeface="Times New Roman"/>
                <a:cs typeface="Times New Roman" panose="02020603050405020304" pitchFamily="18" charset="0"/>
              </a:rPr>
              <a:t>         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Результаты участия ОО</a:t>
            </a:r>
            <a:b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федеральном проекте «500+»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dirty="0">
                <a:latin typeface="Times New Roman"/>
                <a:ea typeface="Calibri"/>
              </a:rPr>
              <a:t>Качество </a:t>
            </a:r>
            <a:r>
              <a:rPr lang="ru-RU" dirty="0" smtClean="0">
                <a:latin typeface="Times New Roman"/>
                <a:ea typeface="Calibri"/>
              </a:rPr>
              <a:t>обучения и </a:t>
            </a:r>
            <a:r>
              <a:rPr lang="ru-RU" dirty="0">
                <a:latin typeface="Times New Roman"/>
                <a:ea typeface="Calibri"/>
              </a:rPr>
              <a:t>уровень </a:t>
            </a:r>
            <a:r>
              <a:rPr lang="ru-RU" dirty="0" err="1" smtClean="0">
                <a:latin typeface="Times New Roman"/>
                <a:ea typeface="Calibri"/>
              </a:rPr>
              <a:t>обученности</a:t>
            </a:r>
            <a:r>
              <a:rPr lang="ru-RU" dirty="0" smtClean="0">
                <a:latin typeface="Times New Roman"/>
                <a:ea typeface="Calibri"/>
              </a:rPr>
              <a:t> по </a:t>
            </a:r>
            <a:r>
              <a:rPr lang="ru-RU" dirty="0" smtClean="0">
                <a:latin typeface="Times New Roman"/>
                <a:ea typeface="Calibri"/>
              </a:rPr>
              <a:t>ОО, %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1800" dirty="0" smtClean="0">
                <a:latin typeface="Times New Roman"/>
                <a:ea typeface="Calibri"/>
              </a:rPr>
              <a:t>Качество обучения и уровень </a:t>
            </a:r>
            <a:r>
              <a:rPr lang="ru-RU" sz="1800" dirty="0" err="1" smtClean="0">
                <a:latin typeface="Times New Roman"/>
                <a:ea typeface="Calibri"/>
              </a:rPr>
              <a:t>обученности</a:t>
            </a:r>
            <a:r>
              <a:rPr lang="ru-RU" sz="1800" dirty="0" smtClean="0">
                <a:latin typeface="Times New Roman"/>
                <a:ea typeface="Calibri"/>
              </a:rPr>
              <a:t> учащихся с </a:t>
            </a:r>
            <a:r>
              <a:rPr lang="ru-RU" sz="1800" dirty="0" smtClean="0">
                <a:latin typeface="Times New Roman"/>
                <a:ea typeface="Calibri"/>
              </a:rPr>
              <a:t>ОВЗ, %</a:t>
            </a:r>
            <a:endParaRPr lang="ru-RU" sz="1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2852"/>
            <a:ext cx="1466275" cy="114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35911899"/>
              </p:ext>
            </p:extLst>
          </p:nvPr>
        </p:nvGraphicFramePr>
        <p:xfrm>
          <a:off x="428596" y="2214554"/>
          <a:ext cx="4000528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41720001"/>
              </p:ext>
            </p:extLst>
          </p:nvPr>
        </p:nvGraphicFramePr>
        <p:xfrm>
          <a:off x="4857752" y="2214554"/>
          <a:ext cx="4030494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50AB138-B3FE-49CD-9B53-BC126D265D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3" y="107694"/>
            <a:ext cx="1456367" cy="135485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3566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Русич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2" y="0"/>
            <a:ext cx="91498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300" b="1" kern="0" cap="all" dirty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b="1" kern="0" cap="all" dirty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Результаты участия ОО</a:t>
            </a: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федеральном проекте «500</a:t>
            </a: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+»</a:t>
            </a:r>
            <a:r>
              <a:rPr lang="ru-RU" sz="2700" b="1" i="1" kern="0" cap="all" dirty="0" smtClean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i="1" kern="0" cap="all" dirty="0" smtClean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462545"/>
            <a:ext cx="6336704" cy="1174367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7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sz="6400" dirty="0" smtClean="0">
                <a:latin typeface="Times New Roman"/>
                <a:ea typeface="Calibri"/>
                <a:cs typeface="Times New Roman"/>
              </a:rPr>
              <a:t>Количество обучающихся </a:t>
            </a:r>
            <a:r>
              <a:rPr lang="ru-RU" sz="6400" dirty="0">
                <a:latin typeface="Times New Roman"/>
                <a:ea typeface="Calibri"/>
                <a:cs typeface="Times New Roman"/>
              </a:rPr>
              <a:t>с ОВЗ, принявших участие </a:t>
            </a:r>
            <a:r>
              <a:rPr lang="ru-RU" sz="64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6400" dirty="0">
                <a:latin typeface="Times New Roman"/>
                <a:ea typeface="Calibri"/>
                <a:cs typeface="Times New Roman"/>
              </a:rPr>
              <a:t>творческих конкурсах, </a:t>
            </a:r>
            <a:r>
              <a:rPr lang="ru-RU" sz="6400" dirty="0" smtClean="0">
                <a:latin typeface="Times New Roman"/>
                <a:ea typeface="Calibri"/>
                <a:cs typeface="Times New Roman"/>
              </a:rPr>
              <a:t>спортивных,  </a:t>
            </a:r>
            <a:r>
              <a:rPr lang="ru-RU" sz="6400" dirty="0" err="1" smtClean="0">
                <a:latin typeface="Times New Roman"/>
                <a:ea typeface="Calibri"/>
                <a:cs typeface="Times New Roman"/>
              </a:rPr>
              <a:t>профориентационных</a:t>
            </a:r>
            <a:r>
              <a:rPr lang="ru-RU" sz="6400" dirty="0" smtClean="0">
                <a:latin typeface="Times New Roman"/>
                <a:ea typeface="Calibri"/>
                <a:cs typeface="Times New Roman"/>
              </a:rPr>
              <a:t>  мероприятиях</a:t>
            </a:r>
            <a:r>
              <a:rPr lang="ru-RU" sz="6400" dirty="0">
                <a:latin typeface="Times New Roman"/>
                <a:ea typeface="Calibri"/>
                <a:cs typeface="Times New Roman"/>
              </a:rPr>
              <a:t>, социальных акциях</a:t>
            </a:r>
            <a:endParaRPr lang="ru-RU" sz="6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6400" dirty="0">
                <a:latin typeface="Times New Roman"/>
                <a:ea typeface="Calibri"/>
                <a:cs typeface="Times New Roman"/>
              </a:rPr>
              <a:t> </a:t>
            </a:r>
            <a:endParaRPr lang="ru-RU" sz="64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383372"/>
            <a:ext cx="4295800" cy="791503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000" dirty="0">
              <a:ea typeface="Calibri"/>
              <a:cs typeface="Times New Roman"/>
            </a:endParaRPr>
          </a:p>
          <a:p>
            <a:endParaRPr lang="ru-RU" sz="11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5326"/>
            <a:ext cx="1488505" cy="12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30113827"/>
              </p:ext>
            </p:extLst>
          </p:nvPr>
        </p:nvGraphicFramePr>
        <p:xfrm>
          <a:off x="467544" y="2500306"/>
          <a:ext cx="7920880" cy="423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50AB138-B3FE-49CD-9B53-BC126D265D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3" y="107694"/>
            <a:ext cx="1456367" cy="135485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3108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Русич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2" y="0"/>
            <a:ext cx="91498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1200" b="1" i="1" kern="0" cap="all" dirty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i="1" kern="0" cap="all" dirty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i="1" kern="0" cap="all" dirty="0" smtClean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i="1" kern="0" cap="all" dirty="0" smtClean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i="1" kern="0" cap="all" dirty="0" smtClean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i="1" kern="0" cap="all" dirty="0" smtClean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i="1" kern="0" cap="all" dirty="0" smtClean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i="1" kern="0" cap="all" dirty="0" smtClean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kern="0" cap="all" dirty="0" smtClean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kern="0" cap="all" dirty="0" smtClean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kern="0" cap="all" dirty="0" smtClean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информация:</a:t>
            </a:r>
            <a:br>
              <a:rPr lang="ru-RU" sz="1800" b="1" kern="0" cap="all" dirty="0" smtClean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kern="0" cap="all" dirty="0" smtClean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kern="0" cap="all" dirty="0" smtClean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cap="all" dirty="0" smtClean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 </a:t>
            </a:r>
            <a:r>
              <a:rPr lang="ru-RU" sz="1800" b="1" cap="all" dirty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БЮДЖЕТНОЕ </a:t>
            </a:r>
            <a:r>
              <a:rPr lang="ru-RU" sz="1800" b="1" cap="all" dirty="0" smtClean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b="1" cap="all" dirty="0" smtClean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cap="all" dirty="0" smtClean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общеобразовательное   учреждение </a:t>
            </a:r>
            <a:r>
              <a:rPr lang="ru-RU" sz="1800" b="1" cap="all" dirty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ОСНОВНАЯ Общеобразовательная  </a:t>
            </a:r>
            <a:br>
              <a:rPr lang="ru-RU" sz="1800" b="1" cap="all" dirty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cap="all" dirty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школа № 5 имени Героя Советского Союза </a:t>
            </a:r>
            <a:br>
              <a:rPr lang="ru-RU" sz="1800" b="1" cap="all" dirty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cap="all" dirty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Павла</a:t>
            </a:r>
            <a:r>
              <a:rPr lang="en-US" sz="1800" b="1" cap="all" dirty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b="1" cap="all" dirty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b="1" cap="all" dirty="0" err="1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арсентьевича</a:t>
            </a:r>
            <a:r>
              <a:rPr lang="en-US" sz="1800" b="1" cap="all" dirty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b="1" cap="all" dirty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b="1" cap="all" dirty="0" err="1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михайличенко</a:t>
            </a:r>
            <a:r>
              <a:rPr lang="ru-RU" sz="1800" b="1" cap="all" dirty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b="1" cap="all" dirty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cap="all" dirty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города ЕЙСКА </a:t>
            </a:r>
            <a:br>
              <a:rPr lang="ru-RU" sz="1800" b="1" cap="all" dirty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cap="all" dirty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1800" b="1" cap="all" dirty="0" err="1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Ейский</a:t>
            </a:r>
            <a:r>
              <a:rPr lang="ru-RU" sz="1800" b="1" cap="all" dirty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район </a:t>
            </a:r>
            <a:r>
              <a:rPr lang="en-US" sz="1600" b="1" cap="all" dirty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1600" b="1" cap="all" dirty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cap="all" dirty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b="1" cap="all" dirty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cap="all" dirty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1600" b="1" u="sng" dirty="0">
                <a:ln>
                  <a:solidFill>
                    <a:srgbClr val="D092A7">
                      <a:lumMod val="50000"/>
                    </a:srgbClr>
                  </a:solidFill>
                </a:ln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600" b="1" u="sng" dirty="0">
                <a:ln>
                  <a:solidFill>
                    <a:srgbClr val="D092A7">
                      <a:lumMod val="50000"/>
                    </a:srgbClr>
                  </a:solidFill>
                </a:ln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b="1" dirty="0" smtClean="0">
                <a:ln>
                  <a:solidFill>
                    <a:srgbClr val="D092A7">
                      <a:lumMod val="50000"/>
                    </a:srgbClr>
                  </a:solidFill>
                </a:ln>
                <a:latin typeface="Times New Roman" pitchFamily="18" charset="0"/>
                <a:cs typeface="Times New Roman" pitchFamily="18" charset="0"/>
              </a:rPr>
              <a:t>Адрес:</a:t>
            </a:r>
          </a:p>
          <a:p>
            <a:pPr algn="ctr">
              <a:buNone/>
            </a:pPr>
            <a:r>
              <a:rPr lang="ru-RU" sz="2800" b="1" dirty="0" smtClean="0">
                <a:ln>
                  <a:solidFill>
                    <a:srgbClr val="D092A7">
                      <a:lumMod val="50000"/>
                    </a:srgbClr>
                  </a:solidFill>
                </a:ln>
                <a:latin typeface="Times New Roman" pitchFamily="18" charset="0"/>
                <a:cs typeface="Times New Roman" pitchFamily="18" charset="0"/>
              </a:rPr>
              <a:t>353680, Краснодарский край, </a:t>
            </a:r>
            <a:r>
              <a:rPr lang="ru-RU" sz="2800" b="1" dirty="0" err="1" smtClean="0">
                <a:ln>
                  <a:solidFill>
                    <a:srgbClr val="D092A7">
                      <a:lumMod val="50000"/>
                    </a:srgbClr>
                  </a:solidFill>
                </a:ln>
                <a:latin typeface="Times New Roman" pitchFamily="18" charset="0"/>
                <a:cs typeface="Times New Roman" pitchFamily="18" charset="0"/>
              </a:rPr>
              <a:t>Ейский</a:t>
            </a:r>
            <a:r>
              <a:rPr lang="ru-RU" sz="2800" b="1" dirty="0" smtClean="0">
                <a:ln>
                  <a:solidFill>
                    <a:srgbClr val="D092A7">
                      <a:lumMod val="50000"/>
                    </a:srgbClr>
                  </a:solidFill>
                </a:ln>
                <a:latin typeface="Times New Roman" pitchFamily="18" charset="0"/>
                <a:cs typeface="Times New Roman" pitchFamily="18" charset="0"/>
              </a:rPr>
              <a:t> район,</a:t>
            </a:r>
          </a:p>
          <a:p>
            <a:pPr algn="ctr">
              <a:buNone/>
            </a:pPr>
            <a:r>
              <a:rPr lang="ru-RU" sz="2800" b="1" dirty="0" smtClean="0">
                <a:ln>
                  <a:solidFill>
                    <a:srgbClr val="D092A7">
                      <a:lumMod val="50000"/>
                    </a:srgbClr>
                  </a:solidFill>
                </a:ln>
                <a:latin typeface="Times New Roman" pitchFamily="18" charset="0"/>
                <a:cs typeface="Times New Roman" pitchFamily="18" charset="0"/>
              </a:rPr>
              <a:t> город Ейск, ул. Свердлова, 19, ул. Калинина, 106 </a:t>
            </a:r>
            <a:br>
              <a:rPr lang="ru-RU" sz="2800" b="1" dirty="0" smtClean="0">
                <a:ln>
                  <a:solidFill>
                    <a:srgbClr val="D092A7">
                      <a:lumMod val="50000"/>
                    </a:srgbClr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rgbClr val="D092A7">
                      <a:lumMod val="50000"/>
                    </a:srgbClr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 </a:t>
            </a:r>
          </a:p>
          <a:p>
            <a:pPr algn="ctr">
              <a:buNone/>
            </a:pPr>
            <a:r>
              <a:rPr lang="ru-RU" sz="2800" b="1" dirty="0" smtClean="0">
                <a:ln>
                  <a:solidFill>
                    <a:srgbClr val="D092A7">
                      <a:lumMod val="50000"/>
                    </a:srgbClr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(86132) 21835, 21836  </a:t>
            </a:r>
          </a:p>
          <a:p>
            <a:pPr algn="ctr">
              <a:buNone/>
            </a:pPr>
            <a:r>
              <a:rPr lang="ru-RU" sz="2800" b="1" dirty="0" smtClean="0">
                <a:ln>
                  <a:solidFill>
                    <a:srgbClr val="D092A7">
                      <a:lumMod val="50000"/>
                    </a:srgbClr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en-US" sz="2800" b="1" dirty="0" smtClean="0">
                <a:ln>
                  <a:solidFill>
                    <a:srgbClr val="D092A7">
                      <a:lumMod val="50000"/>
                    </a:srgbClr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800" b="1" dirty="0" smtClean="0">
                <a:ln>
                  <a:solidFill>
                    <a:srgbClr val="D092A7">
                      <a:lumMod val="50000"/>
                    </a:srgbClr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ln>
                  <a:solidFill>
                    <a:srgbClr val="D092A7">
                      <a:lumMod val="50000"/>
                    </a:srgb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school</a:t>
            </a:r>
            <a:r>
              <a:rPr lang="ru-RU" sz="2800" b="1" u="sng" dirty="0" smtClean="0">
                <a:ln>
                  <a:solidFill>
                    <a:srgbClr val="D092A7">
                      <a:lumMod val="50000"/>
                    </a:srgb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5@</a:t>
            </a:r>
            <a:r>
              <a:rPr lang="en-US" sz="2800" b="1" u="sng" dirty="0" err="1" smtClean="0">
                <a:ln>
                  <a:solidFill>
                    <a:srgbClr val="D092A7">
                      <a:lumMod val="50000"/>
                    </a:srgb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eysk</a:t>
            </a:r>
            <a:r>
              <a:rPr lang="ru-RU" sz="2800" b="1" u="sng" dirty="0" smtClean="0">
                <a:ln>
                  <a:solidFill>
                    <a:srgbClr val="D092A7">
                      <a:lumMod val="50000"/>
                    </a:srgb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2800" b="1" u="sng" dirty="0" err="1" smtClean="0">
                <a:ln>
                  <a:solidFill>
                    <a:srgbClr val="D092A7">
                      <a:lumMod val="50000"/>
                    </a:srgb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edu</a:t>
            </a:r>
            <a:r>
              <a:rPr lang="ru-RU" sz="2800" b="1" u="sng" dirty="0" smtClean="0">
                <a:ln>
                  <a:solidFill>
                    <a:srgbClr val="D092A7">
                      <a:lumMod val="50000"/>
                    </a:srgb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2800" b="1" u="sng" dirty="0" err="1" smtClean="0">
                <a:ln>
                  <a:solidFill>
                    <a:srgbClr val="D092A7">
                      <a:lumMod val="50000"/>
                    </a:srgb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sz="2800" b="1" dirty="0" smtClean="0">
                <a:ln>
                  <a:solidFill>
                    <a:srgbClr val="D092A7">
                      <a:lumMod val="50000"/>
                    </a:srgb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800" b="1" dirty="0" smtClean="0">
                <a:ln>
                  <a:solidFill>
                    <a:srgbClr val="D092A7">
                      <a:lumMod val="50000"/>
                    </a:srgb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>
                  <a:solidFill>
                    <a:srgbClr val="D092A7">
                      <a:lumMod val="50000"/>
                    </a:srgb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сайт:</a:t>
            </a:r>
            <a:r>
              <a:rPr lang="en-US" sz="2800" b="1" u="sng" dirty="0" smtClean="0">
                <a:ln>
                  <a:solidFill>
                    <a:srgbClr val="D092A7">
                      <a:lumMod val="50000"/>
                    </a:srgbClr>
                  </a:solidFill>
                </a:ln>
                <a:latin typeface="Times New Roman" pitchFamily="18" charset="0"/>
                <a:cs typeface="Times New Roman" pitchFamily="18" charset="0"/>
              </a:rPr>
              <a:t>http://school5-yeisk.ru</a:t>
            </a:r>
            <a:endParaRPr lang="ru-RU" sz="2800" b="1" u="sng" dirty="0" smtClean="0">
              <a:ln>
                <a:solidFill>
                  <a:srgbClr val="D092A7">
                    <a:lumMod val="50000"/>
                  </a:srgb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u="sng" dirty="0" smtClean="0">
              <a:ln>
                <a:solidFill>
                  <a:srgbClr val="D092A7">
                    <a:lumMod val="50000"/>
                  </a:srgb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n>
                  <a:solidFill>
                    <a:srgbClr val="D092A7">
                      <a:lumMod val="50000"/>
                    </a:srgbClr>
                  </a:solidFill>
                </a:ln>
                <a:latin typeface="Times New Roman" pitchFamily="18" charset="0"/>
                <a:cs typeface="Times New Roman" pitchFamily="18" charset="0"/>
              </a:rPr>
              <a:t>Директор: Руденко Татьяна Николаевна</a:t>
            </a:r>
            <a:endParaRPr lang="ru-RU" sz="28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5327"/>
            <a:ext cx="1416497" cy="131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50AB138-B3FE-49CD-9B53-BC126D265D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3" y="107694"/>
            <a:ext cx="1456367" cy="135485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416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:\фиоко 17.04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5717" y="-23281"/>
            <a:ext cx="93014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4754795"/>
            <a:ext cx="1335089" cy="149945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Школа основана в 1853 году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17" y="1514678"/>
            <a:ext cx="2929258" cy="2986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G:\фиоко 17.04\Фото столовая,спортзал,актовый библиотека\спортзал2.jpg"/>
          <p:cNvPicPr>
            <a:picLocks noChangeAspect="1" noChangeArrowheads="1"/>
          </p:cNvPicPr>
          <p:nvPr/>
        </p:nvPicPr>
        <p:blipFill>
          <a:blip r:embed="rId4" cstate="print"/>
          <a:srcRect r="-3226" b="44118"/>
          <a:stretch>
            <a:fillRect/>
          </a:stretch>
        </p:blipFill>
        <p:spPr bwMode="auto">
          <a:xfrm>
            <a:off x="6948264" y="2345762"/>
            <a:ext cx="1926174" cy="1926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G:\фиоко 17.04\Фото столовая,спортзал,актовый библиотека\столовая.jpg"/>
          <p:cNvPicPr>
            <a:picLocks noChangeAspect="1" noChangeArrowheads="1"/>
          </p:cNvPicPr>
          <p:nvPr/>
        </p:nvPicPr>
        <p:blipFill>
          <a:blip r:embed="rId5" cstate="print"/>
          <a:srcRect b="19564"/>
          <a:stretch>
            <a:fillRect/>
          </a:stretch>
        </p:blipFill>
        <p:spPr bwMode="auto">
          <a:xfrm>
            <a:off x="6595100" y="1285861"/>
            <a:ext cx="1682768" cy="1642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G:\фиоко 17.04\Фото столовая,спортзал,актовый библиотека\inde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1149" y="3950358"/>
            <a:ext cx="1853438" cy="1812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G:\фиоко 17.04\d61429b2428ed6a2bf49d6114bba5a8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57454" y="437389"/>
            <a:ext cx="3816424" cy="2968330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485" y="142851"/>
            <a:ext cx="1604168" cy="127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50AB138-B3FE-49CD-9B53-BC126D265D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" y="23523"/>
            <a:ext cx="1456367" cy="1354851"/>
          </a:xfrm>
          <a:prstGeom prst="ellipse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4521834"/>
            <a:ext cx="2877045" cy="1965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703" y="4521834"/>
            <a:ext cx="2739578" cy="2008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10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Заголовок 410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04" name="Текст 410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109" name="Объект 410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37339638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06" name="Текст 410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110" name="Объект 410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05550946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 descr="C:\Users\Русич\Desktop\Без названия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18" y="-1"/>
            <a:ext cx="91498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Русич\Desktop\Без названия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18" y="130677"/>
            <a:ext cx="9188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979712" y="116632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участниках образовательного процесса</a:t>
            </a:r>
            <a:endParaRPr kumimoji="0" lang="ru-RU" sz="2400" b="1" i="0" u="none" strike="noStrike" kern="0" cap="all" spc="0" normalizeH="0" baseline="0" noProof="0" dirty="0" smtClean="0">
              <a:ln w="9000" cmpd="sng">
                <a:solidFill>
                  <a:srgbClr val="D092A7">
                    <a:lumMod val="50000"/>
                  </a:srgbClr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4531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99576" y="1484784"/>
            <a:ext cx="4480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педагогическом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355976" y="1124744"/>
            <a:ext cx="47494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Сведения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 ОВЗ 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3067842875"/>
              </p:ext>
            </p:extLst>
          </p:nvPr>
        </p:nvGraphicFramePr>
        <p:xfrm>
          <a:off x="683568" y="4437113"/>
          <a:ext cx="4459936" cy="2088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08574507"/>
              </p:ext>
            </p:extLst>
          </p:nvPr>
        </p:nvGraphicFramePr>
        <p:xfrm>
          <a:off x="-468560" y="2254225"/>
          <a:ext cx="5826378" cy="196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576" y="429309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4236570590"/>
              </p:ext>
            </p:extLst>
          </p:nvPr>
        </p:nvGraphicFramePr>
        <p:xfrm>
          <a:off x="5436096" y="2272985"/>
          <a:ext cx="3482499" cy="3172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50AB138-B3FE-49CD-9B53-BC126D265D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27" y="144110"/>
            <a:ext cx="1456367" cy="135485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2638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Русич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2" y="0"/>
            <a:ext cx="91498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99176" cy="141763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1400" b="1" kern="0" cap="all" dirty="0" smtClean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</a:t>
            </a:r>
            <a:br>
              <a:rPr lang="ru-RU" sz="1400" b="1" kern="0" cap="all" dirty="0" smtClean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b="1" kern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</a:t>
            </a:r>
            <a:r>
              <a:rPr lang="ru-RU" sz="2400" b="1" kern="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анные до вступления</a:t>
            </a:r>
            <a:br>
              <a:rPr lang="ru-RU" sz="2400" b="1" kern="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kern="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федеральный проект «500+»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30971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государственный экзамен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30971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проверочные работы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5326"/>
            <a:ext cx="1488505" cy="132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86149374"/>
              </p:ext>
            </p:extLst>
          </p:nvPr>
        </p:nvGraphicFramePr>
        <p:xfrm>
          <a:off x="132319" y="2174875"/>
          <a:ext cx="2153665" cy="4540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4948257"/>
              </p:ext>
            </p:extLst>
          </p:nvPr>
        </p:nvGraphicFramePr>
        <p:xfrm>
          <a:off x="2571736" y="2214554"/>
          <a:ext cx="2071702" cy="453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Объект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54998998"/>
              </p:ext>
            </p:extLst>
          </p:nvPr>
        </p:nvGraphicFramePr>
        <p:xfrm>
          <a:off x="4645025" y="2174875"/>
          <a:ext cx="2070115" cy="4540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032270"/>
              </p:ext>
            </p:extLst>
          </p:nvPr>
        </p:nvGraphicFramePr>
        <p:xfrm>
          <a:off x="6876255" y="1772816"/>
          <a:ext cx="2064569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50AB138-B3FE-49CD-9B53-BC126D265D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27" y="144110"/>
            <a:ext cx="1456367" cy="135485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5433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Русич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6" y="0"/>
            <a:ext cx="9118514" cy="683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4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Выявленные</a:t>
            </a:r>
            <a:br>
              <a:rPr lang="ru-RU" sz="24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</a:t>
            </a:r>
            <a:r>
              <a:rPr lang="ru-RU" sz="2400" b="1" kern="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исковые профили</a:t>
            </a:r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94703"/>
            <a:ext cx="1420149" cy="140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0" y="2357430"/>
            <a:ext cx="946114" cy="2880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5486" y="3477090"/>
            <a:ext cx="946114" cy="2880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5486" y="5373216"/>
            <a:ext cx="946114" cy="2880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643050"/>
            <a:ext cx="787658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50AB138-B3FE-49CD-9B53-BC126D265D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27" y="144110"/>
            <a:ext cx="1456367" cy="135485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4789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Русич\Desktop\Без названия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8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224323"/>
          </a:xfrm>
        </p:spPr>
        <p:txBody>
          <a:bodyPr>
            <a:normAutofit/>
          </a:bodyPr>
          <a:lstStyle/>
          <a:p>
            <a:r>
              <a:rPr lang="ru-RU" sz="2400" b="1" kern="0" dirty="0" smtClean="0">
                <a:latin typeface="Times New Roman"/>
                <a:cs typeface="Times New Roman"/>
              </a:rPr>
              <a:t>Встреча участников </a:t>
            </a:r>
            <a:br>
              <a:rPr lang="ru-RU" sz="2400" b="1" kern="0" dirty="0" smtClean="0">
                <a:latin typeface="Times New Roman"/>
                <a:cs typeface="Times New Roman"/>
              </a:rPr>
            </a:br>
            <a:r>
              <a:rPr lang="ru-RU" sz="2400" b="1" kern="0" dirty="0" smtClean="0">
                <a:latin typeface="Times New Roman"/>
                <a:cs typeface="Times New Roman"/>
              </a:rPr>
              <a:t>федерального проекта «500+» с куратором и муниципальным координатором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99715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влияющие</a:t>
            </a:r>
          </a:p>
          <a:p>
            <a:pPr marL="0" indent="0" algn="r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качество образования в школе</a:t>
            </a:r>
          </a:p>
          <a:p>
            <a:pPr algn="r"/>
            <a:endParaRPr lang="ru-RU" sz="2400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endParaRPr lang="ru-RU" sz="1800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endParaRPr lang="ru-RU" sz="1800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endParaRPr lang="ru-RU" sz="18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16497" cy="140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27984" y="2564904"/>
            <a:ext cx="4248472" cy="648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преподавания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3356992"/>
            <a:ext cx="4248472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внешнего влияния, социум</a:t>
            </a:r>
          </a:p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4149080"/>
            <a:ext cx="4248472" cy="792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материально-технического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процесса обучения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7983" y="5065842"/>
            <a:ext cx="4248472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</a:t>
            </a:r>
          </a:p>
          <a:p>
            <a:pPr algn="ctr"/>
            <a:r>
              <a:rPr lang="ru-RU" sz="2000" b="1" i="1" dirty="0" smtClean="0">
                <a:solidFill>
                  <a:srgbClr val="DDE9EC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 учащихся</a:t>
            </a:r>
            <a:endParaRPr lang="ru-RU" i="1" dirty="0">
              <a:solidFill>
                <a:srgbClr val="DDE9EC">
                  <a:lumMod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7983" y="6021288"/>
            <a:ext cx="4281877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ru-RU" sz="2000" b="1" i="1" dirty="0"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внеурочной деятельности</a:t>
            </a:r>
          </a:p>
        </p:txBody>
      </p:sp>
      <p:pic>
        <p:nvPicPr>
          <p:cNvPr id="4099" name="Picture 3" descr="C:\Users\Русич\Desktop\фиоко 17.04\Фото с куратором\фиоко курато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 r="8678" b="12190"/>
          <a:stretch>
            <a:fillRect/>
          </a:stretch>
        </p:blipFill>
        <p:spPr bwMode="auto">
          <a:xfrm>
            <a:off x="60843" y="1967661"/>
            <a:ext cx="2275393" cy="2030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Русич\Desktop\фиоко 17.04\Фото с куратором\куратор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2" y="4149080"/>
            <a:ext cx="2275394" cy="2043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Русич\Desktop\фиоко 17.04\Фото с куратором\куратор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010" y="1988840"/>
            <a:ext cx="2334753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Русич\Desktop\фиоко 17.04\Фото с куратором\куратор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736" y="4149080"/>
            <a:ext cx="2349210" cy="2102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285984" y="0"/>
            <a:ext cx="62865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kern="0" cap="all" dirty="0" smtClean="0">
              <a:ln w="9000" cmpd="sng">
                <a:solidFill>
                  <a:srgbClr val="D092A7">
                    <a:lumMod val="50000"/>
                  </a:srgbClr>
                </a:solidFill>
                <a:prstDash val="solid"/>
              </a:ln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kern="0" cap="all" dirty="0" smtClean="0">
              <a:ln w="9000" cmpd="sng">
                <a:solidFill>
                  <a:srgbClr val="D092A7">
                    <a:lumMod val="50000"/>
                  </a:srgbClr>
                </a:solidFill>
                <a:prstDash val="solid"/>
              </a:ln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kern="0" cap="all" dirty="0" smtClean="0">
                <a:ln w="9000" cmpd="sng">
                  <a:solidFill>
                    <a:srgbClr val="D092A7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50AB138-B3FE-49CD-9B53-BC126D265D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2" y="144110"/>
            <a:ext cx="1456367" cy="135485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86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Русич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2" y="0"/>
            <a:ext cx="91498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400" b="1" kern="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Управленческие решения</a:t>
            </a:r>
            <a:endParaRPr lang="ru-RU" sz="24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162989"/>
              </p:ext>
            </p:extLst>
          </p:nvPr>
        </p:nvGraphicFramePr>
        <p:xfrm>
          <a:off x="1979712" y="1498168"/>
          <a:ext cx="7164288" cy="4439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145326"/>
            <a:ext cx="1512168" cy="135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1739306"/>
            <a:ext cx="205172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  <a:latin typeface="Times New Roman"/>
                <a:cs typeface="Times New Roman"/>
              </a:rPr>
              <a:t>  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  <a:latin typeface="Times New Roman"/>
                <a:cs typeface="Times New Roman"/>
              </a:rPr>
              <a:t>Разработанные</a:t>
            </a:r>
          </a:p>
          <a:p>
            <a:pPr marL="342900" marR="0" lvl="0" indent="-34290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noProof="0" dirty="0" smtClean="0">
                <a:solidFill>
                  <a:srgbClr val="2D2DB9">
                    <a:lumMod val="75000"/>
                  </a:srgbClr>
                </a:solidFill>
                <a:latin typeface="Times New Roman"/>
                <a:cs typeface="Times New Roman"/>
              </a:rPr>
              <a:t>       документы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  <a:latin typeface="Times New Roman"/>
                <a:cs typeface="Times New Roman"/>
              </a:rPr>
              <a:t>    в</a:t>
            </a:r>
          </a:p>
          <a:p>
            <a:pPr marL="342900" marR="0" lvl="0" indent="-34290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noProof="0" dirty="0" smtClean="0">
                <a:solidFill>
                  <a:srgbClr val="2D2DB9">
                    <a:lumMod val="75000"/>
                  </a:srgbClr>
                </a:solidFill>
                <a:latin typeface="Times New Roman"/>
                <a:cs typeface="Times New Roman"/>
              </a:rPr>
              <a:t>р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  <a:latin typeface="Times New Roman"/>
                <a:cs typeface="Times New Roman"/>
              </a:rPr>
              <a:t>амках федерального   проекта    «500+»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2D2DB9">
                  <a:lumMod val="75000"/>
                </a:srgbClr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</a:rPr>
              <a:t>Концепция развития ОО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</a:rPr>
              <a:t>Среднесрочная программа развития школы</a:t>
            </a:r>
          </a:p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</a:rPr>
              <a:t>Программы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</a:rPr>
              <a:t>антирисковых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</a:rPr>
              <a:t> мер по каждому рисковому профилю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50AB138-B3FE-49CD-9B53-BC126D265D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66" y="144110"/>
            <a:ext cx="1456367" cy="135485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8512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усич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18" y="-1"/>
            <a:ext cx="91498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Русич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98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5326"/>
            <a:ext cx="1416497" cy="140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11760" y="361595"/>
            <a:ext cx="47105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/>
                <a:ea typeface="+mj-ea"/>
              </a:rPr>
              <a:t>Н</a:t>
            </a:r>
            <a:r>
              <a:rPr lang="ru-RU" sz="2400" b="1" spc="-100" dirty="0" smtClean="0">
                <a:latin typeface="Times New Roman"/>
                <a:ea typeface="+mj-ea"/>
              </a:rPr>
              <a:t>аправления </a:t>
            </a:r>
            <a:r>
              <a:rPr lang="ru-RU" sz="2400" b="1" spc="-100" dirty="0">
                <a:latin typeface="Times New Roman"/>
                <a:ea typeface="+mj-ea"/>
              </a:rPr>
              <a:t>работы по ликвидации рискового профиля </a:t>
            </a:r>
            <a:endParaRPr lang="ru-RU" sz="2400" b="1" spc="-100" dirty="0" smtClean="0">
              <a:latin typeface="Times New Roman"/>
              <a:ea typeface="+mj-ea"/>
            </a:endParaRPr>
          </a:p>
          <a:p>
            <a:pPr algn="ctr"/>
            <a:r>
              <a:rPr lang="ru-RU" sz="2400" b="1" spc="-100" dirty="0" smtClean="0">
                <a:latin typeface="Times New Roman"/>
                <a:ea typeface="+mj-ea"/>
              </a:rPr>
              <a:t>«</a:t>
            </a:r>
            <a:r>
              <a:rPr lang="ru-RU" sz="2400" b="1" spc="-100" dirty="0">
                <a:latin typeface="Times New Roman"/>
                <a:ea typeface="+mj-ea"/>
              </a:rPr>
              <a:t>Высокая доля обучающихся  </a:t>
            </a:r>
            <a:endParaRPr lang="ru-RU" sz="2400" b="1" spc="-100" dirty="0" smtClean="0">
              <a:latin typeface="Times New Roman"/>
              <a:ea typeface="+mj-ea"/>
            </a:endParaRPr>
          </a:p>
          <a:p>
            <a:pPr algn="ctr"/>
            <a:r>
              <a:rPr lang="ru-RU" sz="2400" b="1" spc="-100" dirty="0" smtClean="0">
                <a:latin typeface="Times New Roman"/>
                <a:ea typeface="+mj-ea"/>
              </a:rPr>
              <a:t>с  </a:t>
            </a:r>
            <a:r>
              <a:rPr lang="ru-RU" sz="2400" b="1" spc="-100" dirty="0">
                <a:latin typeface="Times New Roman"/>
                <a:ea typeface="+mj-ea"/>
              </a:rPr>
              <a:t>ОВЗ»</a:t>
            </a:r>
            <a:endParaRPr lang="ru-RU" sz="2400" b="1" dirty="0"/>
          </a:p>
        </p:txBody>
      </p:sp>
      <p:sp>
        <p:nvSpPr>
          <p:cNvPr id="16" name="Нашивка 15"/>
          <p:cNvSpPr/>
          <p:nvPr/>
        </p:nvSpPr>
        <p:spPr>
          <a:xfrm rot="5400000">
            <a:off x="488166" y="1685111"/>
            <a:ext cx="1440383" cy="1685219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</p:sp>
      <p:sp>
        <p:nvSpPr>
          <p:cNvPr id="25" name="Нашивка 24"/>
          <p:cNvSpPr/>
          <p:nvPr/>
        </p:nvSpPr>
        <p:spPr>
          <a:xfrm rot="5400000">
            <a:off x="526532" y="2930316"/>
            <a:ext cx="1287983" cy="1618375"/>
          </a:xfrm>
          <a:prstGeom prst="chevron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</p:sp>
      <p:grpSp>
        <p:nvGrpSpPr>
          <p:cNvPr id="27" name="Группа 26"/>
          <p:cNvGrpSpPr/>
          <p:nvPr/>
        </p:nvGrpSpPr>
        <p:grpSpPr>
          <a:xfrm>
            <a:off x="325706" y="2653458"/>
            <a:ext cx="1882074" cy="2907745"/>
            <a:chOff x="312485" y="844815"/>
            <a:chExt cx="1882074" cy="477971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Нашивка 27"/>
            <p:cNvSpPr/>
            <p:nvPr/>
          </p:nvSpPr>
          <p:spPr>
            <a:xfrm rot="5400000">
              <a:off x="-49579" y="3572838"/>
              <a:ext cx="2413760" cy="1689631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9" name="Нашивка 4"/>
            <p:cNvSpPr/>
            <p:nvPr/>
          </p:nvSpPr>
          <p:spPr>
            <a:xfrm>
              <a:off x="504928" y="844815"/>
              <a:ext cx="1689631" cy="72412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483768" y="1988840"/>
            <a:ext cx="6192688" cy="8848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Bef>
                <a:spcPts val="600"/>
              </a:spcBef>
              <a:buClr>
                <a:srgbClr val="F3A447"/>
              </a:buClr>
              <a:buSzPts val="1100"/>
            </a:pPr>
            <a:r>
              <a:rPr lang="ru-RU" sz="1600" b="1" spc="-100" dirty="0">
                <a:solidFill>
                  <a:schemeClr val="tx1"/>
                </a:solidFill>
                <a:latin typeface="Times New Roman"/>
                <a:ea typeface="+mj-ea"/>
              </a:rPr>
              <a:t>Повышение квалификации управленческой команды и педагогических работников, в том числе  через участие в различных обучающих мероприятиях</a:t>
            </a:r>
            <a:endParaRPr lang="ru-RU" sz="1600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91103" y="3091429"/>
            <a:ext cx="6196334" cy="841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Bef>
                <a:spcPts val="600"/>
              </a:spcBef>
              <a:buClr>
                <a:srgbClr val="F3A447"/>
              </a:buClr>
              <a:buSzPts val="1100"/>
            </a:pPr>
            <a:r>
              <a:rPr lang="ru-RU" sz="1600" b="1" spc="-100" dirty="0">
                <a:solidFill>
                  <a:schemeClr val="tx1"/>
                </a:solidFill>
                <a:latin typeface="Times New Roman"/>
                <a:ea typeface="+mj-ea"/>
              </a:rPr>
              <a:t>Диагностика профессиональных затруднений педагогов при работе с детьми с </a:t>
            </a:r>
            <a:r>
              <a:rPr lang="ru-RU" sz="1600" b="1" spc="-100" dirty="0" smtClean="0">
                <a:solidFill>
                  <a:schemeClr val="tx1"/>
                </a:solidFill>
                <a:latin typeface="Times New Roman"/>
                <a:ea typeface="+mj-ea"/>
              </a:rPr>
              <a:t>ОВЗ</a:t>
            </a:r>
            <a:endParaRPr lang="ru-RU" sz="1600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45942" y="4214928"/>
            <a:ext cx="6264696" cy="9422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spc="-100" dirty="0">
                <a:solidFill>
                  <a:schemeClr val="tx1"/>
                </a:solidFill>
                <a:latin typeface="Times New Roman"/>
                <a:ea typeface="+mj-ea"/>
              </a:rPr>
              <a:t>Активизация воспитательной работы  ОО с  максимальным включением  в  деятельность детей с ОВЗ </a:t>
            </a:r>
            <a:endParaRPr lang="ru-RU" sz="1600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30" name="Нашивка 29"/>
          <p:cNvSpPr/>
          <p:nvPr/>
        </p:nvSpPr>
        <p:spPr>
          <a:xfrm rot="5400000">
            <a:off x="436316" y="5232211"/>
            <a:ext cx="1468412" cy="1689631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</p:sp>
      <p:sp>
        <p:nvSpPr>
          <p:cNvPr id="31" name="Прямоугольник 30"/>
          <p:cNvSpPr/>
          <p:nvPr/>
        </p:nvSpPr>
        <p:spPr>
          <a:xfrm>
            <a:off x="2411760" y="5388898"/>
            <a:ext cx="6264696" cy="9924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spc="-100" dirty="0">
                <a:solidFill>
                  <a:schemeClr val="tx1"/>
                </a:solidFill>
                <a:latin typeface="Times New Roman"/>
                <a:ea typeface="+mj-ea"/>
              </a:rPr>
              <a:t>Повышение родительской компетенции в вопросах обучения и воспитания обучающихся с ОВЗ </a:t>
            </a:r>
            <a:endParaRPr lang="ru-RU" sz="1600" dirty="0">
              <a:solidFill>
                <a:schemeClr val="tx1"/>
              </a:solidFill>
              <a:latin typeface="Constantia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450AB138-B3FE-49CD-9B53-BC126D265D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66" y="144110"/>
            <a:ext cx="1456367" cy="135485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31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Русич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18" y="1858"/>
            <a:ext cx="91498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устранению риска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pc="-100" dirty="0" smtClean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«</a:t>
            </a:r>
            <a:r>
              <a:rPr lang="ru-RU" sz="2400" b="1" spc="-1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Высокая доля обучающихся  </a:t>
            </a:r>
            <a:br>
              <a:rPr lang="ru-RU" sz="2400" b="1" spc="-1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</a:br>
            <a:r>
              <a:rPr lang="ru-RU" sz="2400" b="1" spc="-1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с  ОВЗ»</a:t>
            </a:r>
            <a:endParaRPr lang="ru-RU" sz="2400" b="1" dirty="0">
              <a:solidFill>
                <a:prstClr val="black"/>
              </a:solidFill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5326"/>
            <a:ext cx="1538671" cy="128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Двойная стрелка влево/вправо 5"/>
          <p:cNvSpPr/>
          <p:nvPr/>
        </p:nvSpPr>
        <p:spPr>
          <a:xfrm rot="16200000">
            <a:off x="-1607371" y="3178983"/>
            <a:ext cx="5143536" cy="1928794"/>
          </a:xfrm>
          <a:prstGeom prst="left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Модель « Учитель- учитель»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28794" y="1643050"/>
            <a:ext cx="4071966" cy="12858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наставников из числа администрации и опытных педагогов за молодыми специалистами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28794" y="3286124"/>
            <a:ext cx="4143404" cy="12858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педагогов в обучающих  мероприятиях ( семинарах, 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вебинарах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lvl="0" algn="ctr"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круглых столах и др.) по работе с детьми ОВЗ на различных уровнях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71670" y="4929198"/>
            <a:ext cx="4000528" cy="12858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педагогов на курсах повышения квалификации по направлению работы  с детьми ОВЗ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:\фиоко 17.04\Фото с молодыми специалстами\Гвоздецкая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428736"/>
            <a:ext cx="1500197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G:\фиоко 17.04\Фото с молодыми специалстами\молодспецц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2" y="1313197"/>
            <a:ext cx="1390202" cy="1615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G:\фиоко 17.04\Фото семинар\семинар 1.3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9504" y="3038557"/>
            <a:ext cx="135729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G:\фиоко 17.04\Фото семинар\Семинар 1.2..jpg"/>
          <p:cNvPicPr>
            <a:picLocks noChangeAspect="1" noChangeArrowheads="1"/>
          </p:cNvPicPr>
          <p:nvPr/>
        </p:nvPicPr>
        <p:blipFill>
          <a:blip r:embed="rId7" cstate="print"/>
          <a:srcRect l="8335" t="21875"/>
          <a:stretch>
            <a:fillRect/>
          </a:stretch>
        </p:blipFill>
        <p:spPr bwMode="auto">
          <a:xfrm>
            <a:off x="7736794" y="3010576"/>
            <a:ext cx="1347157" cy="1632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50" y="4714884"/>
            <a:ext cx="2633041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50AB138-B3FE-49CD-9B53-BC126D265D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66" y="144110"/>
            <a:ext cx="1456367" cy="1354851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Words>473</Words>
  <Application>Microsoft Office PowerPoint</Application>
  <PresentationFormat>Экран (4:3)</PresentationFormat>
  <Paragraphs>128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Constantia</vt:lpstr>
      <vt:lpstr>Monotype Corsiva</vt:lpstr>
      <vt:lpstr>Times New Roman</vt:lpstr>
      <vt:lpstr>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                       Данные до вступления  в федеральный проект «500+»</vt:lpstr>
      <vt:lpstr>Выявленные  рисковые профили</vt:lpstr>
      <vt:lpstr>Встреча участников  федерального проекта «500+» с куратором и муниципальным координатором</vt:lpstr>
      <vt:lpstr>Управленческие решения</vt:lpstr>
      <vt:lpstr>Презентация PowerPoint</vt:lpstr>
      <vt:lpstr>Работа по устранению риска «Высокая доля обучающихся   с  ОВЗ»</vt:lpstr>
      <vt:lpstr>  Работа по устранению риска «Высокая доля обучающихся   с  ОВЗ»    </vt:lpstr>
      <vt:lpstr>Работа по устранению риска «Высокая доля обучающихся   с  ОВЗ» </vt:lpstr>
      <vt:lpstr> Работа по устранению риска «Высокая доля обучающихся   с  ОВЗ» Программа «Атлас новых профессий»</vt:lpstr>
      <vt:lpstr>  Работа по устранению риска «Высокая доля обучающихся   с  ОВЗ» Родительская гостиная  «Мой ребенок – особенный»</vt:lpstr>
      <vt:lpstr>Работа по устранению риска «Высокая доля обучающихся   с  ОВЗ»</vt:lpstr>
      <vt:lpstr>          Результаты участия ОО  в федеральном проекте «500+»</vt:lpstr>
      <vt:lpstr> Результаты участия ОО  в федеральном проекте «500+» </vt:lpstr>
      <vt:lpstr>     Контактная информация:  Муниципальное  БЮДЖЕТНОЕ  общеобразовательное   учреждение ОСНОВНАЯ Общеобразовательная   школа № 5 имени Героя Советского Союза  Павла  арсентьевича  михайличенко  города ЕЙСКА  Муниципального образования Ейский район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Русич</dc:creator>
  <cp:lastModifiedBy>1</cp:lastModifiedBy>
  <cp:revision>203</cp:revision>
  <dcterms:created xsi:type="dcterms:W3CDTF">2022-04-16T05:07:07Z</dcterms:created>
  <dcterms:modified xsi:type="dcterms:W3CDTF">2022-05-04T14:20:38Z</dcterms:modified>
</cp:coreProperties>
</file>