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301" r:id="rId3"/>
    <p:sldId id="305" r:id="rId4"/>
    <p:sldId id="316" r:id="rId5"/>
    <p:sldId id="303" r:id="rId6"/>
    <p:sldId id="317" r:id="rId7"/>
    <p:sldId id="313" r:id="rId8"/>
    <p:sldId id="309" r:id="rId9"/>
    <p:sldId id="311" r:id="rId10"/>
    <p:sldId id="310" r:id="rId11"/>
    <p:sldId id="320" r:id="rId12"/>
    <p:sldId id="321" r:id="rId13"/>
    <p:sldId id="322" r:id="rId14"/>
    <p:sldId id="307" r:id="rId15"/>
    <p:sldId id="28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3EBEF0F-0833-45F0-8882-FE90A5F8C6A7}" type="doc">
      <dgm:prSet loTypeId="urn:microsoft.com/office/officeart/2005/8/layout/radial6" loCatId="cycle" qsTypeId="urn:microsoft.com/office/officeart/2005/8/quickstyle/3d5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DCBA63A7-8539-400D-8F5D-77D5447C63E4}">
      <dgm:prSet phldrT="[Текст]" phldr="1"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sz="2000" b="1" dirty="0">
            <a:latin typeface="Comic Sans MS" pitchFamily="66" charset="0"/>
          </a:endParaRPr>
        </a:p>
      </dgm:t>
    </dgm:pt>
    <dgm:pt modelId="{696DE1F7-F2E0-4120-9F85-A4B12CAC6C2D}" type="parTrans" cxnId="{BB9B68EB-235F-4D92-9742-71FBF75A1666}">
      <dgm:prSet/>
      <dgm:spPr/>
      <dgm:t>
        <a:bodyPr/>
        <a:lstStyle/>
        <a:p>
          <a:endParaRPr lang="ru-RU" sz="2000" b="1">
            <a:latin typeface="Comic Sans MS" pitchFamily="66" charset="0"/>
          </a:endParaRPr>
        </a:p>
      </dgm:t>
    </dgm:pt>
    <dgm:pt modelId="{EC0BEFC6-8452-4048-9C7B-6278C8FC4F17}" type="sibTrans" cxnId="{BB9B68EB-235F-4D92-9742-71FBF75A1666}">
      <dgm:prSet/>
      <dgm:spPr/>
      <dgm:t>
        <a:bodyPr/>
        <a:lstStyle/>
        <a:p>
          <a:endParaRPr lang="ru-RU" sz="2000" b="1">
            <a:latin typeface="Comic Sans MS" pitchFamily="66" charset="0"/>
          </a:endParaRPr>
        </a:p>
      </dgm:t>
    </dgm:pt>
    <dgm:pt modelId="{6EF0DEEF-A756-45B6-B7C6-B2DE6AC32C8F}">
      <dgm:prSet phldrT="[Текст]" custT="1"/>
      <dgm:spPr/>
      <dgm:t>
        <a:bodyPr/>
        <a:lstStyle/>
        <a:p>
          <a:r>
            <a:rPr lang="ru-RU" sz="2000" b="1" dirty="0" smtClean="0">
              <a:latin typeface="Comic Sans MS" pitchFamily="66" charset="0"/>
            </a:rPr>
            <a:t>Учитель</a:t>
          </a:r>
          <a:endParaRPr lang="ru-RU" sz="2000" b="1" dirty="0">
            <a:latin typeface="Comic Sans MS" pitchFamily="66" charset="0"/>
          </a:endParaRPr>
        </a:p>
      </dgm:t>
    </dgm:pt>
    <dgm:pt modelId="{94A7AD2A-85F3-4B21-BC87-671073DF0455}" type="parTrans" cxnId="{635A44C0-1913-42B6-8218-ED86ADD08405}">
      <dgm:prSet/>
      <dgm:spPr/>
      <dgm:t>
        <a:bodyPr/>
        <a:lstStyle/>
        <a:p>
          <a:endParaRPr lang="ru-RU" sz="2000" b="1">
            <a:latin typeface="Comic Sans MS" pitchFamily="66" charset="0"/>
          </a:endParaRPr>
        </a:p>
      </dgm:t>
    </dgm:pt>
    <dgm:pt modelId="{22962143-8BBD-48D4-B064-97B7796332A0}" type="sibTrans" cxnId="{635A44C0-1913-42B6-8218-ED86ADD08405}">
      <dgm:prSet/>
      <dgm:spPr/>
      <dgm:t>
        <a:bodyPr/>
        <a:lstStyle/>
        <a:p>
          <a:endParaRPr lang="ru-RU" sz="2000" b="1">
            <a:latin typeface="Comic Sans MS" pitchFamily="66" charset="0"/>
          </a:endParaRPr>
        </a:p>
      </dgm:t>
    </dgm:pt>
    <dgm:pt modelId="{E593F41B-F01B-4BBD-A69E-DA4D8D86C80F}">
      <dgm:prSet phldrT="[Текст]" custT="1"/>
      <dgm:spPr/>
      <dgm:t>
        <a:bodyPr/>
        <a:lstStyle/>
        <a:p>
          <a:r>
            <a:rPr lang="ru-RU" sz="2000" b="1" dirty="0" smtClean="0">
              <a:latin typeface="Comic Sans MS" pitchFamily="66" charset="0"/>
            </a:rPr>
            <a:t>Родитель</a:t>
          </a:r>
          <a:endParaRPr lang="ru-RU" sz="2000" b="1" dirty="0">
            <a:latin typeface="Comic Sans MS" pitchFamily="66" charset="0"/>
          </a:endParaRPr>
        </a:p>
      </dgm:t>
    </dgm:pt>
    <dgm:pt modelId="{29378FBD-1D19-4BD8-A1C1-052ADA92B856}" type="parTrans" cxnId="{C81DF150-DC00-4BD4-84E3-480C20CADD29}">
      <dgm:prSet/>
      <dgm:spPr/>
      <dgm:t>
        <a:bodyPr/>
        <a:lstStyle/>
        <a:p>
          <a:endParaRPr lang="ru-RU" sz="2000" b="1">
            <a:latin typeface="Comic Sans MS" pitchFamily="66" charset="0"/>
          </a:endParaRPr>
        </a:p>
      </dgm:t>
    </dgm:pt>
    <dgm:pt modelId="{6BEF90DC-70A5-4595-9B59-82F1D7338A5B}" type="sibTrans" cxnId="{C81DF150-DC00-4BD4-84E3-480C20CADD29}">
      <dgm:prSet/>
      <dgm:spPr/>
      <dgm:t>
        <a:bodyPr/>
        <a:lstStyle/>
        <a:p>
          <a:endParaRPr lang="ru-RU" sz="2000" b="1">
            <a:latin typeface="Comic Sans MS" pitchFamily="66" charset="0"/>
          </a:endParaRPr>
        </a:p>
      </dgm:t>
    </dgm:pt>
    <dgm:pt modelId="{B61CAB87-90D8-4D4F-BAB3-5269E7003CD9}">
      <dgm:prSet phldrT="[Текст]" custT="1"/>
      <dgm:spPr/>
      <dgm:t>
        <a:bodyPr/>
        <a:lstStyle/>
        <a:p>
          <a:r>
            <a:rPr lang="ru-RU" sz="2000" b="1" dirty="0" smtClean="0">
              <a:latin typeface="Comic Sans MS" pitchFamily="66" charset="0"/>
            </a:rPr>
            <a:t>Ученик</a:t>
          </a:r>
          <a:endParaRPr lang="ru-RU" sz="2000" b="1" dirty="0">
            <a:latin typeface="Comic Sans MS" pitchFamily="66" charset="0"/>
          </a:endParaRPr>
        </a:p>
      </dgm:t>
    </dgm:pt>
    <dgm:pt modelId="{F1DD5625-8890-4F24-B4A2-EF76F80E47CA}" type="parTrans" cxnId="{F1B315F3-2497-4D5B-B1F9-FA2DC1F34D37}">
      <dgm:prSet/>
      <dgm:spPr/>
      <dgm:t>
        <a:bodyPr/>
        <a:lstStyle/>
        <a:p>
          <a:endParaRPr lang="ru-RU" sz="2000" b="1">
            <a:latin typeface="Comic Sans MS" pitchFamily="66" charset="0"/>
          </a:endParaRPr>
        </a:p>
      </dgm:t>
    </dgm:pt>
    <dgm:pt modelId="{0D608D23-6B5A-41C0-9ED9-C5EA0BE217C5}" type="sibTrans" cxnId="{F1B315F3-2497-4D5B-B1F9-FA2DC1F34D37}">
      <dgm:prSet/>
      <dgm:spPr/>
      <dgm:t>
        <a:bodyPr/>
        <a:lstStyle/>
        <a:p>
          <a:endParaRPr lang="ru-RU" sz="2000" b="1">
            <a:latin typeface="Comic Sans MS" pitchFamily="66" charset="0"/>
          </a:endParaRPr>
        </a:p>
      </dgm:t>
    </dgm:pt>
    <dgm:pt modelId="{B5C6284A-2610-42C9-B462-D4944F3B7E7A}" type="pres">
      <dgm:prSet presAssocID="{C3EBEF0F-0833-45F0-8882-FE90A5F8C6A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893D302-E458-4352-B9DC-9BDB903CB905}" type="pres">
      <dgm:prSet presAssocID="{DCBA63A7-8539-400D-8F5D-77D5447C63E4}" presName="centerShape" presStyleLbl="node0" presStyleIdx="0" presStyleCnt="1" custLinFactNeighborX="1311" custLinFactNeighborY="2198"/>
      <dgm:spPr/>
      <dgm:t>
        <a:bodyPr/>
        <a:lstStyle/>
        <a:p>
          <a:endParaRPr lang="ru-RU"/>
        </a:p>
      </dgm:t>
    </dgm:pt>
    <dgm:pt modelId="{1CCEE494-47BA-48B1-991D-77F1999E1F0D}" type="pres">
      <dgm:prSet presAssocID="{6EF0DEEF-A756-45B6-B7C6-B2DE6AC32C8F}" presName="node" presStyleLbl="node1" presStyleIdx="0" presStyleCnt="3" custScaleX="148056" custRadScaleRad="80530" custRadScaleInc="771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0737997-452F-4030-A359-46ADAFA22EA0}" type="pres">
      <dgm:prSet presAssocID="{6EF0DEEF-A756-45B6-B7C6-B2DE6AC32C8F}" presName="dummy" presStyleCnt="0"/>
      <dgm:spPr/>
      <dgm:t>
        <a:bodyPr/>
        <a:lstStyle/>
        <a:p>
          <a:endParaRPr lang="ru-RU"/>
        </a:p>
      </dgm:t>
    </dgm:pt>
    <dgm:pt modelId="{35B17DB7-9AF6-4BDC-8338-FB647643641B}" type="pres">
      <dgm:prSet presAssocID="{22962143-8BBD-48D4-B064-97B7796332A0}" presName="sibTrans" presStyleLbl="sibTrans2D1" presStyleIdx="0" presStyleCnt="3" custScaleX="67969" custLinFactNeighborX="2938" custLinFactNeighborY="4331"/>
      <dgm:spPr/>
      <dgm:t>
        <a:bodyPr/>
        <a:lstStyle/>
        <a:p>
          <a:endParaRPr lang="ru-RU"/>
        </a:p>
      </dgm:t>
    </dgm:pt>
    <dgm:pt modelId="{DD989518-04BA-46FD-9A1B-5E5D1100161D}" type="pres">
      <dgm:prSet presAssocID="{E593F41B-F01B-4BBD-A69E-DA4D8D86C80F}" presName="node" presStyleLbl="node1" presStyleIdx="1" presStyleCnt="3" custScaleX="185754" custRadScaleRad="113909" custRadScaleInc="-425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BA9DE-73DA-4DF0-A8C9-C7978C03FFB4}" type="pres">
      <dgm:prSet presAssocID="{E593F41B-F01B-4BBD-A69E-DA4D8D86C80F}" presName="dummy" presStyleCnt="0"/>
      <dgm:spPr/>
      <dgm:t>
        <a:bodyPr/>
        <a:lstStyle/>
        <a:p>
          <a:endParaRPr lang="ru-RU"/>
        </a:p>
      </dgm:t>
    </dgm:pt>
    <dgm:pt modelId="{7920A1CC-F245-4FD3-829E-65A445D30A0B}" type="pres">
      <dgm:prSet presAssocID="{6BEF90DC-70A5-4595-9B59-82F1D7338A5B}" presName="sibTrans" presStyleLbl="sibTrans2D1" presStyleIdx="1" presStyleCnt="3" custScaleX="84701" custScaleY="71565" custLinFactNeighborX="-4637" custLinFactNeighborY="-874"/>
      <dgm:spPr/>
      <dgm:t>
        <a:bodyPr/>
        <a:lstStyle/>
        <a:p>
          <a:endParaRPr lang="ru-RU"/>
        </a:p>
      </dgm:t>
    </dgm:pt>
    <dgm:pt modelId="{F0F15A88-104E-40BB-8F60-F699E8DE3D16}" type="pres">
      <dgm:prSet presAssocID="{B61CAB87-90D8-4D4F-BAB3-5269E7003CD9}" presName="node" presStyleLbl="node1" presStyleIdx="2" presStyleCnt="3" custScaleX="155822" custRadScaleRad="95899" custRadScaleInc="30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29165C-AD8B-4AA5-B80B-94A804BAD3FA}" type="pres">
      <dgm:prSet presAssocID="{B61CAB87-90D8-4D4F-BAB3-5269E7003CD9}" presName="dummy" presStyleCnt="0"/>
      <dgm:spPr/>
      <dgm:t>
        <a:bodyPr/>
        <a:lstStyle/>
        <a:p>
          <a:endParaRPr lang="ru-RU"/>
        </a:p>
      </dgm:t>
    </dgm:pt>
    <dgm:pt modelId="{36FC9222-1627-4DDB-9AD7-A19681FFC8C0}" type="pres">
      <dgm:prSet presAssocID="{0D608D23-6B5A-41C0-9ED9-C5EA0BE217C5}" presName="sibTrans" presStyleLbl="sibTrans2D1" presStyleIdx="2" presStyleCnt="3" custLinFactNeighborX="3715" custLinFactNeighborY="-1262"/>
      <dgm:spPr/>
      <dgm:t>
        <a:bodyPr/>
        <a:lstStyle/>
        <a:p>
          <a:endParaRPr lang="ru-RU"/>
        </a:p>
      </dgm:t>
    </dgm:pt>
  </dgm:ptLst>
  <dgm:cxnLst>
    <dgm:cxn modelId="{E6DD5429-B25F-415C-B4A1-80530B162BA9}" type="presOf" srcId="{E593F41B-F01B-4BBD-A69E-DA4D8D86C80F}" destId="{DD989518-04BA-46FD-9A1B-5E5D1100161D}" srcOrd="0" destOrd="0" presId="urn:microsoft.com/office/officeart/2005/8/layout/radial6"/>
    <dgm:cxn modelId="{C81DF150-DC00-4BD4-84E3-480C20CADD29}" srcId="{DCBA63A7-8539-400D-8F5D-77D5447C63E4}" destId="{E593F41B-F01B-4BBD-A69E-DA4D8D86C80F}" srcOrd="1" destOrd="0" parTransId="{29378FBD-1D19-4BD8-A1C1-052ADA92B856}" sibTransId="{6BEF90DC-70A5-4595-9B59-82F1D7338A5B}"/>
    <dgm:cxn modelId="{0661AF13-1155-4046-A177-78A56320BB33}" type="presOf" srcId="{B61CAB87-90D8-4D4F-BAB3-5269E7003CD9}" destId="{F0F15A88-104E-40BB-8F60-F699E8DE3D16}" srcOrd="0" destOrd="0" presId="urn:microsoft.com/office/officeart/2005/8/layout/radial6"/>
    <dgm:cxn modelId="{F1B315F3-2497-4D5B-B1F9-FA2DC1F34D37}" srcId="{DCBA63A7-8539-400D-8F5D-77D5447C63E4}" destId="{B61CAB87-90D8-4D4F-BAB3-5269E7003CD9}" srcOrd="2" destOrd="0" parTransId="{F1DD5625-8890-4F24-B4A2-EF76F80E47CA}" sibTransId="{0D608D23-6B5A-41C0-9ED9-C5EA0BE217C5}"/>
    <dgm:cxn modelId="{4B727FB3-8421-475B-86A0-45A8AAA727C4}" type="presOf" srcId="{22962143-8BBD-48D4-B064-97B7796332A0}" destId="{35B17DB7-9AF6-4BDC-8338-FB647643641B}" srcOrd="0" destOrd="0" presId="urn:microsoft.com/office/officeart/2005/8/layout/radial6"/>
    <dgm:cxn modelId="{15292DEF-3ADE-46C8-9392-62589F7982D7}" type="presOf" srcId="{6EF0DEEF-A756-45B6-B7C6-B2DE6AC32C8F}" destId="{1CCEE494-47BA-48B1-991D-77F1999E1F0D}" srcOrd="0" destOrd="0" presId="urn:microsoft.com/office/officeart/2005/8/layout/radial6"/>
    <dgm:cxn modelId="{19E3D00A-541D-4B1F-ACCA-1AB1EEABC10A}" type="presOf" srcId="{C3EBEF0F-0833-45F0-8882-FE90A5F8C6A7}" destId="{B5C6284A-2610-42C9-B462-D4944F3B7E7A}" srcOrd="0" destOrd="0" presId="urn:microsoft.com/office/officeart/2005/8/layout/radial6"/>
    <dgm:cxn modelId="{5CFC722A-4C7E-45CF-95D4-FF078C215AC2}" type="presOf" srcId="{DCBA63A7-8539-400D-8F5D-77D5447C63E4}" destId="{A893D302-E458-4352-B9DC-9BDB903CB905}" srcOrd="0" destOrd="0" presId="urn:microsoft.com/office/officeart/2005/8/layout/radial6"/>
    <dgm:cxn modelId="{CE9E3428-6034-4A16-97D0-CE393E3C6512}" type="presOf" srcId="{0D608D23-6B5A-41C0-9ED9-C5EA0BE217C5}" destId="{36FC9222-1627-4DDB-9AD7-A19681FFC8C0}" srcOrd="0" destOrd="0" presId="urn:microsoft.com/office/officeart/2005/8/layout/radial6"/>
    <dgm:cxn modelId="{BB9B68EB-235F-4D92-9742-71FBF75A1666}" srcId="{C3EBEF0F-0833-45F0-8882-FE90A5F8C6A7}" destId="{DCBA63A7-8539-400D-8F5D-77D5447C63E4}" srcOrd="0" destOrd="0" parTransId="{696DE1F7-F2E0-4120-9F85-A4B12CAC6C2D}" sibTransId="{EC0BEFC6-8452-4048-9C7B-6278C8FC4F17}"/>
    <dgm:cxn modelId="{212DCACC-EFF9-41CA-8433-98A45A0F29B1}" type="presOf" srcId="{6BEF90DC-70A5-4595-9B59-82F1D7338A5B}" destId="{7920A1CC-F245-4FD3-829E-65A445D30A0B}" srcOrd="0" destOrd="0" presId="urn:microsoft.com/office/officeart/2005/8/layout/radial6"/>
    <dgm:cxn modelId="{635A44C0-1913-42B6-8218-ED86ADD08405}" srcId="{DCBA63A7-8539-400D-8F5D-77D5447C63E4}" destId="{6EF0DEEF-A756-45B6-B7C6-B2DE6AC32C8F}" srcOrd="0" destOrd="0" parTransId="{94A7AD2A-85F3-4B21-BC87-671073DF0455}" sibTransId="{22962143-8BBD-48D4-B064-97B7796332A0}"/>
    <dgm:cxn modelId="{DE94A788-92EB-450C-8B8B-6F229A851DDB}" type="presParOf" srcId="{B5C6284A-2610-42C9-B462-D4944F3B7E7A}" destId="{A893D302-E458-4352-B9DC-9BDB903CB905}" srcOrd="0" destOrd="0" presId="urn:microsoft.com/office/officeart/2005/8/layout/radial6"/>
    <dgm:cxn modelId="{F89CF0D1-1EDA-4FAE-9803-0FCA20C0C9D5}" type="presParOf" srcId="{B5C6284A-2610-42C9-B462-D4944F3B7E7A}" destId="{1CCEE494-47BA-48B1-991D-77F1999E1F0D}" srcOrd="1" destOrd="0" presId="urn:microsoft.com/office/officeart/2005/8/layout/radial6"/>
    <dgm:cxn modelId="{78DB1FD4-A215-4F36-A2B2-F0C4844BB16B}" type="presParOf" srcId="{B5C6284A-2610-42C9-B462-D4944F3B7E7A}" destId="{D0737997-452F-4030-A359-46ADAFA22EA0}" srcOrd="2" destOrd="0" presId="urn:microsoft.com/office/officeart/2005/8/layout/radial6"/>
    <dgm:cxn modelId="{240D1119-B4AF-496D-BCDA-876150165DC6}" type="presParOf" srcId="{B5C6284A-2610-42C9-B462-D4944F3B7E7A}" destId="{35B17DB7-9AF6-4BDC-8338-FB647643641B}" srcOrd="3" destOrd="0" presId="urn:microsoft.com/office/officeart/2005/8/layout/radial6"/>
    <dgm:cxn modelId="{F218D639-4C09-4953-BE88-DD16AA1E4F27}" type="presParOf" srcId="{B5C6284A-2610-42C9-B462-D4944F3B7E7A}" destId="{DD989518-04BA-46FD-9A1B-5E5D1100161D}" srcOrd="4" destOrd="0" presId="urn:microsoft.com/office/officeart/2005/8/layout/radial6"/>
    <dgm:cxn modelId="{1F1B9AAA-9A6A-45A2-886D-F7A80E676273}" type="presParOf" srcId="{B5C6284A-2610-42C9-B462-D4944F3B7E7A}" destId="{67BBA9DE-73DA-4DF0-A8C9-C7978C03FFB4}" srcOrd="5" destOrd="0" presId="urn:microsoft.com/office/officeart/2005/8/layout/radial6"/>
    <dgm:cxn modelId="{C7204029-E967-4311-BC26-1F06EB59DF82}" type="presParOf" srcId="{B5C6284A-2610-42C9-B462-D4944F3B7E7A}" destId="{7920A1CC-F245-4FD3-829E-65A445D30A0B}" srcOrd="6" destOrd="0" presId="urn:microsoft.com/office/officeart/2005/8/layout/radial6"/>
    <dgm:cxn modelId="{07D6D7BC-A661-4A0C-BA1D-ECA9F3D26607}" type="presParOf" srcId="{B5C6284A-2610-42C9-B462-D4944F3B7E7A}" destId="{F0F15A88-104E-40BB-8F60-F699E8DE3D16}" srcOrd="7" destOrd="0" presId="urn:microsoft.com/office/officeart/2005/8/layout/radial6"/>
    <dgm:cxn modelId="{8328F7A2-C98C-4555-8C96-0F3F09531F76}" type="presParOf" srcId="{B5C6284A-2610-42C9-B462-D4944F3B7E7A}" destId="{1129165C-AD8B-4AA5-B80B-94A804BAD3FA}" srcOrd="8" destOrd="0" presId="urn:microsoft.com/office/officeart/2005/8/layout/radial6"/>
    <dgm:cxn modelId="{7F2A093B-B154-4B4B-A716-EC648CF1AA97}" type="presParOf" srcId="{B5C6284A-2610-42C9-B462-D4944F3B7E7A}" destId="{36FC9222-1627-4DDB-9AD7-A19681FFC8C0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FF374-1C52-4134-9D16-9DDE67126E8A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32227F-D92F-4DC2-831E-A72E0B4724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77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F6ED35-1509-4ABE-8359-D81EB4A42FC5}" type="slidenum">
              <a:rPr lang="ru-RU"/>
              <a:pPr/>
              <a:t>1</a:t>
            </a:fld>
            <a:endParaRPr lang="ru-RU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1069016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352E-533E-44E2-9F6B-0AD96867520B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11D8-6F9F-4C52-9050-FFC915153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352E-533E-44E2-9F6B-0AD96867520B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11D8-6F9F-4C52-9050-FFC915153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352E-533E-44E2-9F6B-0AD96867520B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11D8-6F9F-4C52-9050-FFC915153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352E-533E-44E2-9F6B-0AD96867520B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11D8-6F9F-4C52-9050-FFC915153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352E-533E-44E2-9F6B-0AD96867520B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11D8-6F9F-4C52-9050-FFC915153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352E-533E-44E2-9F6B-0AD96867520B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11D8-6F9F-4C52-9050-FFC915153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352E-533E-44E2-9F6B-0AD96867520B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11D8-6F9F-4C52-9050-FFC915153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352E-533E-44E2-9F6B-0AD96867520B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11D8-6F9F-4C52-9050-FFC915153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352E-533E-44E2-9F6B-0AD96867520B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11D8-6F9F-4C52-9050-FFC915153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352E-533E-44E2-9F6B-0AD96867520B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11D8-6F9F-4C52-9050-FFC915153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BF352E-533E-44E2-9F6B-0AD96867520B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2611D8-6F9F-4C52-9050-FFC915153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F352E-533E-44E2-9F6B-0AD96867520B}" type="datetimeFigureOut">
              <a:rPr lang="ru-RU" smtClean="0"/>
              <a:pPr/>
              <a:t>04.05.2022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2611D8-6F9F-4C52-9050-FFC915153C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_________Microsoft_Word_97_20031.doc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8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Рисунок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2461" y="0"/>
            <a:ext cx="1071539" cy="15937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0" y="0"/>
            <a:ext cx="1285852" cy="1610698"/>
          </a:xfrm>
          <a:noFill/>
          <a:ln w="12700">
            <a:solidFill>
              <a:schemeClr val="accent2"/>
            </a:solidFill>
          </a:ln>
        </p:spPr>
      </p:pic>
      <p:sp>
        <p:nvSpPr>
          <p:cNvPr id="4103" name="WordArt 10"/>
          <p:cNvSpPr>
            <a:spLocks noChangeArrowheads="1" noChangeShapeType="1" noTextEdit="1"/>
          </p:cNvSpPr>
          <p:nvPr/>
        </p:nvSpPr>
        <p:spPr bwMode="auto">
          <a:xfrm>
            <a:off x="1214414" y="1643050"/>
            <a:ext cx="71438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285852" y="0"/>
            <a:ext cx="6786610" cy="1285860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solidFill>
                  <a:srgbClr val="FFFF00"/>
                </a:solidFill>
                <a:cs typeface="Arial" charset="0"/>
              </a:rPr>
              <a:t>Муниципальное образование Каневской район</a:t>
            </a:r>
            <a:endParaRPr lang="ru-RU" b="1" dirty="0">
              <a:solidFill>
                <a:srgbClr val="FFFF00"/>
              </a:solidFill>
              <a:cs typeface="Arial" charset="0"/>
            </a:endParaRPr>
          </a:p>
        </p:txBody>
      </p:sp>
      <p:sp>
        <p:nvSpPr>
          <p:cNvPr id="11" name="WordArt 10"/>
          <p:cNvSpPr>
            <a:spLocks noChangeArrowheads="1" noChangeShapeType="1" noTextEdit="1"/>
          </p:cNvSpPr>
          <p:nvPr/>
        </p:nvSpPr>
        <p:spPr bwMode="auto">
          <a:xfrm>
            <a:off x="5857884" y="2571744"/>
            <a:ext cx="3071834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r"/>
            <a:endParaRPr lang="ru-RU" sz="36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4348" y="-428651"/>
            <a:ext cx="8001056" cy="889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4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Тренинг по теме: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«Директор – стратег».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«Формы и методы работы с родителями»</a:t>
            </a:r>
          </a:p>
          <a:p>
            <a:pPr algn="r"/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2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 МБОУ «Гимназия»</a:t>
            </a:r>
          </a:p>
          <a:p>
            <a:pPr algn="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Белая Л. И.</a:t>
            </a:r>
          </a:p>
          <a:p>
            <a:pPr algn="ctr"/>
            <a:endParaRPr lang="ru-RU" sz="4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4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6"/>
          <p:cNvSpPr>
            <a:spLocks noChangeArrowheads="1"/>
          </p:cNvSpPr>
          <p:nvPr/>
        </p:nvSpPr>
        <p:spPr bwMode="auto">
          <a:xfrm>
            <a:off x="1428728" y="6215082"/>
            <a:ext cx="650085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i="1" dirty="0" smtClean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14348" y="428604"/>
            <a:ext cx="807249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Родительское собрание</a:t>
            </a:r>
          </a:p>
          <a:p>
            <a:pPr algn="ctr"/>
            <a:endParaRPr lang="ru-RU" alt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428596" y="1357298"/>
            <a:ext cx="8072494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Семь правил успешного проведения родительского собрания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Уважайте!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Помогайте!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Объясняйте!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Доверяйте!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Учитесь!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Спрашивайте!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Благодарите!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Важно!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Говорите о проблеме, а не о персоналиях.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Отмечайте успехи и резервы. Никаких обсуждений конкретного ребенка. Если хвалите, то всех – за что-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нибудь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Классный руководитель не диктует правильное решение, а стимулирует к его поиску коллектив родителей.  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6"/>
          <p:cNvSpPr>
            <a:spLocks noChangeArrowheads="1"/>
          </p:cNvSpPr>
          <p:nvPr/>
        </p:nvSpPr>
        <p:spPr bwMode="auto">
          <a:xfrm>
            <a:off x="1428728" y="6215082"/>
            <a:ext cx="650085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i="1" dirty="0" smtClean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14348" y="428604"/>
            <a:ext cx="807249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alt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357166"/>
            <a:ext cx="792961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3366"/>
                </a:solidFill>
              </a:rPr>
              <a:t>«ФИШБОУН»</a:t>
            </a:r>
            <a:endParaRPr lang="ru-RU" sz="2800" dirty="0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500034" y="1142984"/>
          <a:ext cx="8062912" cy="467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0" name="Document" r:id="rId4" imgW="10432815" imgH="6057452" progId="Word.Document.8">
                  <p:embed/>
                </p:oleObj>
              </mc:Choice>
              <mc:Fallback>
                <p:oleObj name="Document" r:id="rId4" imgW="10432815" imgH="6057452" progId="Word.Document.8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034" y="1142984"/>
                        <a:ext cx="8062912" cy="4679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 rot="18778527">
            <a:off x="2150815" y="2464788"/>
            <a:ext cx="19659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Много времени проводит у компьютера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 rot="2415811">
            <a:off x="1863915" y="4159984"/>
            <a:ext cx="17283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Пропадает интерес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 к учебе </a:t>
            </a:r>
            <a:endParaRPr lang="ru-RU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8975558">
            <a:off x="3624468" y="2192131"/>
            <a:ext cx="2123309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Недостаток 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родительского </a:t>
            </a:r>
          </a:p>
          <a:p>
            <a:pPr>
              <a:spcBef>
                <a:spcPts val="6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контроля 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 rot="2080295">
            <a:off x="3233055" y="3886217"/>
            <a:ext cx="23540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Ребенок предоставлен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сам себе</a:t>
            </a:r>
            <a:endParaRPr lang="ru-RU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9097528">
            <a:off x="5290016" y="2315951"/>
            <a:ext cx="2230565" cy="72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Переходный</a:t>
            </a:r>
          </a:p>
          <a:p>
            <a:pPr>
              <a:spcBef>
                <a:spcPts val="112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rgbClr val="000000"/>
                </a:solidFill>
                <a:latin typeface="Arial" charset="0"/>
              </a:rPr>
              <a:t> возраст</a:t>
            </a:r>
            <a:endParaRPr lang="ru-RU" sz="1600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 rot="2367815">
            <a:off x="4857235" y="4023201"/>
            <a:ext cx="17784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Arial" charset="0"/>
              </a:rPr>
              <a:t>Комплексы </a:t>
            </a:r>
            <a:endParaRPr lang="ru-RU" b="1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72264" y="2643182"/>
            <a:ext cx="178595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solidFill>
                  <a:srgbClr val="003366"/>
                </a:solidFill>
                <a:latin typeface="Arial" charset="0"/>
              </a:rPr>
              <a:t>Решение: </a:t>
            </a:r>
          </a:p>
          <a:p>
            <a:pPr algn="ctr"/>
            <a:r>
              <a:rPr lang="ru-RU" b="1" dirty="0" smtClean="0">
                <a:solidFill>
                  <a:srgbClr val="003366"/>
                </a:solidFill>
                <a:latin typeface="Arial" charset="0"/>
              </a:rPr>
              <a:t>Умение слушать и слышать</a:t>
            </a:r>
          </a:p>
          <a:p>
            <a:pPr algn="ctr"/>
            <a:r>
              <a:rPr lang="ru-RU" b="1" dirty="0" smtClean="0">
                <a:solidFill>
                  <a:srgbClr val="003366"/>
                </a:solidFill>
                <a:latin typeface="Arial" charset="0"/>
              </a:rPr>
              <a:t>Общие интересы</a:t>
            </a:r>
          </a:p>
          <a:p>
            <a:pPr algn="ctr"/>
            <a:r>
              <a:rPr lang="ru-RU" b="1" dirty="0" smtClean="0">
                <a:solidFill>
                  <a:srgbClr val="003366"/>
                </a:solidFill>
                <a:latin typeface="Arial" charset="0"/>
              </a:rPr>
              <a:t>Контроль  </a:t>
            </a:r>
          </a:p>
          <a:p>
            <a:r>
              <a:rPr lang="ru-RU" b="1" dirty="0" smtClean="0">
                <a:solidFill>
                  <a:srgbClr val="003366"/>
                </a:solidFill>
                <a:latin typeface="Arial" charset="0"/>
              </a:rPr>
              <a:t> </a:t>
            </a:r>
            <a:endParaRPr lang="ru-RU" b="1" dirty="0">
              <a:solidFill>
                <a:srgbClr val="003366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6"/>
          <p:cNvSpPr>
            <a:spLocks noChangeArrowheads="1"/>
          </p:cNvSpPr>
          <p:nvPr/>
        </p:nvSpPr>
        <p:spPr bwMode="auto">
          <a:xfrm>
            <a:off x="1428728" y="6215082"/>
            <a:ext cx="650085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i="1" dirty="0" smtClean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14348" y="214290"/>
            <a:ext cx="807249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Синквейн</a:t>
            </a:r>
            <a:endParaRPr lang="ru-RU" altLang="ru-RU" sz="32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alt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889844"/>
            <a:ext cx="878687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just"/>
            <a:r>
              <a:rPr lang="ru-RU" b="1" dirty="0" smtClean="0"/>
              <a:t>На первой строчке </a:t>
            </a:r>
            <a:r>
              <a:rPr lang="ru-RU" dirty="0" smtClean="0"/>
              <a:t>записывается одно слово — существительное это и есть тема </a:t>
            </a:r>
            <a:r>
              <a:rPr lang="ru-RU" dirty="0" err="1" smtClean="0"/>
              <a:t>синквейна</a:t>
            </a:r>
            <a:r>
              <a:rPr lang="ru-RU" dirty="0" smtClean="0"/>
              <a:t>. </a:t>
            </a:r>
          </a:p>
          <a:p>
            <a:pPr algn="just"/>
            <a:r>
              <a:rPr lang="ru-RU" b="1" dirty="0" smtClean="0"/>
              <a:t>На второй строчке </a:t>
            </a:r>
            <a:r>
              <a:rPr lang="ru-RU" dirty="0" smtClean="0"/>
              <a:t>— два прилагательных, раскрывающих данную тему. </a:t>
            </a:r>
          </a:p>
          <a:p>
            <a:pPr algn="just"/>
            <a:r>
              <a:rPr lang="ru-RU" b="1" dirty="0" smtClean="0"/>
              <a:t>На третьей </a:t>
            </a:r>
            <a:r>
              <a:rPr lang="ru-RU" dirty="0" smtClean="0"/>
              <a:t>— три глагола, описывающих действия, относящиеся к теме. </a:t>
            </a:r>
          </a:p>
          <a:p>
            <a:pPr algn="just"/>
            <a:r>
              <a:rPr lang="ru-RU" b="1" dirty="0" smtClean="0"/>
              <a:t>На четвертой </a:t>
            </a:r>
            <a:r>
              <a:rPr lang="ru-RU" dirty="0" smtClean="0"/>
              <a:t>строчке размещается целая фраза, предложение, состоящее из нескольких слов, с помощью которого человек характеризует тему в целом, выказывает свое отношение к ней.</a:t>
            </a:r>
          </a:p>
          <a:p>
            <a:pPr algn="just"/>
            <a:r>
              <a:rPr lang="ru-RU" b="1" dirty="0" smtClean="0"/>
              <a:t> Пятая строчка </a:t>
            </a:r>
            <a:r>
              <a:rPr lang="ru-RU" dirty="0" smtClean="0"/>
              <a:t>— это слово-резюме, которое дает новую интерпретацию темы, выражает к ней личное отношение.</a:t>
            </a:r>
          </a:p>
          <a:p>
            <a:pPr algn="ctr"/>
            <a:r>
              <a:rPr lang="ru-RU" sz="2000" b="1" dirty="0" smtClean="0"/>
              <a:t>Родительское собрание на тему «Семья – главное у человека в жизни», или </a:t>
            </a:r>
          </a:p>
          <a:p>
            <a:pPr algn="ctr"/>
            <a:r>
              <a:rPr lang="ru-RU" sz="2000" b="1" dirty="0" smtClean="0"/>
              <a:t>«Культура семейного досуга»</a:t>
            </a:r>
          </a:p>
          <a:p>
            <a:pPr algn="ctr"/>
            <a:endParaRPr lang="ru-RU" sz="2000" b="1" dirty="0" smtClean="0"/>
          </a:p>
          <a:p>
            <a:r>
              <a:rPr lang="ru-RU" sz="2000" b="1" dirty="0" smtClean="0"/>
              <a:t>- Семья</a:t>
            </a:r>
          </a:p>
          <a:p>
            <a:pPr>
              <a:buFontTx/>
              <a:buChar char="-"/>
            </a:pPr>
            <a:r>
              <a:rPr lang="ru-RU" sz="2000" b="1" dirty="0" smtClean="0"/>
              <a:t> Любовь</a:t>
            </a:r>
          </a:p>
          <a:p>
            <a:pPr>
              <a:buFontTx/>
              <a:buChar char="-"/>
            </a:pPr>
            <a:r>
              <a:rPr lang="ru-RU" sz="2000" b="1" dirty="0" smtClean="0"/>
              <a:t> Жизнь</a:t>
            </a:r>
          </a:p>
          <a:p>
            <a:pPr>
              <a:buFontTx/>
              <a:buChar char="-"/>
            </a:pPr>
            <a:r>
              <a:rPr lang="ru-RU" sz="2000" b="1" dirty="0" smtClean="0"/>
              <a:t> Дети</a:t>
            </a:r>
          </a:p>
          <a:p>
            <a:pPr>
              <a:buFontTx/>
              <a:buChar char="-"/>
            </a:pPr>
            <a:r>
              <a:rPr lang="ru-RU" sz="2000" b="1" dirty="0" smtClean="0"/>
              <a:t> Родители </a:t>
            </a:r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6"/>
          <p:cNvSpPr>
            <a:spLocks noChangeArrowheads="1"/>
          </p:cNvSpPr>
          <p:nvPr/>
        </p:nvSpPr>
        <p:spPr bwMode="auto">
          <a:xfrm>
            <a:off x="1428728" y="6215082"/>
            <a:ext cx="650085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i="1" dirty="0" smtClean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14348" y="428604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alt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1"/>
            <a:ext cx="8786874" cy="92640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sz="2000" b="1" dirty="0" smtClean="0"/>
              <a:t>Родительское собрание на тему «Семья – главное у человека в жизни», или </a:t>
            </a:r>
          </a:p>
          <a:p>
            <a:pPr algn="ctr"/>
            <a:r>
              <a:rPr lang="ru-RU" sz="2000" b="1" dirty="0" smtClean="0"/>
              <a:t>«Культура семейного досуга»</a:t>
            </a:r>
          </a:p>
          <a:p>
            <a:pPr algn="ctr"/>
            <a:endParaRPr lang="ru-RU" sz="2000" b="1" dirty="0" smtClean="0"/>
          </a:p>
          <a:p>
            <a:r>
              <a:rPr lang="ru-RU" sz="2000" b="1" dirty="0" smtClean="0"/>
              <a:t>- Семья</a:t>
            </a:r>
          </a:p>
          <a:p>
            <a:pPr>
              <a:buFontTx/>
              <a:buChar char="-"/>
            </a:pPr>
            <a:r>
              <a:rPr lang="ru-RU" sz="2000" b="1" dirty="0" smtClean="0"/>
              <a:t> Любовь</a:t>
            </a:r>
          </a:p>
          <a:p>
            <a:pPr>
              <a:buFontTx/>
              <a:buChar char="-"/>
            </a:pPr>
            <a:r>
              <a:rPr lang="ru-RU" sz="2000" b="1" dirty="0" smtClean="0"/>
              <a:t> Жизнь</a:t>
            </a:r>
          </a:p>
          <a:p>
            <a:pPr>
              <a:buFontTx/>
              <a:buChar char="-"/>
            </a:pPr>
            <a:r>
              <a:rPr lang="ru-RU" sz="2000" b="1" dirty="0" smtClean="0"/>
              <a:t> Дети</a:t>
            </a:r>
          </a:p>
          <a:p>
            <a:pPr>
              <a:buFontTx/>
              <a:buChar char="-"/>
            </a:pPr>
            <a:r>
              <a:rPr lang="ru-RU" sz="2000" b="1" dirty="0" smtClean="0"/>
              <a:t> Родители </a:t>
            </a:r>
          </a:p>
          <a:p>
            <a:r>
              <a:rPr lang="ru-RU" sz="2000" i="1" u="sng" dirty="0" smtClean="0"/>
              <a:t> Пример </a:t>
            </a:r>
            <a:r>
              <a:rPr lang="ru-RU" sz="2000" i="1" u="sng" dirty="0" err="1" smtClean="0"/>
              <a:t>синквейна</a:t>
            </a:r>
            <a:r>
              <a:rPr lang="ru-RU" sz="2000" i="1" u="sng" dirty="0" smtClean="0"/>
              <a:t> тему любви.</a:t>
            </a: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2000" dirty="0" smtClean="0"/>
              <a:t>Любовь.</a:t>
            </a:r>
            <a:br>
              <a:rPr lang="ru-RU" sz="2000" dirty="0" smtClean="0"/>
            </a:br>
            <a:r>
              <a:rPr lang="ru-RU" sz="2000" dirty="0" smtClean="0"/>
              <a:t>Сказочная, фантастическая.</a:t>
            </a:r>
            <a:br>
              <a:rPr lang="ru-RU" sz="2000" dirty="0" smtClean="0"/>
            </a:br>
            <a:r>
              <a:rPr lang="ru-RU" sz="2000" dirty="0" smtClean="0"/>
              <a:t>Приходит, окрыляет, убегает.</a:t>
            </a:r>
            <a:br>
              <a:rPr lang="ru-RU" sz="2000" dirty="0" smtClean="0"/>
            </a:br>
            <a:r>
              <a:rPr lang="ru-RU" sz="2000" dirty="0" smtClean="0"/>
              <a:t>Удержать ее умеют единицы.</a:t>
            </a:r>
            <a:br>
              <a:rPr lang="ru-RU" sz="2000" dirty="0" smtClean="0"/>
            </a:br>
            <a:r>
              <a:rPr lang="ru-RU" sz="2000" dirty="0" smtClean="0"/>
              <a:t>Мечта.</a:t>
            </a:r>
          </a:p>
          <a:p>
            <a:r>
              <a:rPr lang="ru-RU" sz="2000" i="1" u="sng" dirty="0" smtClean="0"/>
              <a:t> Пример </a:t>
            </a:r>
            <a:r>
              <a:rPr lang="ru-RU" sz="2000" i="1" u="sng" dirty="0" err="1" smtClean="0"/>
              <a:t>синквейна</a:t>
            </a:r>
            <a:r>
              <a:rPr lang="ru-RU" sz="2000" i="1" u="sng" dirty="0" smtClean="0"/>
              <a:t> на тему жизни.</a:t>
            </a:r>
            <a:endParaRPr lang="ru-RU" sz="2000" dirty="0" smtClean="0"/>
          </a:p>
          <a:p>
            <a:r>
              <a:rPr lang="ru-RU" sz="2000" dirty="0" smtClean="0"/>
              <a:t>Жизнь.</a:t>
            </a:r>
          </a:p>
          <a:p>
            <a:r>
              <a:rPr lang="ru-RU" sz="2000" dirty="0" smtClean="0"/>
              <a:t>Активная, бурная.</a:t>
            </a:r>
          </a:p>
          <a:p>
            <a:r>
              <a:rPr lang="ru-RU" sz="2000" dirty="0" smtClean="0"/>
              <a:t>Воспитывает, развивает, учит.</a:t>
            </a:r>
          </a:p>
          <a:p>
            <a:r>
              <a:rPr lang="ru-RU" sz="2000" dirty="0" smtClean="0"/>
              <a:t>Дает возможность реализовать себя.</a:t>
            </a:r>
          </a:p>
          <a:p>
            <a:r>
              <a:rPr lang="ru-RU" sz="2000" dirty="0" smtClean="0"/>
              <a:t>Искусство.</a:t>
            </a:r>
          </a:p>
          <a:p>
            <a:pPr>
              <a:buFontTx/>
              <a:buChar char="-"/>
            </a:pPr>
            <a:endParaRPr lang="ru-RU" sz="2000" b="1" dirty="0" smtClean="0"/>
          </a:p>
          <a:p>
            <a:pPr>
              <a:buFontTx/>
              <a:buChar char="-"/>
            </a:pPr>
            <a:endParaRPr lang="ru-RU" sz="2000" b="1" dirty="0" smtClean="0"/>
          </a:p>
          <a:p>
            <a:pPr>
              <a:buFontTx/>
              <a:buChar char="-"/>
            </a:pPr>
            <a:endParaRPr lang="ru-RU" sz="2000" b="1" dirty="0" smtClean="0"/>
          </a:p>
          <a:p>
            <a:pPr>
              <a:buFontTx/>
              <a:buChar char="-"/>
            </a:pPr>
            <a:endParaRPr lang="ru-RU" sz="2000" b="1" dirty="0" smtClean="0"/>
          </a:p>
          <a:p>
            <a:pPr>
              <a:buFontTx/>
              <a:buChar char="-"/>
            </a:pPr>
            <a:endParaRPr lang="ru-RU" sz="2000" b="1" dirty="0" smtClean="0"/>
          </a:p>
          <a:p>
            <a:pPr>
              <a:buFontTx/>
              <a:buChar char="-"/>
            </a:pPr>
            <a:endParaRPr lang="ru-RU" sz="2000" b="1" dirty="0" smtClean="0"/>
          </a:p>
          <a:p>
            <a:pPr>
              <a:buFontTx/>
              <a:buChar char="-"/>
            </a:pPr>
            <a:endParaRPr lang="ru-RU" sz="2000" b="1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6"/>
          <p:cNvSpPr>
            <a:spLocks noChangeArrowheads="1"/>
          </p:cNvSpPr>
          <p:nvPr/>
        </p:nvSpPr>
        <p:spPr bwMode="auto">
          <a:xfrm>
            <a:off x="1428728" y="6215082"/>
            <a:ext cx="650085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i="1" dirty="0" smtClean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14348" y="428604"/>
            <a:ext cx="807249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и методы работы с родителями должны быть направлены:</a:t>
            </a:r>
            <a:r>
              <a:rPr lang="ru-RU" alt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alt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повышение педагогической культуры родителей</a:t>
            </a:r>
          </a:p>
          <a:p>
            <a:endParaRPr lang="ru-RU" alt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укрепление взаимодействия школы и  семьи</a:t>
            </a:r>
          </a:p>
          <a:p>
            <a:endParaRPr lang="ru-RU" alt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усиление ее воспитательного потенциала</a:t>
            </a:r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-428660" y="993772"/>
            <a:ext cx="9286877" cy="6342065"/>
            <a:chOff x="360" y="855"/>
            <a:chExt cx="5850" cy="3995"/>
          </a:xfrm>
        </p:grpSpPr>
        <p:sp>
          <p:nvSpPr>
            <p:cNvPr id="4" name="Солнце 3"/>
            <p:cNvSpPr/>
            <p:nvPr/>
          </p:nvSpPr>
          <p:spPr>
            <a:xfrm>
              <a:off x="1305" y="3060"/>
              <a:ext cx="29" cy="45"/>
            </a:xfrm>
            <a:prstGeom prst="su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5" name="Солнце 4"/>
            <p:cNvSpPr/>
            <p:nvPr/>
          </p:nvSpPr>
          <p:spPr>
            <a:xfrm>
              <a:off x="360" y="855"/>
              <a:ext cx="4635" cy="3105"/>
            </a:xfrm>
            <a:prstGeom prst="sun">
              <a:avLst/>
            </a:prstGeom>
            <a:solidFill>
              <a:srgbClr val="FFFF00"/>
            </a:solidFill>
            <a:ln>
              <a:noFill/>
            </a:ln>
            <a:effectLst>
              <a:glow rad="228600">
                <a:schemeClr val="accent6">
                  <a:satMod val="175000"/>
                  <a:alpha val="40000"/>
                </a:schemeClr>
              </a:glow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  <p:sp>
          <p:nvSpPr>
            <p:cNvPr id="37900" name="TextBox 5"/>
            <p:cNvSpPr txBox="1">
              <a:spLocks noChangeArrowheads="1"/>
            </p:cNvSpPr>
            <p:nvPr/>
          </p:nvSpPr>
          <p:spPr bwMode="auto">
            <a:xfrm>
              <a:off x="990" y="3919"/>
              <a:ext cx="5220" cy="9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  <a:t>«Школа – это прекрасный дом, который освещает солнце знаний.  </a:t>
              </a:r>
            </a:p>
            <a:p>
              <a:pPr algn="ctr"/>
              <a:r>
                <a:rPr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  <a:t>А захотим ли мы погреться в лучах этого солнца, </a:t>
              </a:r>
              <a:endPara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endParaRPr>
            </a:p>
            <a:p>
              <a:pPr algn="ctr"/>
              <a:r>
                <a:rPr lang="ru-RU" b="1" dirty="0" smtClean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  <a:t>зависит </a:t>
              </a:r>
              <a:r>
                <a:rPr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  <a:t>только от нас.»</a:t>
              </a:r>
            </a:p>
            <a:p>
              <a:r>
                <a:rPr lang="ru-RU" b="1" dirty="0">
                  <a:ln w="1905"/>
                  <a:gradFill>
                    <a:gsLst>
                      <a:gs pos="0">
                        <a:schemeClr val="accent6">
                          <a:shade val="20000"/>
                          <a:satMod val="200000"/>
                        </a:schemeClr>
                      </a:gs>
                      <a:gs pos="78000">
                        <a:schemeClr val="accent6">
                          <a:tint val="90000"/>
                          <a:shade val="89000"/>
                          <a:satMod val="220000"/>
                        </a:schemeClr>
                      </a:gs>
                      <a:gs pos="100000">
                        <a:schemeClr val="accent6">
                          <a:tint val="12000"/>
                          <a:satMod val="255000"/>
                        </a:schemeClr>
                      </a:gs>
                    </a:gsLst>
                    <a:lin ang="5400000"/>
                  </a:gra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mic Sans MS" pitchFamily="66" charset="0"/>
                </a:rPr>
                <a:t> </a:t>
              </a:r>
            </a:p>
            <a:p>
              <a:endPara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endParaRPr>
            </a:p>
          </p:txBody>
        </p:sp>
      </p:grp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1214414" y="142852"/>
            <a:ext cx="7715304" cy="857256"/>
          </a:xfrm>
          <a:prstGeom prst="rect">
            <a:avLst/>
          </a:prstGeom>
          <a:solidFill>
            <a:srgbClr val="0099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cs typeface="Arial" charset="0"/>
              </a:rPr>
              <a:t>Школа + семья = успешный выпускник</a:t>
            </a:r>
            <a:endParaRPr lang="ru-RU" sz="3200" b="1" dirty="0">
              <a:solidFill>
                <a:srgbClr val="FFFF00"/>
              </a:solidFill>
              <a:cs typeface="Arial" charset="0"/>
            </a:endParaRPr>
          </a:p>
        </p:txBody>
      </p:sp>
      <p:pic>
        <p:nvPicPr>
          <p:cNvPr id="22" name="Picture 2" descr="Рисунок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71539" cy="159373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23" name="Picture 9" descr="IMG_160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143116"/>
            <a:ext cx="3857652" cy="2643206"/>
          </a:xfrm>
          <a:prstGeom prst="ellipse">
            <a:avLst/>
          </a:prstGeom>
          <a:noFill/>
          <a:ln w="76200" cmpd="tri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12" name="Рисунок 12" descr="C:\Users\заева\Desktop\выступление\16 ДЛЯ  СТАТЬИ\IMG_029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1071546"/>
            <a:ext cx="2571768" cy="17859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E:\10 марта черная флеш\ГАЗЕТА 1\КРАСНАЯ СТРОКА 1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3636" y="3714752"/>
            <a:ext cx="2714644" cy="178595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6"/>
          <p:cNvSpPr>
            <a:spLocks noChangeArrowheads="1"/>
          </p:cNvSpPr>
          <p:nvPr/>
        </p:nvSpPr>
        <p:spPr bwMode="auto">
          <a:xfrm>
            <a:off x="1428728" y="6215082"/>
            <a:ext cx="650085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i="1" dirty="0" smtClean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71480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Содержимое 6"/>
          <p:cNvGraphicFramePr>
            <a:graphicFrameLocks/>
          </p:cNvGraphicFramePr>
          <p:nvPr/>
        </p:nvGraphicFramePr>
        <p:xfrm>
          <a:off x="285720" y="1142984"/>
          <a:ext cx="7786742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357158" y="357165"/>
            <a:ext cx="864399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 и школа: сотрудничество во имя будущего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AutoShape 10" descr="IMG_3186"/>
          <p:cNvSpPr>
            <a:spLocks noChangeArrowheads="1"/>
          </p:cNvSpPr>
          <p:nvPr/>
        </p:nvSpPr>
        <p:spPr bwMode="auto">
          <a:xfrm>
            <a:off x="6000760" y="2000240"/>
            <a:ext cx="2413454" cy="1727201"/>
          </a:xfrm>
          <a:prstGeom prst="roundRect">
            <a:avLst>
              <a:gd name="adj" fmla="val 16667"/>
            </a:avLst>
          </a:pr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perspectiveFront"/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endParaRPr lang="ru-RU"/>
          </a:p>
        </p:txBody>
      </p:sp>
      <p:sp>
        <p:nvSpPr>
          <p:cNvPr id="20" name="AutoShape 9"/>
          <p:cNvSpPr>
            <a:spLocks noChangeArrowheads="1"/>
          </p:cNvSpPr>
          <p:nvPr/>
        </p:nvSpPr>
        <p:spPr bwMode="auto">
          <a:xfrm>
            <a:off x="6858016" y="5286388"/>
            <a:ext cx="2169396" cy="1451514"/>
          </a:xfrm>
          <a:prstGeom prst="roundRect">
            <a:avLst>
              <a:gd name="adj" fmla="val 16667"/>
            </a:avLst>
          </a:pr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  <a:cs typeface="+mn-cs"/>
            </a:endParaRPr>
          </a:p>
        </p:txBody>
      </p:sp>
      <p:sp>
        <p:nvSpPr>
          <p:cNvPr id="21" name="AutoShape 25" descr="Рисунок1"/>
          <p:cNvSpPr>
            <a:spLocks noChangeArrowheads="1"/>
          </p:cNvSpPr>
          <p:nvPr/>
        </p:nvSpPr>
        <p:spPr bwMode="auto">
          <a:xfrm>
            <a:off x="357158" y="1571612"/>
            <a:ext cx="2286000" cy="1714512"/>
          </a:xfrm>
          <a:prstGeom prst="roundRect">
            <a:avLst>
              <a:gd name="adj" fmla="val 16667"/>
            </a:avLst>
          </a:prstGeom>
          <a:blipFill dpi="0" rotWithShape="1">
            <a:blip r:embed="rId9"/>
            <a:srcRect/>
            <a:stretch>
              <a:fillRect/>
            </a:stretch>
          </a:blipFill>
          <a:ln w="38100" cmpd="sng">
            <a:solidFill>
              <a:srgbClr val="FFFFFF"/>
            </a:solidFill>
            <a:miter lim="800000"/>
            <a:headEnd/>
            <a:tailEnd/>
          </a:ln>
          <a:scene3d>
            <a:camera prst="perspectiveFront"/>
            <a:lightRig rig="threePt" dir="t"/>
          </a:scene3d>
          <a:sp3d extrusionH="76200">
            <a:extrusionClr>
              <a:schemeClr val="tx1"/>
            </a:extrusionClr>
          </a:sp3d>
        </p:spPr>
        <p:txBody>
          <a:bodyPr wrap="none" anchor="ctr"/>
          <a:lstStyle/>
          <a:p>
            <a:endParaRPr lang="ru-RU">
              <a:latin typeface="Calibri" pitchFamily="34" charset="0"/>
            </a:endParaRPr>
          </a:p>
        </p:txBody>
      </p:sp>
      <p:pic>
        <p:nvPicPr>
          <p:cNvPr id="22" name="Рисунок 14" descr="C:\Users\заева\AppData\Local\Microsoft\Windows\Temporary Internet Files\Content.Word\IMG_0085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596" y="4929198"/>
            <a:ext cx="2357437" cy="17145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3025">
            <a:solidFill>
              <a:schemeClr val="bg1"/>
            </a:solidFill>
          </a:ln>
          <a:effectLst>
            <a:reflection blurRad="12700" stA="38000" endPos="28000" dist="5000" dir="5400000" sy="-100000" algn="bl" rotWithShape="0"/>
          </a:effectLst>
          <a:scene3d>
            <a:camera prst="perspectiveFront"/>
            <a:lightRig rig="threePt" dir="t"/>
          </a:scene3d>
          <a:sp3d>
            <a:bevelT w="5715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6"/>
          <p:cNvSpPr>
            <a:spLocks noChangeArrowheads="1"/>
          </p:cNvSpPr>
          <p:nvPr/>
        </p:nvSpPr>
        <p:spPr bwMode="auto">
          <a:xfrm>
            <a:off x="1428728" y="6215082"/>
            <a:ext cx="650085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i="1" dirty="0" smtClean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85728"/>
            <a:ext cx="857256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Педагогический коллектив реализует следующие направления деятельности по организации работы с родителями :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1720840"/>
            <a:ext cx="857256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1.</a:t>
            </a:r>
            <a:r>
              <a:rPr lang="ru-RU" sz="2800" b="1" dirty="0" smtClean="0">
                <a:solidFill>
                  <a:srgbClr val="002060"/>
                </a:solidFill>
              </a:rPr>
              <a:t>Просветительская</a:t>
            </a:r>
            <a:r>
              <a:rPr lang="ru-RU" sz="2800" dirty="0" smtClean="0">
                <a:solidFill>
                  <a:srgbClr val="002060"/>
                </a:solidFill>
              </a:rPr>
              <a:t> – способствовать родительскому видению и пониманию изменений, происходящих с детьми.</a:t>
            </a:r>
          </a:p>
          <a:p>
            <a:pPr algn="just"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2.</a:t>
            </a:r>
            <a:r>
              <a:rPr lang="ru-RU" sz="2800" b="1" dirty="0" smtClean="0">
                <a:solidFill>
                  <a:srgbClr val="002060"/>
                </a:solidFill>
              </a:rPr>
              <a:t>Консультативная</a:t>
            </a:r>
            <a:r>
              <a:rPr lang="ru-RU" sz="2800" dirty="0" smtClean="0">
                <a:solidFill>
                  <a:srgbClr val="002060"/>
                </a:solidFill>
              </a:rPr>
              <a:t> – совместный психолого-педагогический поиск методов эффективного воздействия на ребенка в процессе приобретения им общественных и учебных навыков.</a:t>
            </a:r>
          </a:p>
          <a:p>
            <a:pPr algn="just">
              <a:defRPr/>
            </a:pPr>
            <a:r>
              <a:rPr lang="ru-RU" sz="2800" dirty="0" smtClean="0">
                <a:solidFill>
                  <a:srgbClr val="002060"/>
                </a:solidFill>
              </a:rPr>
              <a:t>3.</a:t>
            </a:r>
            <a:r>
              <a:rPr lang="ru-RU" sz="2800" b="1" dirty="0" smtClean="0">
                <a:solidFill>
                  <a:srgbClr val="002060"/>
                </a:solidFill>
              </a:rPr>
              <a:t>Коммуникативная </a:t>
            </a:r>
            <a:r>
              <a:rPr lang="ru-RU" sz="2800" dirty="0" smtClean="0">
                <a:solidFill>
                  <a:srgbClr val="002060"/>
                </a:solidFill>
              </a:rPr>
              <a:t> – обогащение семейной жизни эмоциональными впечатлениями, опытом культуры взаимодействия ребенка и родителей.</a:t>
            </a:r>
            <a:endParaRPr lang="ru-RU" sz="28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6"/>
          <p:cNvSpPr>
            <a:spLocks noChangeArrowheads="1"/>
          </p:cNvSpPr>
          <p:nvPr/>
        </p:nvSpPr>
        <p:spPr bwMode="auto">
          <a:xfrm>
            <a:off x="1428728" y="6215082"/>
            <a:ext cx="650085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i="1" dirty="0" smtClean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86000" y="3105835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1357290" y="571480"/>
            <a:ext cx="7143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/>
              <a:t>Направления работы с родителями</a:t>
            </a:r>
            <a:endParaRPr lang="ru-RU" sz="2400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428596" y="2285992"/>
            <a:ext cx="1774208" cy="311828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Оказание помощи семье в воспитании и обучении</a:t>
            </a:r>
          </a:p>
          <a:p>
            <a:pPr algn="ctr"/>
            <a:r>
              <a:rPr lang="ru-RU" sz="2400" dirty="0" smtClean="0"/>
              <a:t>ребенка</a:t>
            </a:r>
            <a:endParaRPr lang="ru-RU" sz="24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643174" y="2285992"/>
            <a:ext cx="1785950" cy="314327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Вовлечение семьи в образовательный процесс</a:t>
            </a:r>
            <a:endParaRPr lang="ru-RU" sz="24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4857752" y="2357430"/>
            <a:ext cx="1714512" cy="31182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Культурно-просветительная работа</a:t>
            </a:r>
            <a:endParaRPr lang="ru-RU" sz="2400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7072330" y="2357430"/>
            <a:ext cx="1785950" cy="311828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Создание условий для реализации развития личности ребёнка</a:t>
            </a:r>
            <a:endParaRPr lang="ru-RU" sz="2400" dirty="0"/>
          </a:p>
        </p:txBody>
      </p:sp>
      <p:cxnSp>
        <p:nvCxnSpPr>
          <p:cNvPr id="26" name="Прямая со стрелкой 25"/>
          <p:cNvCxnSpPr/>
          <p:nvPr/>
        </p:nvCxnSpPr>
        <p:spPr>
          <a:xfrm rot="10800000" flipV="1">
            <a:off x="1500166" y="928670"/>
            <a:ext cx="1500198" cy="121444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 rot="16200000" flipH="1">
            <a:off x="4643438" y="1571612"/>
            <a:ext cx="1143008" cy="2857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 rot="16200000" flipH="1">
            <a:off x="6643702" y="1285860"/>
            <a:ext cx="1285884" cy="7143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5400000">
            <a:off x="3250397" y="1464455"/>
            <a:ext cx="1071570" cy="42862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6"/>
          <p:cNvSpPr>
            <a:spLocks noChangeArrowheads="1"/>
          </p:cNvSpPr>
          <p:nvPr/>
        </p:nvSpPr>
        <p:spPr bwMode="auto">
          <a:xfrm>
            <a:off x="1428728" y="6215082"/>
            <a:ext cx="650085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i="1" dirty="0" smtClean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571480"/>
            <a:ext cx="857256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взаимодействия: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установить партнерские отношения с семьей каждого обучающегося;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-объединить усилия для развития и воспитания;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-создать атмосферу взаимопонимания, общности интересов, эмоциональной </a:t>
            </a:r>
            <a:r>
              <a:rPr lang="ru-RU" sz="32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взаимоподдержки</a:t>
            </a:r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активизировать и обогащать воспитательные умения родителей;</a:t>
            </a:r>
          </a:p>
          <a:p>
            <a:pPr algn="just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поддерживать их уверенность в собственных педагогических возможностях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6"/>
          <p:cNvSpPr>
            <a:spLocks noChangeArrowheads="1"/>
          </p:cNvSpPr>
          <p:nvPr/>
        </p:nvSpPr>
        <p:spPr bwMode="auto">
          <a:xfrm>
            <a:off x="1428728" y="6215082"/>
            <a:ext cx="650085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i="1" dirty="0" smtClean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285728"/>
            <a:ext cx="850112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</a:t>
            </a:r>
            <a:r>
              <a:rPr lang="ru-RU" sz="24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Фишбоун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 (рыбья кость, рыбий скелет)</a:t>
            </a:r>
            <a:endParaRPr lang="ru-RU" sz="2400" b="1" dirty="0"/>
          </a:p>
        </p:txBody>
      </p:sp>
      <p:pic>
        <p:nvPicPr>
          <p:cNvPr id="1026" name="Picture 2" descr="\\kanevserverg\Обмен общий\формы работы с родителями\7277152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36"/>
            <a:ext cx="8643998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6"/>
          <p:cNvSpPr>
            <a:spLocks noChangeArrowheads="1"/>
          </p:cNvSpPr>
          <p:nvPr/>
        </p:nvSpPr>
        <p:spPr bwMode="auto">
          <a:xfrm>
            <a:off x="1428728" y="6215082"/>
            <a:ext cx="650085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i="1" dirty="0" smtClean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14348" y="428604"/>
            <a:ext cx="80724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214290"/>
            <a:ext cx="871543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8 способов вовлечь родителей в учебный процесс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928802"/>
            <a:ext cx="59293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Похвала.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Атмосфера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Индивидуальный подход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«Кусочек пирога» 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Постоянство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Причины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Личность</a:t>
            </a:r>
          </a:p>
          <a:p>
            <a:pPr>
              <a:buFont typeface="Wingdings" pitchFamily="2" charset="2"/>
              <a:buChar char="ü"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Поддержка</a:t>
            </a:r>
          </a:p>
          <a:p>
            <a:endParaRPr lang="ru-RU" sz="32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s://ds05.infourok.ru/uploads/ex/01a3/000656ba-6d8ac33b/hello_html_6a5e30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5074" y="3333801"/>
            <a:ext cx="2746368" cy="3309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6"/>
          <p:cNvSpPr>
            <a:spLocks noChangeArrowheads="1"/>
          </p:cNvSpPr>
          <p:nvPr/>
        </p:nvSpPr>
        <p:spPr bwMode="auto">
          <a:xfrm>
            <a:off x="1428728" y="6215082"/>
            <a:ext cx="650085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i="1" dirty="0" smtClean="0">
              <a:solidFill>
                <a:srgbClr val="00B050"/>
              </a:solidFill>
              <a:cs typeface="Arial" charset="0"/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714348" y="428604"/>
            <a:ext cx="807249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работы с родителями</a:t>
            </a:r>
            <a:endParaRPr lang="ru-RU" alt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ru-RU" sz="32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alt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530" name="Group 2"/>
          <p:cNvGrpSpPr>
            <a:grpSpLocks/>
          </p:cNvGrpSpPr>
          <p:nvPr/>
        </p:nvGrpSpPr>
        <p:grpSpPr bwMode="auto">
          <a:xfrm>
            <a:off x="-285784" y="857232"/>
            <a:ext cx="3357586" cy="2786082"/>
            <a:chOff x="822" y="507"/>
            <a:chExt cx="5531" cy="5727"/>
          </a:xfrm>
        </p:grpSpPr>
        <p:sp>
          <p:nvSpPr>
            <p:cNvPr id="22531" name="AutoShape 3"/>
            <p:cNvSpPr>
              <a:spLocks noChangeArrowheads="1"/>
            </p:cNvSpPr>
            <p:nvPr/>
          </p:nvSpPr>
          <p:spPr bwMode="auto">
            <a:xfrm rot="3278166">
              <a:off x="2866" y="777"/>
              <a:ext cx="2031" cy="1491"/>
            </a:xfrm>
            <a:prstGeom prst="flowChartMagneticTap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32" name="AutoShape 4"/>
            <p:cNvSpPr>
              <a:spLocks noChangeArrowheads="1"/>
            </p:cNvSpPr>
            <p:nvPr/>
          </p:nvSpPr>
          <p:spPr bwMode="auto">
            <a:xfrm rot="1759339">
              <a:off x="1382" y="1669"/>
              <a:ext cx="2307" cy="1386"/>
            </a:xfrm>
            <a:prstGeom prst="flowChartMagneticTap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33" name="AutoShape 5"/>
            <p:cNvSpPr>
              <a:spLocks noChangeArrowheads="1"/>
            </p:cNvSpPr>
            <p:nvPr/>
          </p:nvSpPr>
          <p:spPr bwMode="auto">
            <a:xfrm rot="-997871">
              <a:off x="822" y="3069"/>
              <a:ext cx="2254" cy="1404"/>
            </a:xfrm>
            <a:prstGeom prst="flowChartMagneticTap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34" name="AutoShape 6"/>
            <p:cNvSpPr>
              <a:spLocks noChangeArrowheads="1"/>
            </p:cNvSpPr>
            <p:nvPr/>
          </p:nvSpPr>
          <p:spPr bwMode="auto">
            <a:xfrm rot="5829333">
              <a:off x="4483" y="810"/>
              <a:ext cx="2058" cy="1683"/>
            </a:xfrm>
            <a:prstGeom prst="flowChartMagneticTap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35" name="AutoShape 7"/>
            <p:cNvSpPr>
              <a:spLocks noChangeArrowheads="1"/>
            </p:cNvSpPr>
            <p:nvPr/>
          </p:nvSpPr>
          <p:spPr bwMode="auto">
            <a:xfrm rot="39246705">
              <a:off x="1952" y="4439"/>
              <a:ext cx="2022" cy="1568"/>
            </a:xfrm>
            <a:prstGeom prst="flowChartMagneticTap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36" name="Oval 8"/>
            <p:cNvSpPr>
              <a:spLocks noChangeArrowheads="1"/>
            </p:cNvSpPr>
            <p:nvPr/>
          </p:nvSpPr>
          <p:spPr bwMode="auto">
            <a:xfrm>
              <a:off x="2749" y="2311"/>
              <a:ext cx="3443" cy="25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537" name="AutoShape 9"/>
          <p:cNvSpPr>
            <a:spLocks noChangeArrowheads="1"/>
          </p:cNvSpPr>
          <p:nvPr/>
        </p:nvSpPr>
        <p:spPr bwMode="auto">
          <a:xfrm>
            <a:off x="2928926" y="2714620"/>
            <a:ext cx="3500462" cy="2227262"/>
          </a:xfrm>
          <a:prstGeom prst="flowChartAlternateProcess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22538" name="Group 10"/>
          <p:cNvGrpSpPr>
            <a:grpSpLocks/>
          </p:cNvGrpSpPr>
          <p:nvPr/>
        </p:nvGrpSpPr>
        <p:grpSpPr bwMode="auto">
          <a:xfrm flipH="1">
            <a:off x="5929322" y="857232"/>
            <a:ext cx="3500462" cy="2714644"/>
            <a:chOff x="822" y="507"/>
            <a:chExt cx="5531" cy="5727"/>
          </a:xfrm>
        </p:grpSpPr>
        <p:sp>
          <p:nvSpPr>
            <p:cNvPr id="22539" name="AutoShape 11"/>
            <p:cNvSpPr>
              <a:spLocks noChangeArrowheads="1"/>
            </p:cNvSpPr>
            <p:nvPr/>
          </p:nvSpPr>
          <p:spPr bwMode="auto">
            <a:xfrm rot="3278166">
              <a:off x="2866" y="777"/>
              <a:ext cx="2031" cy="1491"/>
            </a:xfrm>
            <a:prstGeom prst="flowChartMagneticTap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40" name="AutoShape 12"/>
            <p:cNvSpPr>
              <a:spLocks noChangeArrowheads="1"/>
            </p:cNvSpPr>
            <p:nvPr/>
          </p:nvSpPr>
          <p:spPr bwMode="auto">
            <a:xfrm rot="1759339">
              <a:off x="1382" y="1669"/>
              <a:ext cx="2307" cy="1386"/>
            </a:xfrm>
            <a:prstGeom prst="flowChartMagneticTap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41" name="AutoShape 13"/>
            <p:cNvSpPr>
              <a:spLocks noChangeArrowheads="1"/>
            </p:cNvSpPr>
            <p:nvPr/>
          </p:nvSpPr>
          <p:spPr bwMode="auto">
            <a:xfrm rot="-997871">
              <a:off x="822" y="3069"/>
              <a:ext cx="2254" cy="1404"/>
            </a:xfrm>
            <a:prstGeom prst="flowChartMagneticTap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42" name="AutoShape 14"/>
            <p:cNvSpPr>
              <a:spLocks noChangeArrowheads="1"/>
            </p:cNvSpPr>
            <p:nvPr/>
          </p:nvSpPr>
          <p:spPr bwMode="auto">
            <a:xfrm rot="5829333">
              <a:off x="4483" y="810"/>
              <a:ext cx="2058" cy="1683"/>
            </a:xfrm>
            <a:prstGeom prst="flowChartMagneticTap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43" name="AutoShape 15"/>
            <p:cNvSpPr>
              <a:spLocks noChangeArrowheads="1"/>
            </p:cNvSpPr>
            <p:nvPr/>
          </p:nvSpPr>
          <p:spPr bwMode="auto">
            <a:xfrm rot="39246705">
              <a:off x="1952" y="4439"/>
              <a:ext cx="2022" cy="1568"/>
            </a:xfrm>
            <a:prstGeom prst="flowChartMagneticTap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44" name="Oval 16"/>
            <p:cNvSpPr>
              <a:spLocks noChangeArrowheads="1"/>
            </p:cNvSpPr>
            <p:nvPr/>
          </p:nvSpPr>
          <p:spPr bwMode="auto">
            <a:xfrm>
              <a:off x="2749" y="2311"/>
              <a:ext cx="3443" cy="25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2545" name="Group 17"/>
          <p:cNvGrpSpPr>
            <a:grpSpLocks/>
          </p:cNvGrpSpPr>
          <p:nvPr/>
        </p:nvGrpSpPr>
        <p:grpSpPr bwMode="auto">
          <a:xfrm rot="20534485" flipV="1">
            <a:off x="-80121" y="3911516"/>
            <a:ext cx="3292601" cy="2735148"/>
            <a:chOff x="822" y="507"/>
            <a:chExt cx="5531" cy="5727"/>
          </a:xfrm>
        </p:grpSpPr>
        <p:sp>
          <p:nvSpPr>
            <p:cNvPr id="22546" name="AutoShape 18"/>
            <p:cNvSpPr>
              <a:spLocks noChangeArrowheads="1"/>
            </p:cNvSpPr>
            <p:nvPr/>
          </p:nvSpPr>
          <p:spPr bwMode="auto">
            <a:xfrm rot="3278166">
              <a:off x="2866" y="777"/>
              <a:ext cx="2031" cy="1491"/>
            </a:xfrm>
            <a:prstGeom prst="flowChartMagneticTap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47" name="AutoShape 19"/>
            <p:cNvSpPr>
              <a:spLocks noChangeArrowheads="1"/>
            </p:cNvSpPr>
            <p:nvPr/>
          </p:nvSpPr>
          <p:spPr bwMode="auto">
            <a:xfrm rot="1759339">
              <a:off x="1382" y="1669"/>
              <a:ext cx="2307" cy="1386"/>
            </a:xfrm>
            <a:prstGeom prst="flowChartMagneticTap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48" name="AutoShape 20"/>
            <p:cNvSpPr>
              <a:spLocks noChangeArrowheads="1"/>
            </p:cNvSpPr>
            <p:nvPr/>
          </p:nvSpPr>
          <p:spPr bwMode="auto">
            <a:xfrm rot="-997871">
              <a:off x="822" y="3069"/>
              <a:ext cx="2254" cy="1404"/>
            </a:xfrm>
            <a:prstGeom prst="flowChartMagneticTap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49" name="AutoShape 21"/>
            <p:cNvSpPr>
              <a:spLocks noChangeArrowheads="1"/>
            </p:cNvSpPr>
            <p:nvPr/>
          </p:nvSpPr>
          <p:spPr bwMode="auto">
            <a:xfrm rot="5829333">
              <a:off x="4483" y="810"/>
              <a:ext cx="2058" cy="1683"/>
            </a:xfrm>
            <a:prstGeom prst="flowChartMagneticTap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50" name="AutoShape 22"/>
            <p:cNvSpPr>
              <a:spLocks noChangeArrowheads="1"/>
            </p:cNvSpPr>
            <p:nvPr/>
          </p:nvSpPr>
          <p:spPr bwMode="auto">
            <a:xfrm rot="39246705">
              <a:off x="1952" y="4439"/>
              <a:ext cx="2022" cy="1568"/>
            </a:xfrm>
            <a:prstGeom prst="flowChartMagneticTap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51" name="Oval 23"/>
            <p:cNvSpPr>
              <a:spLocks noChangeArrowheads="1"/>
            </p:cNvSpPr>
            <p:nvPr/>
          </p:nvSpPr>
          <p:spPr bwMode="auto">
            <a:xfrm>
              <a:off x="2749" y="2311"/>
              <a:ext cx="3443" cy="25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22552" name="Group 24"/>
          <p:cNvGrpSpPr>
            <a:grpSpLocks/>
          </p:cNvGrpSpPr>
          <p:nvPr/>
        </p:nvGrpSpPr>
        <p:grpSpPr bwMode="auto">
          <a:xfrm flipH="1" flipV="1">
            <a:off x="6215070" y="3929066"/>
            <a:ext cx="3143275" cy="2786082"/>
            <a:chOff x="822" y="507"/>
            <a:chExt cx="5531" cy="5727"/>
          </a:xfrm>
        </p:grpSpPr>
        <p:sp>
          <p:nvSpPr>
            <p:cNvPr id="22553" name="AutoShape 25"/>
            <p:cNvSpPr>
              <a:spLocks noChangeArrowheads="1"/>
            </p:cNvSpPr>
            <p:nvPr/>
          </p:nvSpPr>
          <p:spPr bwMode="auto">
            <a:xfrm rot="3278166">
              <a:off x="2866" y="777"/>
              <a:ext cx="2031" cy="1491"/>
            </a:xfrm>
            <a:prstGeom prst="flowChartMagneticTap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54" name="AutoShape 26"/>
            <p:cNvSpPr>
              <a:spLocks noChangeArrowheads="1"/>
            </p:cNvSpPr>
            <p:nvPr/>
          </p:nvSpPr>
          <p:spPr bwMode="auto">
            <a:xfrm rot="1759339">
              <a:off x="1382" y="1669"/>
              <a:ext cx="2307" cy="1386"/>
            </a:xfrm>
            <a:prstGeom prst="flowChartMagneticTap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55" name="AutoShape 27"/>
            <p:cNvSpPr>
              <a:spLocks noChangeArrowheads="1"/>
            </p:cNvSpPr>
            <p:nvPr/>
          </p:nvSpPr>
          <p:spPr bwMode="auto">
            <a:xfrm rot="-997871">
              <a:off x="822" y="3069"/>
              <a:ext cx="2254" cy="1404"/>
            </a:xfrm>
            <a:prstGeom prst="flowChartMagneticTap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56" name="AutoShape 28"/>
            <p:cNvSpPr>
              <a:spLocks noChangeArrowheads="1"/>
            </p:cNvSpPr>
            <p:nvPr/>
          </p:nvSpPr>
          <p:spPr bwMode="auto">
            <a:xfrm rot="5829333">
              <a:off x="4483" y="810"/>
              <a:ext cx="2058" cy="1683"/>
            </a:xfrm>
            <a:prstGeom prst="flowChartMagneticTap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57" name="AutoShape 29"/>
            <p:cNvSpPr>
              <a:spLocks noChangeArrowheads="1"/>
            </p:cNvSpPr>
            <p:nvPr/>
          </p:nvSpPr>
          <p:spPr bwMode="auto">
            <a:xfrm rot="39246705">
              <a:off x="1952" y="4439"/>
              <a:ext cx="2022" cy="1568"/>
            </a:xfrm>
            <a:prstGeom prst="flowChartMagneticTap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58" name="Oval 30"/>
            <p:cNvSpPr>
              <a:spLocks noChangeArrowheads="1"/>
            </p:cNvSpPr>
            <p:nvPr/>
          </p:nvSpPr>
          <p:spPr bwMode="auto">
            <a:xfrm>
              <a:off x="2749" y="2311"/>
              <a:ext cx="3443" cy="253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857224" y="2143116"/>
            <a:ext cx="1928826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Индивидуальная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работа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23555" name="WordArt 3"/>
          <p:cNvSpPr>
            <a:spLocks noChangeArrowheads="1" noChangeShapeType="1" noTextEdit="1"/>
          </p:cNvSpPr>
          <p:nvPr/>
        </p:nvSpPr>
        <p:spPr bwMode="auto">
          <a:xfrm>
            <a:off x="1000100" y="4786322"/>
            <a:ext cx="2000264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Внутриклассные</a:t>
            </a:r>
            <a:endParaRPr lang="ru-RU" sz="3600" kern="10" spc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мероприятия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23556" name="WordArt 4"/>
          <p:cNvSpPr>
            <a:spLocks noChangeArrowheads="1" noChangeShapeType="1" noTextEdit="1"/>
          </p:cNvSpPr>
          <p:nvPr/>
        </p:nvSpPr>
        <p:spPr bwMode="auto">
          <a:xfrm>
            <a:off x="3286116" y="2857496"/>
            <a:ext cx="2643206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Работа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23557" name="WordArt 5"/>
          <p:cNvSpPr>
            <a:spLocks noChangeArrowheads="1" noChangeShapeType="1" noTextEdit="1"/>
          </p:cNvSpPr>
          <p:nvPr/>
        </p:nvSpPr>
        <p:spPr bwMode="auto">
          <a:xfrm>
            <a:off x="3143240" y="3786190"/>
            <a:ext cx="3214710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с родителями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23558" name="WordArt 6"/>
          <p:cNvSpPr>
            <a:spLocks noChangeArrowheads="1" noChangeShapeType="1" noTextEdit="1"/>
          </p:cNvSpPr>
          <p:nvPr/>
        </p:nvSpPr>
        <p:spPr bwMode="auto">
          <a:xfrm>
            <a:off x="6286512" y="1857364"/>
            <a:ext cx="1571637" cy="7858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Внешкольные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мероприятия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  <p:sp>
        <p:nvSpPr>
          <p:cNvPr id="23559" name="WordArt 7"/>
          <p:cNvSpPr>
            <a:spLocks noChangeArrowheads="1" noChangeShapeType="1" noTextEdit="1"/>
          </p:cNvSpPr>
          <p:nvPr/>
        </p:nvSpPr>
        <p:spPr bwMode="auto">
          <a:xfrm>
            <a:off x="6429387" y="4857759"/>
            <a:ext cx="1714513" cy="71438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Общешкольные</a:t>
            </a:r>
          </a:p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/>
                <a:latin typeface="Arial Black"/>
              </a:rPr>
              <a:t>мероприятия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FF"/>
              </a:solidFill>
              <a:effectLst/>
              <a:latin typeface="Arial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Rectangle 6"/>
          <p:cNvSpPr>
            <a:spLocks noChangeArrowheads="1"/>
          </p:cNvSpPr>
          <p:nvPr/>
        </p:nvSpPr>
        <p:spPr bwMode="auto">
          <a:xfrm>
            <a:off x="1428728" y="6215082"/>
            <a:ext cx="6500858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1400" b="1" i="1" dirty="0" smtClean="0">
              <a:solidFill>
                <a:srgbClr val="00B050"/>
              </a:solidFill>
              <a:cs typeface="Arial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428604"/>
          <a:ext cx="8572560" cy="6217920"/>
        </p:xfrm>
        <a:graphic>
          <a:graphicData uri="http://schemas.openxmlformats.org/drawingml/2006/table">
            <a:tbl>
              <a:tblPr/>
              <a:tblGrid>
                <a:gridCol w="4283660"/>
                <a:gridCol w="4288900"/>
              </a:tblGrid>
              <a:tr h="3413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Традиционные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Нетрадиционные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802353"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● Родительские собрания</a:t>
                      </a:r>
                    </a:p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● Групповые и общешкольные конференции, праздники</a:t>
                      </a:r>
                    </a:p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● Индивидуальные консультации педагога</a:t>
                      </a:r>
                    </a:p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● Посещения на дому</a:t>
                      </a: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● Родительские тренинги</a:t>
                      </a:r>
                    </a:p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● Дискуссии</a:t>
                      </a:r>
                    </a:p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● Психологические разминки</a:t>
                      </a:r>
                    </a:p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● Круглые столы</a:t>
                      </a:r>
                    </a:p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● Устные журналы</a:t>
                      </a:r>
                    </a:p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● Практикумы</a:t>
                      </a:r>
                    </a:p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● Родительские вечера</a:t>
                      </a:r>
                    </a:p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● Родительские чтения</a:t>
                      </a:r>
                    </a:p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● Родительские ринги</a:t>
                      </a:r>
                    </a:p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● Проведение мастер - класс</a:t>
                      </a:r>
                    </a:p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● Совместные творческие дела</a:t>
                      </a:r>
                    </a:p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Century Schoolbook" pitchFamily="18" charset="0"/>
                          <a:cs typeface="Times New Roman" pitchFamily="18" charset="0"/>
                        </a:rPr>
                        <a:t>● Совместные прогулки и экскурсии</a:t>
                      </a:r>
                    </a:p>
                    <a:p>
                      <a:pPr marL="381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Century Schoolbook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1183</TotalTime>
  <Words>500</Words>
  <Application>Microsoft Office PowerPoint</Application>
  <PresentationFormat>Экран (4:3)</PresentationFormat>
  <Paragraphs>179</Paragraphs>
  <Slides>15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Calibri</vt:lpstr>
      <vt:lpstr>Century Schoolbook</vt:lpstr>
      <vt:lpstr>Comic Sans MS</vt:lpstr>
      <vt:lpstr>Times New Roman</vt:lpstr>
      <vt:lpstr>Wingdings</vt:lpstr>
      <vt:lpstr>Тема Office</vt:lpstr>
      <vt:lpstr>Document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1</cp:lastModifiedBy>
  <cp:revision>142</cp:revision>
  <dcterms:created xsi:type="dcterms:W3CDTF">2014-02-25T12:53:26Z</dcterms:created>
  <dcterms:modified xsi:type="dcterms:W3CDTF">2022-05-04T09:06:33Z</dcterms:modified>
</cp:coreProperties>
</file>