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70" r:id="rId2"/>
    <p:sldId id="469" r:id="rId3"/>
    <p:sldId id="485" r:id="rId4"/>
    <p:sldId id="486" r:id="rId5"/>
    <p:sldId id="487" r:id="rId6"/>
    <p:sldId id="468" r:id="rId7"/>
    <p:sldId id="471" r:id="rId8"/>
    <p:sldId id="483" r:id="rId9"/>
    <p:sldId id="472" r:id="rId10"/>
    <p:sldId id="475" r:id="rId11"/>
    <p:sldId id="473" r:id="rId12"/>
    <p:sldId id="474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4" r:id="rId21"/>
    <p:sldId id="488" r:id="rId22"/>
    <p:sldId id="489" r:id="rId23"/>
    <p:sldId id="438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CCD0D1"/>
    <a:srgbClr val="080808"/>
    <a:srgbClr val="333333"/>
    <a:srgbClr val="1C1C1C"/>
    <a:srgbClr val="000000"/>
    <a:srgbClr val="5F5F5F"/>
    <a:srgbClr val="FCFCFC"/>
    <a:srgbClr val="EED56C"/>
    <a:srgbClr val="D43E01"/>
    <a:srgbClr val="E8EA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81" autoAdjust="0"/>
    <p:restoredTop sz="93537" autoAdjust="0"/>
  </p:normalViewPr>
  <p:slideViewPr>
    <p:cSldViewPr>
      <p:cViewPr>
        <p:scale>
          <a:sx n="100" d="100"/>
          <a:sy n="100" d="100"/>
        </p:scale>
        <p:origin x="-456" y="210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2022/4/28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13573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001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836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00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00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00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959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7136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原创设计师QQ598969553        _2"/>
          <p:cNvSpPr txBox="1">
            <a:spLocks noChangeArrowheads="1"/>
          </p:cNvSpPr>
          <p:nvPr/>
        </p:nvSpPr>
        <p:spPr bwMode="auto">
          <a:xfrm>
            <a:off x="142844" y="2643758"/>
            <a:ext cx="8786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Внешняя политика России 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XVII – XVIII</a:t>
            </a:r>
            <a:r>
              <a:rPr lang="ru-RU" altLang="zh-CN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вв.: методика подготовки учащихся к оценочным процедурам</a:t>
            </a:r>
            <a:endParaRPr lang="en-US" altLang="zh-CN" sz="2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214282" y="357172"/>
            <a:ext cx="8715436" cy="22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«На пути к российской державе: к 350-летию со дня рождения первого российского императора – Петра Великого»</a:t>
            </a:r>
          </a:p>
          <a:p>
            <a:pPr algn="ctr"/>
            <a:endParaRPr lang="ru-RU" altLang="zh-CN" sz="2000" dirty="0" smtClean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VI</a:t>
            </a:r>
            <a:r>
              <a:rPr lang="ru-RU" altLang="zh-CN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краевой форум учителей истории</a:t>
            </a:r>
          </a:p>
          <a:p>
            <a:pPr algn="ctr"/>
            <a:r>
              <a:rPr lang="ru-RU" altLang="zh-CN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г</a:t>
            </a:r>
            <a:r>
              <a:rPr lang="ru-RU" altLang="zh-CN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. Армавир</a:t>
            </a:r>
          </a:p>
          <a:p>
            <a:pPr algn="ctr"/>
            <a:r>
              <a:rPr lang="ru-RU" altLang="zh-CN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29 апреля 2022</a:t>
            </a:r>
          </a:p>
          <a:p>
            <a:pPr algn="ctr"/>
            <a:endParaRPr lang="en-US" altLang="zh-CN" sz="20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131412" y="2631803"/>
            <a:ext cx="489654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原创设计师QQ598969553        _6"/>
          <p:cNvCxnSpPr/>
          <p:nvPr/>
        </p:nvCxnSpPr>
        <p:spPr>
          <a:xfrm>
            <a:off x="2131412" y="3633650"/>
            <a:ext cx="489654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原创设计师QQ598969553        _7"/>
          <p:cNvSpPr txBox="1"/>
          <p:nvPr/>
        </p:nvSpPr>
        <p:spPr>
          <a:xfrm>
            <a:off x="3059832" y="3643320"/>
            <a:ext cx="586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Кузьмина Эльвира Александровна</a:t>
            </a:r>
          </a:p>
          <a:p>
            <a:pPr algn="r"/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у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читель истории и обществознания</a:t>
            </a:r>
          </a:p>
          <a:p>
            <a:pPr algn="r"/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МБОУ-СОШ №17</a:t>
            </a:r>
          </a:p>
          <a:p>
            <a:pPr algn="r"/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г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Армавир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pic>
        <p:nvPicPr>
          <p:cNvPr id="10" name="Рисунок 9" descr="Петр I и его эпоха в исторической памяти народов Карели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357304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65094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  <p:extLst mod="1">
    <p:ext uri="{E180D4A7-C9FB-4DFB-919C-405C955672EB}">
      <p14:showEvtLst xmlns="" xmlns:p14="http://schemas.microsoft.com/office/powerpoint/2010/main">
        <p14:playEvt time="0" objId="4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571472" y="114299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+mj-ea"/>
                <a:ea typeface="+mj-ea"/>
              </a:rPr>
              <a:t>При составлении данного задания используются факты военной истории и истории дипломатии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8596" y="35717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кратким ответом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785800"/>
            <a:ext cx="719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по модели «событие – участник»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785934"/>
          <a:ext cx="5000660" cy="2428890"/>
        </p:xfrm>
        <a:graphic>
          <a:graphicData uri="http://schemas.openxmlformats.org/drawingml/2006/table">
            <a:tbl>
              <a:tblPr/>
              <a:tblGrid>
                <a:gridCol w="1642729"/>
                <a:gridCol w="1368941"/>
                <a:gridCol w="1988990"/>
              </a:tblGrid>
              <a:tr h="426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Участник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</a:tr>
              <a:tr h="426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_________ (А)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1877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М.Д. Скобелев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</a:tr>
              <a:tr h="426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Взятие Измаила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_________ (Б)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_________ (В)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</a:tr>
              <a:tr h="722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Разгром турецкого флота при Синопе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_________ (Г)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_________ (Д)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</a:tr>
              <a:tr h="426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_________ (Е)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1905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З.П. Рожественский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0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429256" y="1500180"/>
          <a:ext cx="3143272" cy="2852928"/>
        </p:xfrm>
        <a:graphic>
          <a:graphicData uri="http://schemas.openxmlformats.org/drawingml/2006/table">
            <a:tbl>
              <a:tblPr/>
              <a:tblGrid>
                <a:gridCol w="241791"/>
                <a:gridCol w="2901481"/>
              </a:tblGrid>
              <a:tr h="182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35"/>
                        </a:spcBef>
                        <a:spcAft>
                          <a:spcPts val="1675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присоединение к России Финляндии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1812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П.С. Нахимов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1790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Цусимское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сражение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Ф.Ф. Ушаков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А.В. Суворов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1853 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осада Плевны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Рисунок 13" descr="20 декабря 2014 · Всего 315 лет назад Петр I установил отмечать Новый год 1  января. Один день в истории · Один день в истории · ИСККРА - Информационный  сайт «Кольский край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571882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571472" y="114299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+mj-ea"/>
                <a:ea typeface="+mj-ea"/>
              </a:rPr>
              <a:t>Возможно использование географических объектов за пределами России (в первую очередь связанных со сражениями или заключением договоров)</a:t>
            </a:r>
          </a:p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8596" y="35717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кратким ответом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785800"/>
            <a:ext cx="719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по исторической географии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1785932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три из перечисленных событий относятся к русско-японской войне? Выберите три ответа и запишите в таблицу </a:t>
            </a: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цифры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под которыми они указаны.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1)оборона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Порт-Артура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2)подписание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Сан-Стефанского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договора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3)Брусиловский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прорыв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Мукденское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сражение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5)оборона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Шипки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6)мирные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переговоры в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Портсмуте</a:t>
            </a:r>
          </a:p>
          <a:p>
            <a:pPr lvl="0" eaLnBrk="0" fontAlgn="t" hangingPunct="0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3214692"/>
            <a:ext cx="5072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морским победам России в Северной войне относится сражение при</a:t>
            </a:r>
            <a:endParaRPr lang="ru-RU" sz="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Ответ: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t" hangingPunct="0"/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1)Гангуте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t" hangingPunct="0"/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2)Синопе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t" hangingPunct="0"/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3)Корфу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t" hangingPunct="0"/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4)Чесме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Пётр I и Цой встретились в мультфильме. Новости - С.Петербург. Metr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3320"/>
            <a:ext cx="18573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571472" y="114299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+mj-ea"/>
                <a:ea typeface="+mj-ea"/>
              </a:rPr>
              <a:t>Факты внешней политики могут быть использованы для атрибуции текста</a:t>
            </a:r>
          </a:p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8596" y="35717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кратким ответом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785800"/>
            <a:ext cx="719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по работе с историческими источниками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1571619"/>
            <a:ext cx="87154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Прочтите отрывок из мирного договора и укажите десятилетие, когда он был подписан.</a:t>
            </a:r>
          </a:p>
          <a:p>
            <a:r>
              <a:rPr lang="ru-RU" sz="1400" dirty="0" smtClean="0"/>
              <a:t>«Замок </a:t>
            </a:r>
            <a:r>
              <a:rPr lang="ru-RU" sz="1400" dirty="0" err="1" smtClean="0"/>
              <a:t>Кинбурн</a:t>
            </a:r>
            <a:r>
              <a:rPr lang="ru-RU" sz="1400" dirty="0" smtClean="0"/>
              <a:t>, лежащий на устье реки Днепра, с довольным округом по левому берегу Днепра и с углом, который составляют степи, лежащие между рек Буга и Днепра, остаётся в полное, вечное и непрекословное владение Российской империи.</a:t>
            </a:r>
          </a:p>
          <a:p>
            <a:r>
              <a:rPr lang="ru-RU" sz="1400" dirty="0" smtClean="0"/>
              <a:t>…Крепости </a:t>
            </a:r>
            <a:r>
              <a:rPr lang="ru-RU" sz="1400" dirty="0" err="1" smtClean="0"/>
              <a:t>Еникале</a:t>
            </a:r>
            <a:r>
              <a:rPr lang="ru-RU" sz="1400" dirty="0" smtClean="0"/>
              <a:t> и Керчь, лежащие в полуострове Крымском, с их пристанями и со всем в них находящимся, </a:t>
            </a:r>
            <a:r>
              <a:rPr lang="ru-RU" sz="1400" dirty="0" err="1" smtClean="0"/>
              <a:t>тож</a:t>
            </a:r>
            <a:r>
              <a:rPr lang="ru-RU" sz="1400" dirty="0" smtClean="0"/>
              <a:t> и с уездами, начиная от Чёрного моря и следуя древней </a:t>
            </a:r>
            <a:r>
              <a:rPr lang="ru-RU" sz="1400" dirty="0" err="1" smtClean="0"/>
              <a:t>Керчинской</a:t>
            </a:r>
            <a:r>
              <a:rPr lang="ru-RU" sz="1400" dirty="0" smtClean="0"/>
              <a:t> границе до урочища </a:t>
            </a:r>
            <a:r>
              <a:rPr lang="ru-RU" sz="1400" dirty="0" err="1" smtClean="0"/>
              <a:t>Бугак</a:t>
            </a:r>
            <a:r>
              <a:rPr lang="ru-RU" sz="1400" dirty="0" smtClean="0"/>
              <a:t>, и от </a:t>
            </a:r>
            <a:r>
              <a:rPr lang="ru-RU" sz="1400" dirty="0" err="1" smtClean="0"/>
              <a:t>Бугака</a:t>
            </a:r>
            <a:r>
              <a:rPr lang="ru-RU" sz="1400" dirty="0" smtClean="0"/>
              <a:t> по прямой линии кверху даже до Азовского моря, остаются в полное, вечное и непрекословное владение Российской империи.</a:t>
            </a:r>
          </a:p>
          <a:p>
            <a:r>
              <a:rPr lang="ru-RU" sz="1400" dirty="0" smtClean="0"/>
              <a:t>…Город Азов &lt;…&gt; вечно Российской империи принадлежать имеет».</a:t>
            </a:r>
          </a:p>
          <a:p>
            <a:r>
              <a:rPr lang="ru-RU" sz="1400" dirty="0" smtClean="0"/>
              <a:t>Ответ:</a:t>
            </a:r>
          </a:p>
          <a:p>
            <a:pPr fontAlgn="t"/>
            <a:r>
              <a:rPr lang="ru-RU" sz="1400" dirty="0" smtClean="0"/>
              <a:t>1720-егг.</a:t>
            </a:r>
          </a:p>
          <a:p>
            <a:pPr fontAlgn="t"/>
            <a:r>
              <a:rPr lang="ru-RU" sz="1400" dirty="0" smtClean="0"/>
              <a:t>1730-егг.</a:t>
            </a:r>
          </a:p>
          <a:p>
            <a:pPr fontAlgn="t"/>
            <a:r>
              <a:rPr lang="ru-RU" sz="1400" dirty="0" smtClean="0"/>
              <a:t>1750-егг.</a:t>
            </a:r>
          </a:p>
          <a:p>
            <a:pPr fontAlgn="t"/>
            <a:r>
              <a:rPr lang="ru-RU" sz="1400" dirty="0" smtClean="0"/>
              <a:t>1770-егг.</a:t>
            </a:r>
          </a:p>
          <a:p>
            <a:pPr lvl="0" eaLnBrk="0" fontAlgn="t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етр I» Партнерская программа инфопродукто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3286130"/>
            <a:ext cx="8572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57158" y="785801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+mj-ea"/>
                <a:ea typeface="+mj-ea"/>
              </a:rPr>
              <a:t>Факты внешней политики могут быть использованы для атрибуции текста</a:t>
            </a:r>
          </a:p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8596" y="142858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кратким ответом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500048"/>
            <a:ext cx="719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по работе с историческими источниками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1142990"/>
            <a:ext cx="8858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Внимательно прочитайте текст задания и выберите верный ответ из списка</a:t>
            </a:r>
            <a:endParaRPr lang="ru-RU" sz="1100" dirty="0" smtClean="0"/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Прочтите отрывок из повести.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«А ещё сказывали нам те языки про урон в людях своих, сколько побито их от рук наших под Азовом-городом. Из главных сил их побито у них одних мурз и татар и янычар девяносто шесть тысяч… А нас всего, казаков, в осаде сидело в Азове только 7367 человек. А те, кто уцелел из нас, холопов государевых, после осады, все изранены. Нет ни одного у нас человека целого, ни одного, кто бы не пролил крови своей, в Азове сидя во имя Божие, за веру христианскую. А теперь мы всем войском у государя царя и великого князя всея Руси _____________ просим милости. Просим мы, холопы его, сидевшие в Азове, и те, кто по Дону живёт в городках своих, чтоб велел он принять из рук наших ту свою государеву вотчину – Азов-город… Тем Азовом-городом защитит он, государь, от войны всю свою Украину, не будет войны… до веку, как сядут наши в Азове-городе.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после от тех же атаманов и казаков приписано в грамоте, что надобно им в Азов для осадного сидения 10 000 людей, 50 000 пудов всяких припасов, 20 000 пудов пороха, 10 000 мушкетов, а денег на то всё надобно 221 000 рублей.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нынешнем же 7150 году, по прошению и посольству царя турецкого Ибрагима-султана, государь царь и великий князь ________________ пожаловал его, царя турецкого Ибрагима-султана, и велел донским атаманам и казакам Азов-город покинуть».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Используя отрывок и знания по истории, выберите в приведённом списке три верных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суждения. Запишите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таблицу </a:t>
            </a:r>
            <a:r>
              <a:rPr lang="ru-RU" sz="1050" b="1" u="sng" dirty="0" smtClean="0">
                <a:latin typeface="Times New Roman" pitchFamily="18" charset="0"/>
                <a:cs typeface="Times New Roman" pitchFamily="18" charset="0"/>
              </a:rPr>
              <a:t>цифры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под которыми они указаны.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fontAlgn="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1)Царь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, имя которого пропущено в отрывке, – представитель династии Романовых.</a:t>
            </a:r>
          </a:p>
          <a:p>
            <a:pPr fontAlgn="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2)Описанные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отрывке события произошли на территории Крымского полуострова.</a:t>
            </a:r>
          </a:p>
          <a:p>
            <a:pPr fontAlgn="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3)В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руководстве казачьих отрядов, о действиях которых идёт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речь в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отрывке, принимали участие Иван Кольцо и Ермак Тимофеевич.</a:t>
            </a:r>
          </a:p>
          <a:p>
            <a:pPr fontAlgn="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4)По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мнению авторов послания, крепость, об осаде которой идёт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речь в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тексте, имеет ключевое значение для обеспечения безопасности южных районов Российского государства.</a:t>
            </a:r>
          </a:p>
          <a:p>
            <a:pPr fontAlgn="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5)Город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об осаде которого идёт речь в отрывке, вошёл в состав Российского государства в XIX в.</a:t>
            </a:r>
          </a:p>
          <a:p>
            <a:pPr fontAlgn="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6)Потери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противника, по данным авторов послания, более чем в 10 раз превосходили численность оборонявшихся в крепости казаков.</a:t>
            </a:r>
          </a:p>
          <a:p>
            <a:pPr lvl="0" eaLnBrk="0" fontAlgn="t" hangingPunct="0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57158" y="1214428"/>
            <a:ext cx="864399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dirty="0" smtClean="0">
                <a:latin typeface="+mj-ea"/>
                <a:ea typeface="+mj-ea"/>
              </a:rPr>
              <a:t>1.Факты внешней политики могут быть предметом карты или использованы для атрибуции карты.</a:t>
            </a:r>
          </a:p>
          <a:p>
            <a:pPr>
              <a:lnSpc>
                <a:spcPct val="150000"/>
              </a:lnSpc>
            </a:pPr>
            <a:r>
              <a:rPr lang="ru-RU" altLang="zh-CN" dirty="0" smtClean="0">
                <a:latin typeface="+mj-ea"/>
                <a:ea typeface="+mj-ea"/>
              </a:rPr>
              <a:t>2.Использование фактов внешней политики для атрибуции карты.</a:t>
            </a:r>
          </a:p>
          <a:p>
            <a:pPr>
              <a:lnSpc>
                <a:spcPct val="150000"/>
              </a:lnSpc>
            </a:pPr>
            <a:r>
              <a:rPr lang="ru-RU" altLang="zh-CN" dirty="0" smtClean="0">
                <a:latin typeface="+mj-ea"/>
                <a:ea typeface="+mj-ea"/>
              </a:rPr>
              <a:t>3.При составлении данного задания используются факты</a:t>
            </a:r>
          </a:p>
          <a:p>
            <a:pPr>
              <a:lnSpc>
                <a:spcPct val="150000"/>
              </a:lnSpc>
            </a:pPr>
            <a:r>
              <a:rPr lang="ru-RU" altLang="zh-CN" dirty="0" smtClean="0">
                <a:latin typeface="+mj-ea"/>
                <a:ea typeface="+mj-ea"/>
              </a:rPr>
              <a:t> военной истории и истории </a:t>
            </a:r>
            <a:r>
              <a:rPr lang="ru-RU" altLang="zh-CN" dirty="0" smtClean="0">
                <a:latin typeface="+mj-ea"/>
                <a:ea typeface="+mj-ea"/>
              </a:rPr>
              <a:t>дипломатии.</a:t>
            </a:r>
            <a:endParaRPr lang="ru-RU" altLang="zh-CN" dirty="0" smtClean="0">
              <a:latin typeface="+mj-ea"/>
              <a:ea typeface="+mj-ea"/>
            </a:endParaRPr>
          </a:p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8596" y="28573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кратким ответом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785800"/>
            <a:ext cx="719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по работе с исторической картой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pic>
        <p:nvPicPr>
          <p:cNvPr id="7" name="Рисунок 6" descr="Сувенир Обложка на паспорт Петр I рус. р33_1 | Буквоед Арт. р33_1"/>
          <p:cNvPicPr/>
          <p:nvPr/>
        </p:nvPicPr>
        <p:blipFill>
          <a:blip r:embed="rId4"/>
          <a:srcRect l="46468"/>
          <a:stretch>
            <a:fillRect/>
          </a:stretch>
        </p:blipFill>
        <p:spPr bwMode="auto">
          <a:xfrm>
            <a:off x="7358082" y="2500312"/>
            <a:ext cx="13716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57158" y="12144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8596" y="28573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кратким ответом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785800"/>
            <a:ext cx="719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по работе с исторической картой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pic>
        <p:nvPicPr>
          <p:cNvPr id="6" name="Рисунок 5" descr="http://os.fipi.ru/docs/10252/xs3docsrc77F922B75403802943C0BDACD74F724A_1_145588052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8"/>
            <a:ext cx="46640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5214942" y="1142990"/>
            <a:ext cx="37862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№1. Введите ответ в поле ввода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Заполните пропуск в предложении: «Россия прекратила участие в военных действиях, обозначенных на схеме, заключив мир со своим противником в тысяча семьсот ______________ году». Ответ запишите словом (сочетанием слов).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Шестьдесят втором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№2. Введите ответ в поле ввода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Укажите название города, обозначенного на схеме цифрой «1».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Берлин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№3. Введите ответ в поле ввода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Заполните пропуск в предложении: «Первое по времени из обозначенных на схеме сражений российской армии произошло на территории Восточной ____________».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Пруссии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57158" y="12144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8596" y="28573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кратким ответом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785800"/>
            <a:ext cx="719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по работе с исторической картой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pic>
        <p:nvPicPr>
          <p:cNvPr id="6" name="Рисунок 5" descr="http://os.fipi.ru/docs/10252/xs3docsrc77F922B75403802943C0BDACD74F724A_1_145588052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8"/>
            <a:ext cx="450059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4857752" y="1071552"/>
            <a:ext cx="407196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№4. Внимательно прочитайте текст задания и выберите верный ответ из списка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суждения, относящиеся к схеме, являются верными? Выберите три суждения из шести предложенных. Запишите в таблицу </a:t>
            </a: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цифры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под которыми они указаны.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1)Основным противником России в событиях, обозначенных на схеме, была Германская империя.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2)На схеме обозначен город, где в начале XIX в. был подписан русско-французский мирный договор.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3)В результате сражения около города, обозначенного цифрой «4», продвижение российских войск было остановлено.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4)На схеме подписано название герцогства, правительница которого была приглашена на российский престол.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5)В сражениях, обозначенных на схеме цифрами «2» и «3»,   главнокомандующим российской армией был А.В. Суворов.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6)На схеме обозначена река, на которой 25 апреля 1945 г. встретились американские и советские войска.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57158" y="12144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4282" y="285734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развернутым ответом</a:t>
            </a:r>
            <a:endParaRPr lang="zh-CN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785800"/>
            <a:ext cx="719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по работе с изображениями</a:t>
            </a:r>
          </a:p>
          <a:p>
            <a:pPr algn="ctr"/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5072066" y="2285998"/>
            <a:ext cx="392909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Задание. </a:t>
            </a:r>
          </a:p>
          <a:p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исторического деятеля, изображенного на марке. </a:t>
            </a:r>
          </a:p>
          <a:p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каком году выпущена марка? Приведите одно любое обоснование.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14299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+mj-ea"/>
                <a:ea typeface="+mj-ea"/>
              </a:rPr>
              <a:t>При формулировании обоснования ответа могут быть использованы факты внешней политики</a:t>
            </a:r>
          </a:p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pic>
        <p:nvPicPr>
          <p:cNvPr id="9" name="Рисунок 8" descr="http://os.fipi.ru/docs/9133/xs3docsrc048692CDC6BB95A84FED8D121B03E6F2_2_13599728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928808"/>
            <a:ext cx="478634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57158" y="12144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4282" y="285734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кратким ответом</a:t>
            </a:r>
            <a:endParaRPr lang="zh-CN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785800"/>
            <a:ext cx="719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по работе с изображениями</a:t>
            </a:r>
          </a:p>
          <a:p>
            <a:pPr algn="ctr"/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3357554" y="1500180"/>
            <a:ext cx="578644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/>
              <a:t>Задание </a:t>
            </a:r>
            <a:r>
              <a:rPr lang="ru-RU" sz="1400" b="1" dirty="0" smtClean="0"/>
              <a:t>№1. Внимательно прочитайте текст задания и выберите верный ответ из списка</a:t>
            </a:r>
            <a:endParaRPr lang="ru-RU" sz="1400" dirty="0" smtClean="0"/>
          </a:p>
          <a:p>
            <a:r>
              <a:rPr lang="ru-RU" sz="1400" dirty="0" smtClean="0"/>
              <a:t>Какие суждения о данном изображении являются верными? Выберите два суждения из пяти предложенных. Запишите в таблицу цифры, которыми они обозначены.</a:t>
            </a:r>
          </a:p>
          <a:p>
            <a:r>
              <a:rPr lang="ru-RU" sz="1400" dirty="0" smtClean="0"/>
              <a:t>Ответ:</a:t>
            </a:r>
          </a:p>
          <a:p>
            <a:pPr fontAlgn="t"/>
            <a:r>
              <a:rPr lang="ru-RU" sz="1400" dirty="0" smtClean="0"/>
              <a:t>1)Данная </a:t>
            </a:r>
            <a:r>
              <a:rPr lang="ru-RU" sz="1400" dirty="0" smtClean="0"/>
              <a:t>памятная монета выпущена в честь 100-летия события, которому она посвящена.</a:t>
            </a:r>
          </a:p>
          <a:p>
            <a:pPr fontAlgn="t"/>
            <a:r>
              <a:rPr lang="ru-RU" sz="1400" dirty="0" smtClean="0"/>
              <a:t>2)Данная </a:t>
            </a:r>
            <a:r>
              <a:rPr lang="ru-RU" sz="1400" dirty="0" smtClean="0"/>
              <a:t>монета выпущена в канун начала русско-японской войны.</a:t>
            </a:r>
          </a:p>
          <a:p>
            <a:pPr fontAlgn="t"/>
            <a:r>
              <a:rPr lang="ru-RU" sz="1400" b="1" dirty="0" smtClean="0"/>
              <a:t>3)На </a:t>
            </a:r>
            <a:r>
              <a:rPr lang="ru-RU" sz="1400" b="1" dirty="0" smtClean="0"/>
              <a:t>данной монете изображён профиль первого российского императора.</a:t>
            </a:r>
          </a:p>
          <a:p>
            <a:pPr fontAlgn="t"/>
            <a:r>
              <a:rPr lang="ru-RU" sz="1400" dirty="0" smtClean="0"/>
              <a:t>4)Событие</a:t>
            </a:r>
            <a:r>
              <a:rPr lang="ru-RU" sz="1400" dirty="0" smtClean="0"/>
              <a:t>, которому посвящена данная монета, произошло в годы Семилетней войны.</a:t>
            </a:r>
          </a:p>
          <a:p>
            <a:pPr fontAlgn="t"/>
            <a:r>
              <a:rPr lang="ru-RU" sz="1400" b="1" dirty="0" smtClean="0"/>
              <a:t>5)Событие</a:t>
            </a:r>
            <a:r>
              <a:rPr lang="ru-RU" sz="1400" b="1" dirty="0" smtClean="0"/>
              <a:t>, которому посвящена данная монета, стало первой крупной победой российского военного флота над сильным противником.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14299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+mj-ea"/>
                <a:ea typeface="+mj-ea"/>
              </a:rPr>
              <a:t>При формулировании обоснования ответа могут быть использованы факты внешней политики</a:t>
            </a:r>
          </a:p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pic>
        <p:nvPicPr>
          <p:cNvPr id="10" name="Рисунок 9" descr="http://os.fipi.ru/docs/9692/xs3docsrcCA15E2FB94398E3C4644D98E944ACACD_2_13794968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85932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57158" y="12144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4282" y="285734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развёрнутым ответом</a:t>
            </a:r>
            <a:endParaRPr lang="zh-CN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28596" y="78580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Ответы на вопросы с использованием </a:t>
            </a:r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знаний фактов</a:t>
            </a:r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 внешней политики</a:t>
            </a:r>
          </a:p>
          <a:p>
            <a:pPr algn="ctr"/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14299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zh-CN" sz="1600" b="1" dirty="0" smtClean="0">
              <a:latin typeface="+mj-ea"/>
              <a:ea typeface="+mj-ea"/>
            </a:endParaRPr>
          </a:p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214428"/>
            <a:ext cx="82868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с развернутым ответом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Эта война началась с поражения русской армии, осаждавшей вражескую крепость. Русская армия вынуждена была отступить, понеся людские потери и лишившись артиллерии. Однако неудача не испугала русского царя; война, длившаяся более 20 лет, завершилась победой России и подписанием выгодного для нашей страны мирного договора. Назовите войну и русского царя, о которых идёт речь. Укажите любое одно из условий мирного договора, завершившего эту войну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Назовите любое одно последствие этой войны.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Пётр первый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502"/>
            <a:ext cx="10001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няли мультфильм о культурной столице с Петром I, Гоголем и Цоем | Blog  Fiest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143254"/>
            <a:ext cx="2595565" cy="162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原创设计师QQ598969553        _1"/>
          <p:cNvSpPr txBox="1"/>
          <p:nvPr/>
        </p:nvSpPr>
        <p:spPr>
          <a:xfrm>
            <a:off x="2786050" y="1428743"/>
            <a:ext cx="6143668" cy="1854684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r>
              <a:rPr lang="ru-RU" altLang="zh-CN" sz="2400" b="1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«Да, Пётр Великий сделал много для России. Смотришь и не веришь, считаешь и не досчитаешься»           </a:t>
            </a:r>
          </a:p>
          <a:p>
            <a:r>
              <a:rPr lang="ru-RU" altLang="zh-CN" sz="2400" b="1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 </a:t>
            </a:r>
            <a:r>
              <a:rPr lang="ru-RU" altLang="zh-CN" sz="2400" b="1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                                     </a:t>
            </a:r>
            <a:r>
              <a:rPr lang="ru-RU" altLang="zh-CN" sz="2400" b="1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(М.П. Погодин)</a:t>
            </a:r>
            <a:endParaRPr lang="zh-CN" altLang="en-US" sz="2400" b="1" dirty="0">
              <a:solidFill>
                <a:srgbClr val="080808"/>
              </a:solidFill>
              <a:latin typeface="微软雅黑"/>
              <a:ea typeface="微软雅黑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pic>
        <p:nvPicPr>
          <p:cNvPr id="44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pic>
        <p:nvPicPr>
          <p:cNvPr id="45" name="Рисунок 44" descr="Идеи на тему «Пётр 1» (13) | петра, история, император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8"/>
            <a:ext cx="21431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7521603"/>
      </p:ext>
    </p:extLst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57158" y="12144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4282" y="142858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+mj-ea"/>
                <a:ea typeface="+mj-ea"/>
              </a:rPr>
              <a:t>Методические рекомендации</a:t>
            </a:r>
            <a:endParaRPr lang="zh-CN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14299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zh-CN" sz="1600" b="1" dirty="0" smtClean="0">
              <a:latin typeface="+mj-ea"/>
              <a:ea typeface="+mj-ea"/>
            </a:endParaRPr>
          </a:p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00048"/>
            <a:ext cx="850112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buFont typeface="+mj-lt"/>
              <a:buAutoNum type="arabicParenR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Активизация работы с атласом в процессе изучения вопросов внешней политики.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Составление заданий по поиску, относящихся к одной и той же локации в разные исторические периоды (Нарва).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Поиск заданных географических объектов синхронно на исторической и современной карте.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Составление карт (схем) действий конкретных личностей (полководцев) в ходе войн.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Тренинг заданий по атрибуции событий и исторических деятелей через датировки.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Акцентирование внимания на конкретных действиях исторических личностей (работа с воспоминаниями и очерками).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Активизация работы с хрестоматией, параллельное чтение документов и учебника.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algn="just">
              <a:buFont typeface="+mj-lt"/>
              <a:buAutoNum type="arabicParenR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Выполнение заданий на выделение «маркерных» слов в тексте.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Самостоятельная работа учащихся с текстом, отбор фрагментов, несущих информацию, позволяющую четко датировать документ (с точностью до года, десятилетия).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Активизация работы с атласом и контурной картой</a:t>
            </a:r>
          </a:p>
          <a:p>
            <a:pPr marL="228600" lvl="0" indent="-2286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(вне зависимости от класса).</a:t>
            </a:r>
          </a:p>
          <a:p>
            <a:pPr lvl="0" algn="just">
              <a:buFont typeface="Arial" pitchFamily="34" charset="0"/>
              <a:buChar char="•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Петр I / смешные картинки и другие приколы: комиксы, гиф анимация, видео,  лучший интеллектуальный юмор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3857634"/>
            <a:ext cx="1258530" cy="11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57158" y="12144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4282" y="0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+mj-ea"/>
                <a:ea typeface="+mj-ea"/>
              </a:rPr>
              <a:t>Методические рекомендации</a:t>
            </a:r>
            <a:endParaRPr lang="zh-CN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14299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zh-CN" sz="1600" b="1" dirty="0" smtClean="0">
              <a:latin typeface="+mj-ea"/>
              <a:ea typeface="+mj-ea"/>
            </a:endParaRPr>
          </a:p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00048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Тренинг заданий с «пустой» контурной картой, определение эпохи по очертаниям границ.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Подбор «проблемных» карт по сюжетам, не находящимся в центре внимания учебников (русско-шведские войны, русско-персидские войны, отношения с Китаем и Японией).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Составление списков войн и договоров с указанием их участников или результатов.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Отработка заданий для разных эпох на одной и той же карте (например, русско-турецкие войны).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Самостоятельное составление учащимися заданий по поиску информации, представленной на карте в явном (открытом) виде.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Создание базы данных изображений по определённым темам (марки, плакаты, монеты).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Использование в работе изображений с частично скрытой информацией (ретушь).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Выполнение заданий по поиску максимального количества «маркерных» элементов изображения.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Составление памяток выполнения заданий (например, событие-следствие не может быть частью события-причины; мирный договор может быть причиной войны, </a:t>
            </a:r>
          </a:p>
          <a:p>
            <a:pPr marL="228600" lvl="0" indent="-228600"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но не следствием её; между событием-причиной и событием-следствием </a:t>
            </a:r>
          </a:p>
          <a:p>
            <a:pPr marL="228600" lvl="0" indent="-228600"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может пройти значительный промежуток времени).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Пётр и Петруша - мультфильм из сериала Гора самоцвето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3571882"/>
            <a:ext cx="1251904" cy="139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357158" y="12144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4282" y="0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+mj-ea"/>
                <a:ea typeface="+mj-ea"/>
              </a:rPr>
              <a:t>Методические рекомендации</a:t>
            </a:r>
            <a:endParaRPr lang="zh-CN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14299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zh-CN" sz="1600" b="1" dirty="0" smtClean="0">
              <a:latin typeface="+mj-ea"/>
              <a:ea typeface="+mj-ea"/>
            </a:endParaRPr>
          </a:p>
          <a:p>
            <a:endParaRPr lang="ru-RU" altLang="zh-CN" sz="1600" dirty="0" smtClean="0">
              <a:latin typeface="+mj-ea"/>
              <a:ea typeface="+mj-ea"/>
            </a:endParaRP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500048"/>
            <a:ext cx="614366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отработке умений использовать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Открытый банк заданий ФИПИ (ОГЭ и ЕГЭ),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сборники издательства «Национальное образование»: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типовые экзаменационные варианты - 30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типовые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экзаменационные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варианты - 10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сборники из серии «Отличный результат»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Воспитательный потенциал блока тем по внешней политике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Сбрей бороду, блеать, покажи, что у тебя есть яйца! / борода :: антиборода  :: Петр I / смешные картинки и другие приколы: комиксы, гиф анимация,  видео, лучший интеллектуальный юмор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10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原创设计师QQ598969553        _4"/>
          <p:cNvCxnSpPr/>
          <p:nvPr/>
        </p:nvCxnSpPr>
        <p:spPr>
          <a:xfrm>
            <a:off x="2131412" y="2631803"/>
            <a:ext cx="489654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原创设计师QQ598969553        _5"/>
          <p:cNvCxnSpPr/>
          <p:nvPr/>
        </p:nvCxnSpPr>
        <p:spPr>
          <a:xfrm>
            <a:off x="2131412" y="3633650"/>
            <a:ext cx="489654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pic>
        <p:nvPicPr>
          <p:cNvPr id="9" name="Рисунок 8" descr="Стенд по истории Петр Первый арт. ИСТ-18 купить в Москве — выгодные цены в  интернет-магазине АзбукаДекор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00180"/>
            <a:ext cx="83582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45021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="" xmlns:p14="http://schemas.microsoft.com/office/powerpoint/2010/main">
        <p14:playEvt time="0" objId="4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357172"/>
            <a:ext cx="7572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+mj-ea"/>
              </a:rPr>
              <a:t>Типичные ошибки</a:t>
            </a:r>
            <a:endParaRPr lang="zh-CN" altLang="en-US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928676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Неверная синхронизация событий и эпохи (конкретной войны, времени заключения договора).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Неверная атрибуция географических объектов (названия городов не соответствуют эпохе).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Неверная атрибуция событий (соотнесение войны к другому историческому периоду).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Смешение событий, близких по времени, но относящихся к разным направлениям внешней политики или разным фронтам.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Игнорирование личностного фактора в истории (роли дипломатов, вклада конкретных полководцев в планирование и осуществление операций).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 различают вклад исторических личностей при осуществлении коллективных действий (например, штурм Измаила, Северная война).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Неверная атрибуция текста, приводящая к полному 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algn="just"/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непониманию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задания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Петр I и его эпоха в исторической памяти народов Карели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714758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7521603"/>
      </p:ext>
    </p:extLst>
  </p:cSld>
  <p:clrMapOvr>
    <a:masterClrMapping/>
  </p:clrMapOvr>
  <p:transition spd="med" advTm="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357172"/>
            <a:ext cx="7572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+mj-ea"/>
              </a:rPr>
              <a:t>Типичные ошибки</a:t>
            </a:r>
            <a:endParaRPr lang="zh-CN" altLang="en-US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714362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Отсутствия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навыка анализа текста, игнорирование информации, помещенной в тексте в явном виде.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Игнорирование «маркеров» - географических объектов, имён, терминов, указывающих на конкретное место, время, обстоятельства совершения описанных действий.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Неверная атрибуция карты, приписывание изображенных событий другой эпохе.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Отсутствие навыков работы с легендой к карте, игнорирование условных обозначений.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Контаминация данных о событиях, происходящих в одном и том же регионе (ливонская война и Северная война, Семилетняя война и наполеоновские войны, русско-турецкие войны).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Контаминация событий, происходивших в одном и том же месте, при их записи (например, осада Смоленска, Смоленская война, Смоленское сражение 1812 г. и 1941 г.)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Неверное указание эпохи или имени исторического деятеля (как результат ошибки атрибуции карты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sz="20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521603"/>
      </p:ext>
    </p:extLst>
  </p:cSld>
  <p:clrMapOvr>
    <a:masterClrMapping/>
  </p:clrMapOvr>
  <p:transition spd="med"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357172"/>
            <a:ext cx="7572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+mj-ea"/>
              </a:rPr>
              <a:t>Типичные ошибки</a:t>
            </a:r>
            <a:endParaRPr lang="zh-CN" altLang="en-US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8"/>
            <a:ext cx="8572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навыка чтения карты и выделения информации, данной в явном виде.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Непонимание различий темы, сюжета и времени создания изображения.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Неверная атрибуция элементов изображения, приводящая к искажению понимания смысла.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Неумение переключаться между заданиями, составленными по различным временным пластам.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Свед</a:t>
            </a: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ние причин событий к личным интересам исторических деятелей («Петр Первый хотел ,,,).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Указание последствий не в историческом, а в личностном масштабе.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Непонимание разницы между итогом (результатом) и 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algn="just"/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последствиями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событий (Мирный договор является 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algn="just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итогом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а не </a:t>
            </a: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последствием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войны!).</a:t>
            </a:r>
          </a:p>
          <a:p>
            <a:pPr lvl="0" algn="just">
              <a:buFont typeface="Arial" pitchFamily="34" charset="0"/>
              <a:buChar char="•"/>
            </a:pPr>
            <a:endParaRPr lang="ru-RU" sz="20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sz="20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Архивы Пётр 1 - Красная Бурд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214692"/>
            <a:ext cx="231873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7521603"/>
      </p:ext>
    </p:extLst>
  </p:cSld>
  <p:clrMapOvr>
    <a:masterClrMapping/>
  </p:clrMapOvr>
  <p:transition spd="med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1500166" y="114299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+mj-ea"/>
                <a:ea typeface="+mj-ea"/>
              </a:rPr>
              <a:t>Половина заданий на простое знание  и воспроизведение фактов посвящена вопросам внешней политики России 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8596" y="35717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кратким ответом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785800"/>
            <a:ext cx="719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на знание фактов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1071538" y="1934085"/>
          <a:ext cx="7358114" cy="2523732"/>
        </p:xfrm>
        <a:graphic>
          <a:graphicData uri="http://schemas.openxmlformats.org/drawingml/2006/table">
            <a:tbl>
              <a:tblPr/>
              <a:tblGrid>
                <a:gridCol w="323436"/>
                <a:gridCol w="3355621"/>
                <a:gridCol w="265500"/>
                <a:gridCol w="3413557"/>
              </a:tblGrid>
              <a:tr h="30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ПРОЦЕССЫ (ЯВЛЕНИЯ, СОБЫТИЯ)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ФАКТЫ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7"/>
                    </a:solidFill>
                  </a:tcPr>
                </a:tc>
              </a:tr>
              <a:tr h="503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9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0" marT="41983" marB="4198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борьба с экспансией рыцарей-крестоносцев на северо-западных границах Руси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0" marT="41983" marB="41983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взятие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Кашлыка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казаками под командованием Ермака Тимофеевича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9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0" marT="41983" marB="419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присоединение к России Западной Сибири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0" marT="41983" marB="41983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осада Плевны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0" marT="41983" marB="419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России в Первой мировой войне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0" marT="41983" marB="41983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Ледовое побоище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0" marT="41983" marB="419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России в антифранцузских коалициях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0" marT="41983" marB="41983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битва при Молодях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0" marT="41983" marB="419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0" marT="41983" marB="41983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Брусиловский прорыв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0" marT="41983" marB="419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0" marT="41983" marB="41983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сражение при Аустерлице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83" marR="41983" marT="41983" marB="41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8" name="Рисунок 47" descr="Петр Первый в Петрозаводске - &quot;Республика&quot;"/>
          <p:cNvPicPr/>
          <p:nvPr/>
        </p:nvPicPr>
        <p:blipFill>
          <a:blip r:embed="rId4"/>
          <a:srcRect t="18939" r="33166"/>
          <a:stretch>
            <a:fillRect/>
          </a:stretch>
        </p:blipFill>
        <p:spPr bwMode="auto">
          <a:xfrm>
            <a:off x="7358082" y="3571882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1500166" y="114299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+mj-ea"/>
                <a:ea typeface="+mj-ea"/>
              </a:rPr>
              <a:t>Половина заданий на простое знание  и воспроизведение фактов посвящена вопросам внешней политики России 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8596" y="35717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кратким ответом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785800"/>
            <a:ext cx="719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на знание фактов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3" y="1857369"/>
          <a:ext cx="7572428" cy="2643207"/>
        </p:xfrm>
        <a:graphic>
          <a:graphicData uri="http://schemas.openxmlformats.org/drawingml/2006/table">
            <a:tbl>
              <a:tblPr/>
              <a:tblGrid>
                <a:gridCol w="292791"/>
                <a:gridCol w="5797685"/>
                <a:gridCol w="292791"/>
                <a:gridCol w="1189161"/>
              </a:tblGrid>
              <a:tr h="37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7"/>
                    </a:solidFill>
                  </a:tcPr>
                </a:tc>
              </a:tr>
              <a:tr h="377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0" marT="53340" marB="533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отмена кормлений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0" marT="53340" marB="53340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988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7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начало Корейской войны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0" marT="53340" marB="53340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1185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поход новгород-северского князя Игоря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Святославича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половцев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0" marT="53340" marB="53340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1556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сражение при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Кагуле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0" marT="53340" marB="53340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1770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0" marT="53340" marB="53340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1950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0" marT="53340" marB="53340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1979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40" marR="5334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Персидская сказка и кавказский кошмар Петра I - Карина Саввина - ИА REGNUM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86196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1500166" y="114299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+mj-ea"/>
                <a:ea typeface="+mj-ea"/>
              </a:rPr>
              <a:t>Половина заданий на простое знание  и воспроизведение фактов посвящена вопросам внешней политики России 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8596" y="35717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кратким ответом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785800"/>
            <a:ext cx="719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на знание фактов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1785932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три из перечисленных сражений относятся к русско-турецким войнам второй половины XVIII в.? Запишите в таблицу цифры, под которыми они указаны.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1)сражение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деревни Лесная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Чесменское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морское сражение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3)штурм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крепости Измаил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4)морское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сражение у мыса Гангут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5)сражение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реке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Рымник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6)морское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сражение у острова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Гренгам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ПЕТР 1 биография детям познавательный мультик - YouTub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00444"/>
            <a:ext cx="228601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571472" y="114299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latin typeface="+mj-ea"/>
                <a:ea typeface="+mj-ea"/>
              </a:rPr>
              <a:t>При составлении данного задания используются факты военной истории и истории дипломатии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8596" y="35717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rgbClr val="C00000"/>
                </a:solidFill>
                <a:latin typeface="+mj-ea"/>
                <a:ea typeface="+mj-ea"/>
              </a:rPr>
              <a:t>Тема внешней политики в заданиях ГИА с кратким ответом</a:t>
            </a:r>
            <a:endParaRPr lang="zh-CN" altLang="en-US" sz="2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00100" y="785800"/>
            <a:ext cx="719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Задание по модели «событие – участник»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16" y="17705564"/>
            <a:ext cx="1976768" cy="51102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9" y="1857369"/>
          <a:ext cx="7500989" cy="2614400"/>
        </p:xfrm>
        <a:graphic>
          <a:graphicData uri="http://schemas.openxmlformats.org/drawingml/2006/table">
            <a:tbl>
              <a:tblPr/>
              <a:tblGrid>
                <a:gridCol w="350515"/>
                <a:gridCol w="2663902"/>
                <a:gridCol w="350513"/>
                <a:gridCol w="4136059"/>
              </a:tblGrid>
              <a:tr h="270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ФЛОТОВОДЦЫ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ВОЕННЫЕ СОБЫТИЯ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D7"/>
                    </a:solidFill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r>
                        <a:rPr lang="ru-RU" sz="1200" b="1" dirty="0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0" marT="51424" marB="5142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Спиридов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0" marT="51424" marB="51424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над шведами 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Гангутском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сражении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0" marT="51424" marB="514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Ф.Ф. Ушаков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0" marT="51424" marB="51424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разгром турецкого флота в Чесменской бухте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0" marT="51424" marB="514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П.С. Нахимов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0" marT="51424" marB="51424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русского флота у мыса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Калиакрия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0" marT="51424" marB="514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Ф.М. Апраксин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0" marT="51424" marB="51424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разгром шведского флота у острова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Гренгам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0" marT="51424" marB="514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>
                      <a:noFill/>
                    </a:lnL>
                    <a:lnR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551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0" marT="51424" marB="51424">
                    <a:lnL w="12700" cap="flat" cmpd="sng" algn="ctr">
                      <a:solidFill>
                        <a:srgbClr val="BBD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победа русского флота 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Синопском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сражении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4" marR="51424" marT="51424" marB="514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Петр Первый. Выпуск 6 (Лабынцева А.) - купить книгу с доставкой в  интернет-магазине «Читай-город»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3500444"/>
            <a:ext cx="1128710" cy="13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869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RESOURCE_PATHS_HASH_PRESENTER" val="1e23aa3dfefa2dda7d344b154acf39862a589a"/>
  <p:tag name="ISPRING_ULTRA_SCORM_COURSE_ID" val="19D12169-10B6-4984-8CE8-8968B0B22BA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PLAYERS_CUSTOMIZATION" val="UEsDBBQAAgAIAGdQ+E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Z1D4SLORUx7mAwAA3BAAACcAAAB1bml2ZXJzYWwvZmxhc2hfcHVibGlzaGluZ19zZXR0aW5ncy54bWzVWO9u2kgQ/85TrHzqx2LSJpcUGaIoAQWVQAqOrtXpFC3eAe9lvet611D66Z7mHqxPcrNeIFBIa9rjlBOKwLMzv/k/401w/ikRZAqZ5ko2vKNqzSMgI8W4nDS8u7D98swj2lDJqFASGp5UHjlvVoI0Hwmu4yEYg6yaIIzU9dQ0vNiYtO77s9msynWa2VMlcoP4uhqpxE8z0CANZH4q6By/zDwF7S0QSgDgX6LkQqxZqRASOKQbxXIBhDO0XHLrFBVtQXXs+Y5tRKOHSaZyyS6VUBnJJqOG98vZhf0seRzUFU9A2pjoJhIt2dQpY9xaQcWQfwYSA5/EaO7psUdmnJm44b2uvbIwyO5vwxTgzndqYS4VBkGaBX4ChjJqqHt0Cg18MnpJcCQ2lzThUYgnxAag4V2F98Nu56p13+uHreH9dXjTdTbsIRS23od7CIWdsNvah78s/PWH29ag2+m9vQ/7/W7YuX2UwohuBCTwNyMWYGRVnkWwClhg4jwZScoFFulXYdRgsMwFzSYQqjbHLI6p0OCRP1OYvMup4GaO3VDDbngASC90CpEZ2LQ1PJPl4D3COUA0DHO5qomTN6uaOD3bcN132h/d2mllQI2hUYzFg7TCtMBfJy3ZxkpuuGafyUgJtnIIkhGwHk1grSeGD1y2kfPII2NMgkBXLzJOhUe4QdejlbDOR9pwU/Ree52TIBYOCSA3w61QRDHN9EbEV1G3hR81f+8pA/oPFwpHeor1N5ULRuYqJ4I/ADGKYJrzBH/FQNabiYwzlRRU7HdDtOBo3JTDDNh5GUUfUEWSoyQOl1SAcRo+5vwzGcFYZYgLdIqjCOlcO/zqXsAp1foRlC5tfOFapNO7ar1/YR2kbEpltCc41gYkqTkIPp0TqcxSDsMR0VxDkRTGWXFWxrfqj6dB8yQXLs3/djLWoA+YksNo2Scx37WgtNqYTotGtM1VQGMLckyJw8SDCCcLlzmUBYyoJEqKOaERTm9t23rKVa6R4hrYQesft9DJEy6LpwlOQdSYMchKQdaOXr0+Pvn19OxNvep/+evvl98UWuy1W0GtOrfYLp9cnOWkvlqf3xH6xhLdkm2rLLGFyraU7n4xWCyw7REf+Hb17N5ExcJ8joto2LoYXF6TQWt41w2H9TLF0FPYdyaKsZzG9j2yjEz/LsR0tErB26iXqvNybL1+KQPfluEauM17u7Z1S5mAk3riJg/OasETjuX2v+i7p1rg51v2P2m7n3oBdD17oLYDmkUxZvRgVfDsx9ohw/ucIuaeVle2jTta4O+8DduThEueYBzt3l5doZsnxzW89e08qlQQbfM/Es3KP1BLAwQUAAIACABnUPhIFvREU74CAABVCgAAIQAAAHVuaXZlcnNhbC9mbGFzaF9za2luX3NldHRpbmdzLnhtbJVWbW/aMBD+vl+B2HfSvdJJKVJLmVSJrdVa9buTHImFY0f2hY5/P1/iNDYkwDhVwnfP4zvfG43NlsvFh8kkTpVQ+hkQucwNaTrdhGc306RGVHKWKokgcSaVLpmYLj7+bD5x1CDPsdQO9KWcDUuhdzNvPpdQnI9vc5IxQqrKisn9WuVqlrB0m2tVy+xsaMW+Ai243Frk1Y/5cjXqQHCDDwhlENPqmuQySqXBGKCQvq9IzrIES0B0nq6az4Wc3tXp1x/QdtxwbGi3n0jGaBXLIUzy9S3JOF7a28OqzElOExD+ooV++UwyChVsDzq8/P4ryShDVXX1Pz1SaZVTQkPO6SK+c4RimR0/iuqK5CyBHkSOzlbBpad5670Hcl/9uY9pXLUST5TXg4VARU8ELFDXEEfdqbWZQr091mjnAxYbJowF+Koe9GSDfmK16a4JdT3uD7xxmfl3OU0PeVWiLmHZBuwjQ0NPWC7vmmXhuX5XeRFq2Dmld6en7aG/bWKPoZ62hz4LnsGjFPtj/KGpJXVlvmOuoKcrYK0gmT1mztqdOit5WtPwGu/5TtFhSpXBwlA4L7wEqlwcNbo2pOgopliyHc8ZciV/ES7ZPyNUJo4O9K7ZhlsrRo4ChjquCdHuaT9iOob96FIZNmT7s9A/rT1P0G7xmylDZGlR2p8lM504nh0T62QaDTNoT1o46Ae5URdySqa3oF+UEr6XJtoxilQIF4NVO1xj8DjychBHw0mO3SVD2Zd1mYBe2aJx6Jom1LW4gueFsH/4yuENss7oyjJibalY2Psk4+9N6SlcCwDTadE1QHtoLWUtkAvYgXBWT9G8eOxpsbENPtZut7iGDfrj6TQHHekBvJZ0m6JvlYMV4hkGCK82rmFGazm/hpElpnlZMPbdFu6nKNjL3TKj3gv2WKNwvRTcbO3HKbRK+nfyH1BLAwQUAAIACABnUPhIhFv6tL0DAADtDwAAJgAAAHVuaXZlcnNhbC9odG1sX3B1Ymxpc2hpbmdfc2V0dGluZ3MueG1s1Vfvbts2EP/upyA09GOtpH+W1JAdBImCGHXtzFawFsMQ0OLZ4kKRGknZdT/tafZgfZIeRduJ6ySVu6TbYASOjne/u/vdHc+Kjj7mgsxAG65kO9hv7gUEZKoYl9N2cJmcPT8MiLFUMiqUhHYgVUCOOo2oKMeCm2wE1qKqIQgjTauw7SCztmiF4Xw+b3JTaHeqRGkR3zRTlYeFBgPSgg4LQRf4ZRcFmGCJUAMA/3Ill2adRoOQyCO9U6wUQDjDyCV3SVFxbnMRhF5rTNPrqValZCdKKE30dNwOfjo8dp+Vjkc65TlIR4npoNCJbYsyxl0QVIz4JyAZ8GmG0R68CsicM5u1g5d7LxwMqofbMBW4T506mBOFHEi7xM/BUkYt9Y/eoYWP1qwEXsQWkuY8TfCEuPzbwWlyNep1T+Or/iCJR1fnybuej2EHoyR+n+xglHSTXryLfl348w8X8bDX7b+9SgaDXtK9uLFCRjcIicJNxiJkVpU6hTVhkc3KfCwpF9ijX9FowGKXC6qnkKgzjlWcUGEgIH8UMP2lpILbBQ7DHg7DNUBxbApI7dCVrR1YXUJwA+cBMTCs5bonXr9Z98TB4Ubqofd+k9adUUbUWppm2Dwoq0KLwtuildpEyY3U3DMZK8HWCU2QZYG5HGtORUC4xdzS9al1DNgzLpB/Z7vfnEi7lVyaUW02OFzz6Fo57fzWVxbM7z45L7pP9VdVCkYWqiSCXwOximDhyhz/y4DcHg8y0SqvpIIaS4zgDMiMwxzYUR1HH9BFXqIl3haFAOs9/FnyT2QME6URF+gM7xaUc+PxmzsBF9SYG1C6ivGZb/pu/zR+/8wlSNmMynRHcKw25IV9Eny6IFLZlR3SkdLSQFUUxll1Vie35veXwfC8FL7Mj12MW9BPWJKn8bJLYb4ZQW23GZ1Vg+iGq4LGEeRYEo+JByneDFyWUBcwpZIoKRaEpngfGzfWM65KgxI/wB7afH+E3p5wWT1NcdWjR81A14Lc23/x8tXrnw8O37Sa4ee//n7+oNFyU10I6tz5VXVy7yqsZ/XVQvyG0QNrccv2TOncNSrbcnr3ql+upO0rPgrdQrh7t1Qr8MesllF8PDw5J8N4dNlLRq065e0rnCSbZtggE/dbr47N4DJBguNa8I7HWp1bT60/qBXg2zpaQ79LL27t0Voh4N079XcJ3r6C5xwb6H8xSfc19T8fwh8ySA//SPNj9liDBFSnGdboyer67189j0rYf4kD/7R+9dl414nCO98qGyjffEXvNL4AUEsDBBQAAgAIAGdQ+EjjgzzrngEAACEGAAAfAAAAdW5pdmVyc2FsL2h0bWxfc2tpbl9zZXR0aW5ncy5qc42Uy27CMBBF93xF5G4rRJ+h3aFCJSQWldpd1YUThhDh2JbtpKSIf2/s8IgfofVs4quTO+OxPLtB1CyUoug52plvs3+z90YDrSlRwrWtkx690DqSJF/CR14AySkgB6mOv57k/ZlojVeYyI4zosY1qd8VcNnxQyxEc782JEKgDIlV4O/vELgNgD8ncNA5WHuoTqeTUilGhymjCqgaUiYKbBh09WpW94wOzCoQf6ArnIJlGpvVR54dH2IdXS5lBce0XrCMDROcbjLBSrrsy7+uOYjmzjctMHqKX2aWHcmlmiso3MSzsY5+kguQEg55H2c6gjDBCZCO78isC6hl7B/Ioatc5upIT250dGmOM/C6NJ7osDHaeHndjHX4nIKtaom7Wx0WQXANwrOa3uuwQMZL/o8L5IJluiMe6vf8hBKGlznNDqlHOoKcLlbb9nXvfFBT/hRZT4g5T2gdepJF4EnSgCYDmrLG0jGtdNIuQmn7Z5YrskBifnEKWdUod47o/WeEsFI4XRfNeGimo245yOYbxJyumoxfbqlOAZUztAb7X1BLAwQUAAIACABnUPh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BnUPhIsuC9bWQAAABlAAAAHAAAAHVuaXZlcnNhbC9sb2NhbF9zZXR0aW5ncy54bWyzsa/IzVEoSy0qzszPs1Uy1DNQUkjNS85PycxLt1UKDXHTtVBSKC5JzEtJzMnPS7VVystXUrC347LJyU9OzAlOLSkBKixWKMhJrEwtCknNBTJKUv0Sc4Eqn61Y+GzufiV9Oy4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dQ+EiIplZk2QgAAOk9AAApAAAAdW5pdmVyc2FsL3NraW5fY3VzdG9taXphdGlvbl9zZXR0aW5ncy54bWztW81u48gRvucpGgoW2AUC64f6c6BRQJEtmxiZ0oq0PZMgECixbREm2QrZ0owWOuRFcsglyFvkXXLY50h1k7RIWZJJexaLYGmOB8Pq+qqqu366m4XphU+Or6xDRj3nJ4s51DcIY47/GPZ/h1BvQV0aTAISEhZW95R7x7fpF81/oJwG1JBZvm0FtsJHw34NDcUP6nbkrtqFt+ag2UCdJm7gLlJxS4GxS0m9lBQYUxt1pVc9EBHJDciC+Oy41F41M/oSoPkhCZjm2+RrX8pyp4eyM7gKLNsBvrDfbvJnl2jdqU3+oGa91WnhXUOWJKmNlJZaV2u7TueyI9cRrjVbNWk36DakhoTqrVb9sr2rdxotCd6Gl22Q0sSXbdTsNJsNddfADUAjWR6oDWXXkS7rdRm04e6lshsOB51aDdXrdamp7lptaTioIeCWQIYsdfkCSqo0kNo7eSDXuxIaKsPBsLnDKm4rLdRt4HattmsOBlKttl/c/ezSy7Wn5p5OspyvCDzqgqOjPLaqR4Krt1gHATCbxFu5FiPItzzyofLzv//58z/+U4ljUsRvwpGYkqVGRCBzfD+C96riJRkR2tPhn6Yjx/5Qma8Zo/7FgvoMTLrwaeBZbqX/+yhCYvvzIOmGBEVwD9aC7NV1xE9eWKwLohaec6AF9VaWvx3RR3oxtxZPjwFd+3YuM5fbFQlcx38C7tplR8FnFblOyDRGvIx9uMuf/LAVVKWQcPPamD+5kK41J26isSZ+CuD2Kl9fkQPoxgkdJqBynT/noCvrkWQd0JX5cx7jg5as1zr8eR3EyFcG7BJP8sZZdtfakiCrJCqKZ1F0tV4VjadVQB/5Ymdxrzv6GedSqDH+I7ewxp9cID5BrjCXl+JlE/NXDxjj18Na0vNACzg3XVxikhA5GcyU8c1E1j/PRuOr8WygXVX6SpSViKfl941292u91f6hV41xOSUZN/JolJWFhLBWLZ8s3ZyORzMQiEczHX8yK33+d2Ho+NYcaTqu9ON/FBYwmeK7Sp//nQd6O51i3ZwZI03FM82Y6WNTrMsIm1it9D/TNVpaG4IYRRuHfEFsSRCUZycgKHQdWwzwku34a5JDnzq+kTV9NsWGOdUUUxvrlb5Bg2D7ByHZWrMlBM/SCpHthNbcJbZQCyEixnl5Ae3iFIbgD1s6wEk9y/Ev8mifyveafjUzx+ORMcO6mlAqfezbSA0srqm4oKls4CnICCzYrd8Gn4noExKQ7LqFhVxrV9cj+DW5IdfO49KFX/YGayYYXDIhfg4gBA6eQtQZxv14qvI1BIXIQisrDL/QwM4ETdp1OWRrujKG0FTMlHyTi0lkg+MdfwGhQxYsh7wbbBjyFZ4Nxp8gxiE3xwVB44+Qkh8Lgj5jA3IIGzlgunynXck8I3gaJgmS5ODC4vHubpG1WACOr+bGoesQKHyFIU1ENoYXhTUZ+MdbcKQmj05keyQYFlu8PTobAqYENmxzOXRBGVKwyqPrx1vtz7OhrI2wOoNwU8f3M1NUSa7Us7bIpwxZ9sbyFwTNycJaQyZsYcx2bDHGPS9M+Nva+QlZLK4/38WlS1fxp+/eYFKm4B2xDI7IoAyOKSv2mna+bPEM3mgIj/WTVuRZgDebYChYl6fa+Nu4KHS8tRtV6W/hqGfjijrrVTvev1753fYLGGNEJXigQUUbOLQQCMNOzLcc2DzdQkBNH4K6SVTPoeDze2ghAfo4lqFT9A4xd7ByGUPuYEWLibjHA0Mz4bB1T+b89pEDLHI18tpxf/M7okvgGv6cqnPyQOG85BJrEx1kYO8S7s/j5dRRKbO1mJo5AsN1kPkYBRVIdR2P36Hyib29wclSRLtBZj73dO3aIrtd50nsCLDOa4+8PIc9BNQTVNcKk7iONqU/vdOQaIrTSO+k2AHiOUFz+yqVn+/ymIHlqXI9U2RdwfxGwfPZzY+D7OBrMjKN2UgecAmQJp7FFkvYhR/4PS+/rOhGoOKhDPLiyRvEChbL//79X/nFHNgTUVFM/WNROZD8vGriZ3l/0Skj4V9zyDHlQRYqXnIC4wtVAs1/vzI1CNBvcmWxom3Jox7/xJVLNaRA7EbZNGXl+gayxBBJQdcBnAULCrmRpx+h8ImzfqV/YwVPUDhNSt2igsTK89hkhW3YX3HXzHV8UhD+7p2IT97UJjNZVcXdH3LUdRZP0fZrwwUm/syHXPpYRJ5yLetQnQ9EEtthxWWKzS2pWlASovd9Qdgc3eueCfsPKq4FNZxlvs/4LKDuhH/ZevkpFxj4hzgI4z4L+JU+eUtzhEv6JfZd/8FyQ2BLkw5ZJ2DDhB8WY5FZ2iH3lOeOnZYbUw4Z76gL+4ISTSfNnx04hCnKQHz6TRnzTHphOVyz4qGU/BT1EKCTr+wlIEU9BBh8VxnDze4l6nAoDU0+yA2sIE3P4z3gIb6oUzFP8pbl4RaM+IfZMLVQMSHL6VGb9MXuaDoeiROa09IGV09Y3POfDzA3HDPfGoysQt53yND38Vs9H8A95jCXnI5uMQ3IwfSs+OuxDIidcSwFovbB4VJEVMS2K/KhAhcRa7HklT6soFjGhwpXGzVlTuFWST3j5awQ0hPlXFTzFE7M4jzQ51W8GIRGyX4e1Ku+WKde9ZyDerHY0/7z196cBBhCwCFJaGZpae5l8iXsThxIE5bYsSdG0wLYEmT7cEVKdKUImbASp6okqKKX9DgcLZnjkg1xY54UIbU256ffCyHJzoe2zEbkgaXLSEw5mgMpthdJEFe6fSgelMDUwEmYuJEdxUUjxbYdZs1DMfsjpSrZe/ZZfWQ3Soo0j/ZMfabswO3VI7qA99Ty96rpbRZK1JHGao5uK/p+QVfbH8qma9l0LZuuZdO1bLqWTdey6Vo2Xcuma9l0LZuuZdO1bLqWTdey6Vo2Xcuma9l0LZuuZdO1bLqWTddft+m6F52z55pSkKfpmjI9V891z1+g5boH/VY7ruKyWbZcf9WW6+uqfnsd1xhUtlx/4ZbrmaT7f+65HtIACvJO/m/u/wFQSwMEFAACAAgAaFD4SO+PBMGnGAAAi0MAABcAAAB1bml2ZXJzYWwvdW5pdmVyc2FsLnBuZ+18C1RT19YuHnvE66lwentaqwbSXttaHy0ipohAose2VKtSq5Aihl0P1agIUcIz5EFrb+0DiFURBSX1WqQlkC1FEnkk0VKJEGJUDBsIEG1IImxCTEIeOzvJ/hM89XnOuOfef/xj/P+9MAYjydrrm48155pz7qzM/fWHm+Jmz5o3KyAgYPa699/5KCDgj0BAwHTazBm+kc6vaw75XqbRP4r7a4DgGm7E9+EZ6pqNawIC6rl/cu/4o+/zf9v/fhI9ICCozf8/TUb78dOAgLUvr3tnzda8FOMghX/OkSAzS14HCsNW3/368xfN7+g3vBq6Z/cL8Npv3nyj/t03Sl5cfGzrrc9/+v4vZ19g7r4SuvuNvzbuCe7v39b9l43PV2zrEzRGYHmK0kaovGlh7i59MwlwLiuwSxxtKxqgy2BuztCBxhEVGRC7RslShq0qjDXSbyBh+QH+v4zzwlsDCXRg0N7udNEwO00XPd0/vp+WSaVQuGCYeOIjZPXk1PH48TpIC6eB4kTi5EBh9/C4q8Sd9Ixq/jT/55UbxwUm5y9zJB9Knnt4fXT25OSYl7RL/K+X5r4ETM6+dsk5a5LTjHby5OyIZZI/+N+c+sz8gu/ldkkY2/wt2SfATVWuxHp6ybrO5MORr9DWZke8PokovKfE3EoyKLb3n+5494hX2jo7f0GN+kb4JJkvfNew1oiG929WyOdvHiwpmST68vs3t2ZHr7qPf3ndFpXx7n1xPn91Y4LobCrTb6+ZR1Yk/G8Bvxy0F9OY2lHEwJMeD6MVILoyEMB++VPYQL4CNgI8qYC7uUMGKhswnLpHS0Y1YAZjexXKvFm19QHtU/0NSmKBTZArhkdPm5gGSoZGwjI8B3LLkeZcKTqYm2JloJABVHPry7gc/UmqALgG0PbGshvZ2ABdOejjNDhxcb0D+eGDn5pDQiYXePXKKlwK/USXmSDr2FlcnzbWCpkJeCmxvS5ZJNDYJ7rjpeZmpn2PtxxUArTFmspE2IFk6xqo5MjYDJakzr2t6gPwAbGLmsyZlAUwlWg9GQ2yxG6WhBh4ayxFBqXDSefRGxGHrjNZXsYWxH5hmzReTR0emli5LvvhGnmElbbmGT0s+CQfNlzUy4MLmBSg24XURca+RTJUvjrJ5NK6cRHh88S2PcKQ+C223ooU3ulUJkV5lcIznZMlvDp3ktSmTGlsiTbNfmtLPEXa+mXv6AE4bejIp5P2WtnhEbbLPZxfF8s1IC+wIsyQdzKMNEsLu5Ia4bg/D/hkogkeWR/CJ0TPRLd/cRGU6cnZSmnb5X22V8XYTvihMo2p6JGdCF04Mv7Qk7Z0vpId22b7emHlxdANVsi3COzoC4Jwgk6u1pCxbdgKSaKF9bMNVXkdfa5VfFlCj+z4W02jOVlFoN+f79yyyGbtO3SLsHWc85c1QvwmekDdl9CY3aiG8NTo27uUsY4BG7wEIfa5PHsxdCnJtJHLr+W+Scn8v/fO/6qA6zaxiWUaVWu8dtUHYeIsmwnzmi5dHnbksLkGB4P8yEQ8ZsaTwVZLp8oXkXIMhCMlW9k0gyOPDeY+5ENBulauk9FcKWBGnGwy3vy5uQi8ufPvjnPwLS0/a+59D7v2vdy5mPLeffIRd5dL1pd9dz8QPfskZOKuY9DEdkzufddREnI0kjm6hdfs8oW+/Ybn6L+TYPDbIZBlTKPlndAZlGfWr1qP2QAs23aDy54Y9Zm/iuQ6S2q2XiXe3wZzs2KvOssXGDSeQQ0leHVUkG7mMak+YiL0vaiPdNAR6fq4N6QyC7oYS+GM03ktMPbxVakBGYOY6mqSZyQaFEc9RiethKTOfLkz/O6OmOl2OeC12JxLQqpsnqzui80h1GrTY7NJuct5SHMYIPUkHYuapfvqmJ10djlPLBo6Lpz+keRNvHSII34zsBrHduDDODweemUOsJRUOXHR1hWh3I7hZ6mpreNyqdZhGSM/IHs3AqBPdAC0eYcyTymm7Sk+gzhxcWSkVnyMlsyl6GSKNYtk1bgEepHizCIODwTwYTxzuS7VklqnLJPG39Ru83okZdI2h2Xlo5Kmc/Qw+wvF5hUaoWduLeK0nZ1lSeKj+OTDbSMM4d6gWgS1eZF6q7W2niDn1leyKmjJYVR47mc3teX3zfkcZPtemyZkP7s6qArp6rZ19RgbPizDfSVcsDnoB7XI8NWFdoiJGbkvXC2zZidEXdejGbyECrwvGH3AXYs4IrGUXFLOJx4eTo1pz3ROOtX+GZTqEjBqXwbvRvM20n9/Wb5mtyevsM4YkUzf3gnpCi+wi9YcT+1mZ3XKNCuW6VDD9ZY344b2HD4SqrMUpLLwCTqHbN5uESZbW/q7y20KAehjHfVZQNCatDf6sa8Kcd9kbui8IZz3gdUXe+v9YtHkIl1qInLAkg1rxwNr3PNEPICBS9aOuloknfUE6SFL+iK8iIU+8K/TqyT66ye1u71vFOLWdzP0o4xdad4YiDCzyrisgqtwAMoeOWBlQT4H+RsZWdpD6BXcyWa1epa1EIdyijrBRtcJtUMuM6Seoz63nkZGcpdLy3qu9o/M+PhRDpcaZvQa7zVwzsE5K/pLTiVJMEZyyfdRVwXUbn2qiGQiJLfdZfDcvWm7O8uguxU6qP7LvgR2lwe2aNOlevdL6GeJjL90SquRXHqHVI7E/uwJ3RA5+/zvu2pVNrN0Yvcx5c2hoPNq6jFaxGSQPrWmzJzAcCdPH9vYlrbr37W7/wmEMVJVJkjJ15VGS49m/WopiJFCLQ9zhMAXtgrIGrc+EuS9EIjb8kS4+k8em3+5xQclDNscjnkOWYq2SAtssNQLk6X3/iQNiNFbCqKk1daCaKms+hGF5wBM82jHQl4r47evFxYe7DSZ3Smmmodhlmiv55amzt6/FBEPPZQgK79nyfYvH59Z892MlecED/LlGf683YWpo49O+Ox1z71gbFkg2UM39DY/IsTe79dFXWPByZrfviciHfHHsYEo4eOUjphtvUVg2U/8BwXA3ZoZ5Z8yY9/WwjufYDIX4CqcjJNPMGiHUiMkKeemyE6RnSI7SbbgsNmWikd7G0fTCzBLGGZ5needqNbkqb3mo8Gsu2t1MO0ID56Od16yySNZEhSxLo0nIsPz8bmoVzrxgTQrHXPFvftIMZcwe0WHk7HPl0N5zl8XCrAh9wjPuwexi5cGdtcRtg2ZDpf/PGqL7LiczaqsIALepHGbsmGfhhp9MYOkWYR3DDwtY/ROpqea46rmg0zdEkg6BP/Y6wlRl5Qhz97QIKc1TaFvQQ3robyTUqVMl/rzKN2QajEiQvdK2IaGZ4mJJKqEjeb3qC3ZiNDWWAuFIRLkACQbYpivzAGJaJ8yhbQLOyDiqtmtoi3/QJMiEJ7LRzfXH02Pk12YoVjKUUC63Sczr3fdsZSSU5q8OCR1ukXHpLC9S/FSD25RoJIwy7C61XNjBmxO8pbzOMU/LErmVDJ30dgSJmar7+EVdDgAU0tIklXHZLKLmF0MliSenY5EQbBFt7c3VvS0nUOHqZKMuCvrhJWvNdeGR8gBOk7R89JJ7c6SUjh160FjStA5WCs48zYgaIfc/SLSt4S4WzZDx+YsTHiBLd2HRfZKWj1M2IbYPkVgBuYx5LdkPVJaq1YfLQJl9pwSUAV3+1J8adQ2AQRSj+u/Lwc1Jcdglt0SN3u4YRMUsQ26nlQMqqEqI696L9qYYGpg5aP1EGx1JMCsoU2UB3nor2TC9Ve1cH1spxZOlLwZpyJcEjia1pUIkK4+3A6rQ+Us147ZDb9kYDFw+FEjug+Q7GGKR5SOHPgp1zXW4QD6vQEvm49GC4eE+IU+7S9ne4icZ9YE1SCZwnbFTk+aJ+1DBT7qsLJcUcY3Z3s+Pmgb68XthSApO2PMFR6IZNfy8C2l3CTleUUZhBoMfLY+jR0Lw3LRTvU0p/HmI4ktYfrG5ZJQ9cEiEFl6y8j9w9V66zlqTo7SuZ0md2iCTkVt0t9t6pTVha+Q3TCaytyMxKgsARhGGrcbpAKZAYZS6e9QuEpuBS81YTa46FC3Oy/qQgbmuFpPAHg0jYQo/dJG7WezaP/I0p8ydWbVU8JUmG3Ls5+y2C6meMPTSz4XCPsHftwOyW9NkZ0iO0X2n5DtNJdqXfV4tN7Ci5b1PHItFhk+qnt/Ou6Dx7+P8GVNWeeZGSuPP14CpzDN7yrZ//Og/Ikq+pzEUgpu96VU/OK4+bfNxzVqJJb4H3EDsMijAjwvBC5M5z/gvWmRrInmq61xtxaSkI5o7Icq6JGLk8tBNk6NTI38iyO+mkjjbI8UVBaMN/Gplfn6/j+Fte43vBnpOKlk6kd/qq5sZjhaNCyj3ajOHbLc6wRRtqTEqLVCFd4BxFBw6ml6oozB5lCAx/EisNmW0t6+sDLvN8b5Lsc6JLOkPrjBvWqc+sYgkXgIKgPYiEvHMjEN0abWibzEh1/B+9PneC5TMc0yUs2TWFugivZ25rl9xNc5g8IQIv3q9rYx79wqhB0pThez0Xr6n1NMDSkp6aT45j1MhbKhsq/lvR6jls4cYg/YzJZ6NRYrBFC7mZv5yN7yVyNrOPq0ksMOy9gNpj6N+BbHfUmCW2rtu4DYcdEi5TcUmvxypMbuPwoonkYAUkClLAYda4BMR7VUXwXIYp9iqheT4nwlXwkTG01TfrdCI5QcZ+YX/wibkTQvUS6rU5bx0orBqNt6OZzW5UgCtGe3P9jr+9ffL9sJsiu4+Q7le3Wdl7OKj0W9r0frzMsDB4yry9dSfSorHB0iMLNVoSw7qLfb0ooUFpbVWtfzUjm3w5E8uAJnWN3s+W4mwk67V9cO+aSw0I0kje8+f+8Tyt4yZ8/+2rG8NVEXsZ7+Q9e0iMAeZj6t+HTa8ECimKihovBeD5EUv62OKw071IPbCEWkQldbWG6XWyX7mBcG8MJMsaMPI1i17/5EuKUdwi2ApN9wwnRaPnaxx0W2Oc7eFRIyBRadOw9xGbnLrl7OQrugdNiBFPXgWGTV/uYw/FGAyr5m1EJQKTZ/WC2qU4qwfnzZI1/u+4s2TwkIA3zlKxGHruwU183bDC1rrlxTrtvfPGPAww3rlaR7ZhYyo+RrIkgyrw3ZoCLUDq2QCJQNQws10nmANTU9UMUccFnHZdBSaQ/hGQPvQLQ9Q9rudtnXGs9+/LgVWjRmQuAVXKjjZ1wkJEczC7vuhB/qOHZ22B73Yu1lgkaIHZgR9aXAoSbSs1GXOw82tI5LvzSafOUrV0rssWvrLNp90h4m5rt52OgzPuyaZ4Vs4Y6DGUFXUK71R/Ljvh06TLpYlfqEwxeB/eT/85HQLCYFu4KxIsUpXPYTFj9mzkYBq3RE5wZR2Fz78LTlNV8yPb1cMrSiNgOgMVnMJzaxI1oyJGGhjI8pykzKAngjqKxk2ftgqLq6ktHJfTXv1yfmB7u6oBHdnJS8Oy4d4aLepLEJcinS2riGh8ctx3xJPWfcbDtJrWxqzoZ7bKA8p0h1lvzEZoj23fQcmK42E1ja+ZqL7JZQ8RNO0SSDDL5YNeqPC+wo/wFfMcjNe8rTG13BaQmgsn7yfMgbnK67W07TlNQzJmqeClcIXtHJ6ytvG7VTRUMTrrE+Kk8cClhPnmdceDq2rcp5nJXCWcOaGpka+Q8b0Tk7D3jaSO6205ybN+H/P84bpwBTgCnAFGAKMAWYAkwBpgBTgCnAFGAKMAWYAkwBpgBTgCnAFGAKMAWYAvy/CtAg13LHu5YcmdBb3tv6YBRw/zYHlGAek+Zk0qsjmFx9OPJ//X6ueSkEcP4yR5DCsqmi6d++SqFovmidrVKc+Bd7GwNuP3v/sDKA+skks4CV0//l9sjL0V5UiqGTVwtFx//9BB/ItGkeIPUYaYCnj+fpUx0iue/wAbQRaGFYOhbio5BsHVQGUNliFW+yRfT29vECpscFSdm2IYdEhIvBJyA2PUTx3O8svXZHIoO4HLdWdwn5UQ62uKwxP8Yzf3seqhEZPW4l5laVSSaqIsVef9cpyIZFbLg/juS6ESk+bc33IgaNU+PdwnPdotDUXnqHLF0jLMW6erQSREEbsgltrgKPgdGt+U70G30DtwBDNRpvFP5WsqcoX5kR6GMfmu2IlRAzlAyKBRZ4Y4L/R1wt3vkZ/mLohRqRabA5G94Iyu+8DfDWAq4zeNcZGHBwtTEWDoqjWDlWHnKSl59aqPiM7ml439+lxdDurzSVSfWoXtujtpjeDSpHhDaLnbVENSlBFldOSmO73S2naBqJJlk3oDzhGMvxr9HmLI02jcCMeauGpPwps7bzuaUcRTif0ZUYlKtadlyZNRCUgtSP67Tm2xaOw3j4pNLVdZkADAUfi7pgIPGZUYFWm3JfsQg+gDh2xD6/StZlbNjKuRfIOY/bX1bhLTnlirIoz6eMh5Zx9DYHsl0Lq81FCD22JcTPfGs79HwdJxZNkd3EmYTT+zfGWG3Go9gGOzaW+UMX4DibJ2mtLC2fPjKPRP91O3cdbFobVIFS6/WmFo4w0hMSZaMPyxFHFmNg3g4RWMAXhyhPkGQNar8/hX5htk2re6WWoU4kNuxHu9rWB7HhvtJTgE2ZUQyiryz3KXFiTyw7Cd/AcK/IGJrIHV5DkomJGS5X6Ds2T16QyuDvn877uAgM3j17h0ottGuhxKAMJKcNVvNdVMcyGTSqXaiFxXxipN+P2/7GZK1Om8kfEg5L17O7UzPzFLzGJE9t/LUlnKxLOfeGvF2Qzx1v/GEPGgGILGYYUMfDhno93CPb1sxD+j0h+deVB0Du/X6h1sbQfmezKUVjf9lnmYPNZWbCIZUt4m+OzOvJ2JmzO0nfHAhFpPSSwzBvo7fh4+lpJRWI8jWZmXAYDH+bQ1mgs7Ms2n1xClyMyNSAXy06J11QzSxxF+STgG/v9xXV7fTJG/Vp3Wb4dZSjK0giZXxCc+W1Zls4sBtydc9LhtSZ97bT5NQKAUTDDiannaBw1d6G5LV7JESO8UuF25AiJp722TdVsMaRIjmeEcD+UOXQWiCOByKHtd77ZT7R0aSkeOy+/TOfpgSXACLWBkm8hI0e+MjWNGmiF7VL9ueoHKmdr9jODaFDjpQCm4psatWPpzBGqiJZraN0/0aOWdpOvj1WY5KRnAdJF60hXtfh5kpVOcuYBrSwNxC12aWgXGQAk4hoNhbOV/rbue+dfwn4rIEvwUNflXv0NK9+PoiJNagYxkcf9u04XQMgMlW0pUtYaPNWVoY/2By64px1imLzXOwP5n8QdJ5PwqykMHwD+cHVfqdfMb5aRAOwQyyh/3f3o6zCSB8PMnL2mRoRTQYZOYX8LQ8A267uIMT1+H/xNervNFAFkpyXW1pNLFOL6yee6ydY9tKOHYkskl6ZT0nnfLGaDehMVkhlIGFIy1CkRujxfPSAVLO1jsaCR6kcOxUM7HH3HY1ErsYRMz0nmPsk8bb6QihBw/UJkYhYAatjUVyfOzhdl9rDKVwin/a2phI7U7eUMw57UxN58/2G3xEuGR+OSNZYKx3HDqa9hq8wbWEtvZ3tswOxJRvFD/YfJwX6Ya8ImE01rgN/fLgR5itJmNvGff7H93quxbt/jd/uMeMxs4rk1ZIsJxD/0TyMD7usyAyokwDjcb7FrKX+LMjcOuh96XNmPvps71INFQ0//sCqULE7eI9OmTfI5SPgKkyhcSsamfmYHfCoALFLB3h1mQPaG+TZJQN1LnYT3udcUVv/rkL+bi3c9qEnX8h2VXNcLmmNJCSRhHTES/bUyqF0vPVOMMc5KuO4ZZqJlaHBqt6rgzWmMnQzi1S59oHvwf6W8/F5CVsIPVUeLXs4jv0DE8eV7N03nKFyyD0/SvDKM64Bf6oI/tac3eZknKyp/64lQRPmOOtixxx6RI1RWdCwX41slIf63scM/T4xFcVfX1Xmxj2yhHj37UA5drvHpx0gCb+lk6MiA2c/HGvKV1IOhnK5v7N3OmWkFHa8pNRC/13pJpPZZsyboY4akDf8NtnjEbwRPZBt8Xf4kn0ZVwoEFcT0e70mzLtx7YJctImHNllQHZvpgQESbLzKPc07+3eF5CwuSJNF9F67k8J7wfGt1Pkt2VSgQTu/azzCVTh+Ir54D5O4dWEA9lXJKGpdMyzr4lJYmybdccSXNumkg0bcuCHpAOAZJYMcOwy6O8FjqbDlOy5z2BWO9DJ5o6mTWb0M9k3PElDPn25bpPxGHk7geNO8cA8Cs/M8xRpnMcwJidbsypssCRYvLAbLfuvmeSdUqAbz8pNFGYOvAWU0/pA/YQa8PPefFQp5Mv/TCCz3H+Rw6vVcKJfp02aJZuZkgbEnM5clw3yrcpz2zGRdsKKpRaJdbBm7jxa9N17XZ3OWe3wpP/73R0lsHK/lR7ZDY345/P3biZLnJy80+p9F4cEEAm/w63hZSFLAOM0/vO7dTe8I/vrJ5/8GUEsDBBQAAgAIAGhQ+EgrC8BtSgAAAGsAAAAbAAAAdW5pdmVyc2FsL3VuaXZlcnNhbC5wbmcueG1ss7GvyM1RKEstKs7Mz7NVMtQzULK34+WyKShKLctMLVeoAIoZ6RlAgJJCJSq3PDOlJAMoZGBujBDMSM1MzyixVbIwMIUL6gPNBABQSwECAAAUAAIACABnUPhIDmokTmIEAAAFEQAAHQAAAAAAAAABAAAAAAAAAAAAdW5pdmVyc2FsL2NvbW1vbl9tZXNzYWdlcy5sbmdQSwECAAAUAAIACABnUPhIs5FTHuYDAADcEAAAJwAAAAAAAAABAAAAAACdBAAAdW5pdmVyc2FsL2ZsYXNoX3B1Ymxpc2hpbmdfc2V0dGluZ3MueG1sUEsBAgAAFAACAAgAZ1D4SBb0RFO+AgAAVQoAACEAAAAAAAAAAQAAAAAAyAgAAHVuaXZlcnNhbC9mbGFzaF9za2luX3NldHRpbmdzLnhtbFBLAQIAABQAAgAIAGdQ+EiEW/q0vQMAAO0PAAAmAAAAAAAAAAEAAAAAAMULAAB1bml2ZXJzYWwvaHRtbF9wdWJsaXNoaW5nX3NldHRpbmdzLnhtbFBLAQIAABQAAgAIAGdQ+EjjgzzrngEAACEGAAAfAAAAAAAAAAEAAAAAAMYPAAB1bml2ZXJzYWwvaHRtbF9za2luX3NldHRpbmdzLmpzUEsBAgAAFAACAAgAZ1D4SD08L9HBAAAA5QEAABoAAAAAAAAAAQAAAAAAoREAAHVuaXZlcnNhbC9pMThuX3ByZXNldHMueG1sUEsBAgAAFAACAAgAZ1D4SLLgvW1kAAAAZQAAABwAAAAAAAAAAQAAAAAAmhIAAHVuaXZlcnNhbC9sb2NhbF9zZXR0aW5ncy54bWxQSwECAAAUAAIACAD3klNHI7RO+/sCAACwCAAAFAAAAAAAAAABAAAAAAA4EwAAdW5pdmVyc2FsL3BsYXllci54bWxQSwECAAAUAAIACABnUPhIiKZWZNkIAADpPQAAKQAAAAAAAAABAAAAAABlFgAAdW5pdmVyc2FsL3NraW5fY3VzdG9taXphdGlvbl9zZXR0aW5ncy54bWxQSwECAAAUAAIACABoUPhI748EwacYAACLQwAAFwAAAAAAAAAAAAAAAACFHwAAdW5pdmVyc2FsL3VuaXZlcnNhbC5wbmdQSwECAAAUAAIACABoUPhIKwvAbUoAAABrAAAAGwAAAAAAAAABAAAAAABhOAAAdW5pdmVyc2FsL3VuaXZlcnNhbC5wbmcueG1sUEsFBgAAAAALAAsASQMAAOQ4AAAAAA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1.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1.3|0.9"/>
</p:tagLst>
</file>

<file path=ppt/theme/theme1.xml><?xml version="1.0" encoding="utf-8"?>
<a:theme xmlns:a="http://schemas.openxmlformats.org/drawingml/2006/main" name="www.homeppt.com">
  <a:themeElements>
    <a:clrScheme name="模板蓝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6CB2"/>
      </a:accent1>
      <a:accent2>
        <a:srgbClr val="404040"/>
      </a:accent2>
      <a:accent3>
        <a:srgbClr val="116CB2"/>
      </a:accent3>
      <a:accent4>
        <a:srgbClr val="404040"/>
      </a:accent4>
      <a:accent5>
        <a:srgbClr val="116CB2"/>
      </a:accent5>
      <a:accent6>
        <a:srgbClr val="404040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8462</TotalTime>
  <Words>2135</Words>
  <Application>Microsoft Office PowerPoint</Application>
  <PresentationFormat>Экран (16:9)</PresentationFormat>
  <Paragraphs>314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www.homeppt.com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User</cp:lastModifiedBy>
  <cp:revision>1188</cp:revision>
  <dcterms:created xsi:type="dcterms:W3CDTF">2015-04-24T01:01:13Z</dcterms:created>
  <dcterms:modified xsi:type="dcterms:W3CDTF">2022-04-28T23:27:24Z</dcterms:modified>
  <cp:category>plus206</cp:category>
</cp:coreProperties>
</file>