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285" r:id="rId3"/>
    <p:sldId id="286" r:id="rId4"/>
    <p:sldId id="287" r:id="rId5"/>
    <p:sldId id="304" r:id="rId6"/>
    <p:sldId id="303" r:id="rId7"/>
    <p:sldId id="297" r:id="rId8"/>
    <p:sldId id="336" r:id="rId9"/>
    <p:sldId id="305" r:id="rId10"/>
    <p:sldId id="306" r:id="rId11"/>
    <p:sldId id="307" r:id="rId12"/>
    <p:sldId id="308" r:id="rId13"/>
    <p:sldId id="309" r:id="rId14"/>
    <p:sldId id="317" r:id="rId15"/>
    <p:sldId id="318" r:id="rId16"/>
    <p:sldId id="311" r:id="rId17"/>
    <p:sldId id="316" r:id="rId18"/>
    <p:sldId id="312" r:id="rId19"/>
    <p:sldId id="314" r:id="rId20"/>
    <p:sldId id="315" r:id="rId21"/>
    <p:sldId id="323" r:id="rId22"/>
    <p:sldId id="299" r:id="rId23"/>
    <p:sldId id="288" r:id="rId24"/>
    <p:sldId id="283" r:id="rId25"/>
    <p:sldId id="282" r:id="rId26"/>
    <p:sldId id="289" r:id="rId27"/>
    <p:sldId id="293" r:id="rId28"/>
    <p:sldId id="321" r:id="rId29"/>
    <p:sldId id="294" r:id="rId30"/>
    <p:sldId id="337" r:id="rId31"/>
    <p:sldId id="320" r:id="rId32"/>
    <p:sldId id="319" r:id="rId33"/>
    <p:sldId id="264" r:id="rId34"/>
    <p:sldId id="324" r:id="rId35"/>
    <p:sldId id="328" r:id="rId36"/>
    <p:sldId id="329" r:id="rId37"/>
    <p:sldId id="300" r:id="rId38"/>
    <p:sldId id="332" r:id="rId39"/>
    <p:sldId id="331" r:id="rId40"/>
    <p:sldId id="274" r:id="rId41"/>
    <p:sldId id="334" r:id="rId42"/>
    <p:sldId id="330" r:id="rId43"/>
    <p:sldId id="333" r:id="rId44"/>
    <p:sldId id="259" r:id="rId45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58" autoAdjust="0"/>
    <p:restoredTop sz="94660"/>
  </p:normalViewPr>
  <p:slideViewPr>
    <p:cSldViewPr snapToGrid="0">
      <p:cViewPr>
        <p:scale>
          <a:sx n="30" d="100"/>
          <a:sy n="30" d="100"/>
        </p:scale>
        <p:origin x="187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4D623-F07C-4EEB-ADF0-6F5AA1F77E3A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EB108-0CA9-498C-A163-E4915796A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151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91504-1776-4CED-885F-664B164C3A51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1EF41-9853-407C-B93D-106D3D094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3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EF41-9853-407C-B93D-106D3D0942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8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F8CB07-97A3-4A0D-945E-014ACAB364FB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3321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BC6C96-1579-476F-9096-E56A7E434BA1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5339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39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8B36F1-7AF7-48D9-AFB7-3F9E9009DD60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4135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BC0357-93C7-4909-91FA-B51DD9AB135E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92559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94814F-1855-4B34-8317-0E1A939B4CB8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0260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D688-5508-47B1-B0B0-4FE54CC8DB34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A016-15B0-4B78-89BE-BB06EE088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7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D688-5508-47B1-B0B0-4FE54CC8DB34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A016-15B0-4B78-89BE-BB06EE088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D688-5508-47B1-B0B0-4FE54CC8DB34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A016-15B0-4B78-89BE-BB06EE088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D688-5508-47B1-B0B0-4FE54CC8DB34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A016-15B0-4B78-89BE-BB06EE088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7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D688-5508-47B1-B0B0-4FE54CC8DB34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A016-15B0-4B78-89BE-BB06EE088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7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D688-5508-47B1-B0B0-4FE54CC8DB34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A016-15B0-4B78-89BE-BB06EE088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7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D688-5508-47B1-B0B0-4FE54CC8DB34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A016-15B0-4B78-89BE-BB06EE088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2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D688-5508-47B1-B0B0-4FE54CC8DB34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A016-15B0-4B78-89BE-BB06EE088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3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D688-5508-47B1-B0B0-4FE54CC8DB34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A016-15B0-4B78-89BE-BB06EE088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6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D688-5508-47B1-B0B0-4FE54CC8DB34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A016-15B0-4B78-89BE-BB06EE088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8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D688-5508-47B1-B0B0-4FE54CC8DB34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A016-15B0-4B78-89BE-BB06EE088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D688-5508-47B1-B0B0-4FE54CC8DB34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A016-15B0-4B78-89BE-BB06EE088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2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 ?><Relationships xmlns="http://schemas.openxmlformats.org/package/2006/relationships"><Relationship Id="rId8" Target="../media/image61.jpeg" Type="http://schemas.openxmlformats.org/officeDocument/2006/relationships/image"/><Relationship Id="rId3" Target="../media/image56.jpeg" Type="http://schemas.openxmlformats.org/officeDocument/2006/relationships/image"/><Relationship Id="rId7" Target="../media/image60.jpeg" Type="http://schemas.openxmlformats.org/officeDocument/2006/relationships/image"/><Relationship Id="rId2" Target="../media/image5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9.jpeg" Type="http://schemas.openxmlformats.org/officeDocument/2006/relationships/image"/><Relationship Id="rId11" Target="../media/image63.jpeg" Type="http://schemas.openxmlformats.org/officeDocument/2006/relationships/image"/><Relationship Id="rId5" Target="../media/image58.jpeg" Type="http://schemas.openxmlformats.org/officeDocument/2006/relationships/image"/><Relationship Id="rId10" Target="../media/image1.png" Type="http://schemas.openxmlformats.org/officeDocument/2006/relationships/image"/><Relationship Id="rId4" Target="../media/image57.jpeg" Type="http://schemas.openxmlformats.org/officeDocument/2006/relationships/image"/><Relationship Id="rId9" Target="../media/image62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5.jpeg"/></Relationships>
</file>

<file path=ppt/slides/_rels/slide14.xml.rels><?xml version="1.0" encoding="UTF-8" standalone="yes" ?><Relationships xmlns="http://schemas.openxmlformats.org/package/2006/relationships"><Relationship Id="rId8" Target="../media/image70.jpeg" Type="http://schemas.openxmlformats.org/officeDocument/2006/relationships/image"/><Relationship Id="rId13" Target="../media/image75.png" Type="http://schemas.openxmlformats.org/officeDocument/2006/relationships/image"/><Relationship Id="rId3" Target="../media/image66.jpeg" Type="http://schemas.openxmlformats.org/officeDocument/2006/relationships/image"/><Relationship Id="rId7" Target="../media/image69.jpeg" Type="http://schemas.openxmlformats.org/officeDocument/2006/relationships/image"/><Relationship Id="rId12" Target="../media/image74.png" Type="http://schemas.openxmlformats.org/officeDocument/2006/relationships/image"/><Relationship Id="rId2" Target="../notesSlides/notesSlide3.xml" Type="http://schemas.openxmlformats.org/officeDocument/2006/relationships/notesSlide"/><Relationship Id="rId16" Target="../media/image7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8.jpeg" Type="http://schemas.openxmlformats.org/officeDocument/2006/relationships/image"/><Relationship Id="rId11" Target="../media/image73.jpeg" Type="http://schemas.openxmlformats.org/officeDocument/2006/relationships/image"/><Relationship Id="rId5" Target="../media/image67.jpeg" Type="http://schemas.openxmlformats.org/officeDocument/2006/relationships/image"/><Relationship Id="rId15" Target="../media/image1.png" Type="http://schemas.openxmlformats.org/officeDocument/2006/relationships/image"/><Relationship Id="rId10" Target="../media/image72.jpeg" Type="http://schemas.openxmlformats.org/officeDocument/2006/relationships/image"/><Relationship Id="rId4" Target="../media/image18.jpeg" Type="http://schemas.openxmlformats.org/officeDocument/2006/relationships/image"/><Relationship Id="rId9" Target="../media/image71.jpeg" Type="http://schemas.openxmlformats.org/officeDocument/2006/relationships/image"/><Relationship Id="rId14" Target="../media/image76.pn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8" Target="../media/image1.png" Type="http://schemas.openxmlformats.org/officeDocument/2006/relationships/image"/><Relationship Id="rId3" Target="../media/image66.jpeg" Type="http://schemas.openxmlformats.org/officeDocument/2006/relationships/image"/><Relationship Id="rId7" Target="../media/image80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79.jpeg" Type="http://schemas.openxmlformats.org/officeDocument/2006/relationships/image"/><Relationship Id="rId5" Target="../media/image78.jpeg" Type="http://schemas.openxmlformats.org/officeDocument/2006/relationships/image"/><Relationship Id="rId4" Target="../media/image77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92.jpeg"/><Relationship Id="rId18" Type="http://schemas.openxmlformats.org/officeDocument/2006/relationships/image" Target="../media/image97.jpeg"/><Relationship Id="rId3" Type="http://schemas.openxmlformats.org/officeDocument/2006/relationships/image" Target="../media/image82.jpeg"/><Relationship Id="rId21" Type="http://schemas.openxmlformats.org/officeDocument/2006/relationships/image" Target="../media/image1.png"/><Relationship Id="rId7" Type="http://schemas.openxmlformats.org/officeDocument/2006/relationships/image" Target="../media/image86.jpeg"/><Relationship Id="rId12" Type="http://schemas.openxmlformats.org/officeDocument/2006/relationships/image" Target="../media/image91.jpeg"/><Relationship Id="rId17" Type="http://schemas.openxmlformats.org/officeDocument/2006/relationships/image" Target="../media/image96.jpeg"/><Relationship Id="rId2" Type="http://schemas.openxmlformats.org/officeDocument/2006/relationships/image" Target="../media/image81.jpeg"/><Relationship Id="rId16" Type="http://schemas.openxmlformats.org/officeDocument/2006/relationships/image" Target="../media/image95.jpeg"/><Relationship Id="rId20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5" Type="http://schemas.openxmlformats.org/officeDocument/2006/relationships/image" Target="../media/image94.jpeg"/><Relationship Id="rId10" Type="http://schemas.openxmlformats.org/officeDocument/2006/relationships/image" Target="../media/image89.jpeg"/><Relationship Id="rId19" Type="http://schemas.openxmlformats.org/officeDocument/2006/relationships/image" Target="../media/image98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Relationship Id="rId14" Type="http://schemas.openxmlformats.org/officeDocument/2006/relationships/image" Target="../media/image93.jpeg"/></Relationships>
</file>

<file path=ppt/slides/_rels/slide17.xml.rels><?xml version="1.0" encoding="UTF-8" standalone="yes" ?><Relationships xmlns="http://schemas.openxmlformats.org/package/2006/relationships"><Relationship Id="rId8" Target="../media/image106.jpeg" Type="http://schemas.openxmlformats.org/officeDocument/2006/relationships/image"/><Relationship Id="rId3" Target="../media/image101.jpeg" Type="http://schemas.openxmlformats.org/officeDocument/2006/relationships/image"/><Relationship Id="rId7" Target="../media/image105.png" Type="http://schemas.openxmlformats.org/officeDocument/2006/relationships/image"/><Relationship Id="rId2" Target="../media/image100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4.png" Type="http://schemas.openxmlformats.org/officeDocument/2006/relationships/image"/><Relationship Id="rId5" Target="../media/image103.jpeg" Type="http://schemas.openxmlformats.org/officeDocument/2006/relationships/image"/><Relationship Id="rId4" Target="../media/image102.jpeg" Type="http://schemas.openxmlformats.org/officeDocument/2006/relationships/image"/><Relationship Id="rId9" Target="../media/image1.pn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8" Target="../media/image111.jpeg" Type="http://schemas.openxmlformats.org/officeDocument/2006/relationships/image"/><Relationship Id="rId3" Target="../media/image1.png" Type="http://schemas.openxmlformats.org/officeDocument/2006/relationships/image"/><Relationship Id="rId7" Target="../media/image110.jpeg" Type="http://schemas.openxmlformats.org/officeDocument/2006/relationships/image"/><Relationship Id="rId12" Target="../media/image115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09.jpeg" Type="http://schemas.openxmlformats.org/officeDocument/2006/relationships/image"/><Relationship Id="rId11" Target="../media/image114.png" Type="http://schemas.openxmlformats.org/officeDocument/2006/relationships/image"/><Relationship Id="rId5" Target="../media/image108.jpeg" Type="http://schemas.openxmlformats.org/officeDocument/2006/relationships/image"/><Relationship Id="rId10" Target="../media/image113.jpeg" Type="http://schemas.openxmlformats.org/officeDocument/2006/relationships/image"/><Relationship Id="rId4" Target="../media/image107.jpeg" Type="http://schemas.openxmlformats.org/officeDocument/2006/relationships/image"/><Relationship Id="rId9" Target="../media/image112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8" Target="../media/image1.png" Type="http://schemas.openxmlformats.org/officeDocument/2006/relationships/image"/><Relationship Id="rId3" Target="../media/image117.jpeg" Type="http://schemas.openxmlformats.org/officeDocument/2006/relationships/image"/><Relationship Id="rId7" Target="../media/image121.jpeg" Type="http://schemas.openxmlformats.org/officeDocument/2006/relationships/image"/><Relationship Id="rId2" Target="../media/image11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20.jpeg" Type="http://schemas.openxmlformats.org/officeDocument/2006/relationships/image"/><Relationship Id="rId5" Target="../media/image119.jpeg" Type="http://schemas.openxmlformats.org/officeDocument/2006/relationships/image"/><Relationship Id="rId10" Target="../media/image123.png" Type="http://schemas.openxmlformats.org/officeDocument/2006/relationships/image"/><Relationship Id="rId4" Target="../media/image118.png" Type="http://schemas.openxmlformats.org/officeDocument/2006/relationships/image"/><Relationship Id="rId9" Target="../media/image122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jpeg" Type="http://schemas.openxmlformats.org/officeDocument/2006/relationships/image"/><Relationship Id="rId5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8" Target="../media/image130.jpeg" Type="http://schemas.openxmlformats.org/officeDocument/2006/relationships/image"/><Relationship Id="rId3" Target="../media/image125.jpeg" Type="http://schemas.openxmlformats.org/officeDocument/2006/relationships/image"/><Relationship Id="rId7" Target="../media/image129.jpeg" Type="http://schemas.openxmlformats.org/officeDocument/2006/relationships/image"/><Relationship Id="rId12" Target="../media/image1.png" Type="http://schemas.openxmlformats.org/officeDocument/2006/relationships/image"/><Relationship Id="rId2" Target="../media/image12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28.jpeg" Type="http://schemas.openxmlformats.org/officeDocument/2006/relationships/image"/><Relationship Id="rId11" Target="../media/image133.jpeg" Type="http://schemas.openxmlformats.org/officeDocument/2006/relationships/image"/><Relationship Id="rId5" Target="../media/image127.jpeg" Type="http://schemas.openxmlformats.org/officeDocument/2006/relationships/image"/><Relationship Id="rId10" Target="../media/image132.jpeg" Type="http://schemas.openxmlformats.org/officeDocument/2006/relationships/image"/><Relationship Id="rId4" Target="../media/image126.jpeg" Type="http://schemas.openxmlformats.org/officeDocument/2006/relationships/image"/><Relationship Id="rId9" Target="../media/image131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13" Type="http://schemas.openxmlformats.org/officeDocument/2006/relationships/image" Target="../media/image1.png"/><Relationship Id="rId3" Type="http://schemas.openxmlformats.org/officeDocument/2006/relationships/image" Target="../media/image135.jpeg"/><Relationship Id="rId7" Type="http://schemas.openxmlformats.org/officeDocument/2006/relationships/image" Target="../media/image139.jpeg"/><Relationship Id="rId12" Type="http://schemas.openxmlformats.org/officeDocument/2006/relationships/image" Target="../media/image144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jpeg"/><Relationship Id="rId11" Type="http://schemas.openxmlformats.org/officeDocument/2006/relationships/image" Target="../media/image143.jpeg"/><Relationship Id="rId5" Type="http://schemas.openxmlformats.org/officeDocument/2006/relationships/image" Target="../media/image137.jpeg"/><Relationship Id="rId10" Type="http://schemas.openxmlformats.org/officeDocument/2006/relationships/image" Target="../media/image142.jpeg"/><Relationship Id="rId4" Type="http://schemas.openxmlformats.org/officeDocument/2006/relationships/image" Target="../media/image136.jpeg"/><Relationship Id="rId9" Type="http://schemas.openxmlformats.org/officeDocument/2006/relationships/image" Target="../media/image141.jpeg"/></Relationships>
</file>

<file path=ppt/slides/_rels/slide22.xml.rels><?xml version="1.0" encoding="UTF-8" standalone="yes" ?><Relationships xmlns="http://schemas.openxmlformats.org/package/2006/relationships"><Relationship Id="rId8" Target="../media/image44.jpeg" Type="http://schemas.openxmlformats.org/officeDocument/2006/relationships/image"/><Relationship Id="rId3" Target="../media/image6.png" Type="http://schemas.openxmlformats.org/officeDocument/2006/relationships/image"/><Relationship Id="rId7" Target="../media/image43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45.jpeg" Type="http://schemas.openxmlformats.org/officeDocument/2006/relationships/image"/><Relationship Id="rId5" Target="../media/image10.png" Type="http://schemas.openxmlformats.org/officeDocument/2006/relationships/image"/><Relationship Id="rId10" Target="../media/image147.jpeg" Type="http://schemas.openxmlformats.org/officeDocument/2006/relationships/image"/><Relationship Id="rId4" Target="../media/image9.png" Type="http://schemas.openxmlformats.org/officeDocument/2006/relationships/image"/><Relationship Id="rId9" Target="../media/image146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3" Target="../media/image149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 ?><Relationships xmlns="http://schemas.openxmlformats.org/package/2006/relationships"><Relationship Id="rId8" Target="../media/image157.jpeg" Type="http://schemas.openxmlformats.org/officeDocument/2006/relationships/image"/><Relationship Id="rId3" Target="../media/image153.jpeg" Type="http://schemas.openxmlformats.org/officeDocument/2006/relationships/image"/><Relationship Id="rId7" Target="../media/image156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.png" Type="http://schemas.openxmlformats.org/officeDocument/2006/relationships/image"/><Relationship Id="rId5" Target="../media/image155.jpeg" Type="http://schemas.openxmlformats.org/officeDocument/2006/relationships/image"/><Relationship Id="rId10" Target="../media/image159.jpeg" Type="http://schemas.openxmlformats.org/officeDocument/2006/relationships/image"/><Relationship Id="rId4" Target="../media/image154.jpeg" Type="http://schemas.openxmlformats.org/officeDocument/2006/relationships/image"/><Relationship Id="rId9" Target="../media/image158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160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63.jpeg" Type="http://schemas.openxmlformats.org/officeDocument/2006/relationships/image"/><Relationship Id="rId5" Target="../media/image162.jpeg" Type="http://schemas.openxmlformats.org/officeDocument/2006/relationships/image"/><Relationship Id="rId4" Target="../media/image161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 ?><Relationships xmlns="http://schemas.openxmlformats.org/package/2006/relationships"><Relationship Id="rId3" Target="../media/image165.jpeg" Type="http://schemas.openxmlformats.org/officeDocument/2006/relationships/image"/><Relationship Id="rId7" Target="../media/image1.png" Type="http://schemas.openxmlformats.org/officeDocument/2006/relationships/image"/><Relationship Id="rId2" Target="../media/image164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168.jpeg" Type="http://schemas.openxmlformats.org/officeDocument/2006/relationships/image"/><Relationship Id="rId5" Target="../media/image167.jpeg" Type="http://schemas.openxmlformats.org/officeDocument/2006/relationships/image"/><Relationship Id="rId4" Target="../media/image166.jpeg" Type="http://schemas.openxmlformats.org/officeDocument/2006/relationships/image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170.jpeg"/><Relationship Id="rId4" Type="http://schemas.openxmlformats.org/officeDocument/2006/relationships/image" Target="../media/image1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jpeg"/><Relationship Id="rId4" Type="http://schemas.openxmlformats.org/officeDocument/2006/relationships/image" Target="../media/image172.jpeg"/></Relationships>
</file>

<file path=ppt/slides/_rels/slide33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74.jpe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176.jpeg" Type="http://schemas.openxmlformats.org/officeDocument/2006/relationships/image"/><Relationship Id="rId2" Target="../media/image175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1.png" Type="http://schemas.openxmlformats.org/officeDocument/2006/relationships/image"/><Relationship Id="rId5" Target="../media/image178.jpeg" Type="http://schemas.openxmlformats.org/officeDocument/2006/relationships/image"/><Relationship Id="rId4" Target="../media/image177.jpe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8" Target="../media/image1.png" Type="http://schemas.openxmlformats.org/officeDocument/2006/relationships/image"/><Relationship Id="rId3" Target="../media/image179.jpeg" Type="http://schemas.openxmlformats.org/officeDocument/2006/relationships/image"/><Relationship Id="rId7" Target="../media/image183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82.jpeg" Type="http://schemas.openxmlformats.org/officeDocument/2006/relationships/image"/><Relationship Id="rId5" Target="../media/image181.jpeg" Type="http://schemas.openxmlformats.org/officeDocument/2006/relationships/image"/><Relationship Id="rId4" Target="../media/image180.jpeg" Type="http://schemas.openxmlformats.org/officeDocument/2006/relationships/image"/></Relationships>
</file>

<file path=ppt/slides/_rels/slide36.xml.rels><?xml version="1.0" encoding="UTF-8" standalone="yes" ?><Relationships xmlns="http://schemas.openxmlformats.org/package/2006/relationships"><Relationship Id="rId8" Target="../media/image189.jpeg" Type="http://schemas.openxmlformats.org/officeDocument/2006/relationships/image"/><Relationship Id="rId3" Target="../media/image185.jpeg" Type="http://schemas.openxmlformats.org/officeDocument/2006/relationships/image"/><Relationship Id="rId7" Target="../media/image188.jpeg" Type="http://schemas.openxmlformats.org/officeDocument/2006/relationships/image"/><Relationship Id="rId2" Target="../media/image18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.png" Type="http://schemas.openxmlformats.org/officeDocument/2006/relationships/image"/><Relationship Id="rId5" Target="../media/image187.png" Type="http://schemas.openxmlformats.org/officeDocument/2006/relationships/image"/><Relationship Id="rId10" Target="../media/image191.png" Type="http://schemas.openxmlformats.org/officeDocument/2006/relationships/image"/><Relationship Id="rId4" Target="../media/image186.png" Type="http://schemas.openxmlformats.org/officeDocument/2006/relationships/image"/><Relationship Id="rId9" Target="../media/image190.jpeg" Type="http://schemas.openxmlformats.org/officeDocument/2006/relationships/image"/></Relationships>
</file>

<file path=ppt/slides/_rels/slide37.xml.rels><?xml version="1.0" encoding="UTF-8" standalone="yes" ?><Relationships xmlns="http://schemas.openxmlformats.org/package/2006/relationships"><Relationship Id="rId8" Target="../media/image194.jpeg" Type="http://schemas.openxmlformats.org/officeDocument/2006/relationships/image"/><Relationship Id="rId3" Target="../media/image6.png" Type="http://schemas.openxmlformats.org/officeDocument/2006/relationships/image"/><Relationship Id="rId7" Target="../media/image193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92.jpeg" Type="http://schemas.openxmlformats.org/officeDocument/2006/relationships/image"/><Relationship Id="rId5" Target="../media/image10.png" Type="http://schemas.openxmlformats.org/officeDocument/2006/relationships/image"/><Relationship Id="rId10" Target="../media/image44.jpeg" Type="http://schemas.openxmlformats.org/officeDocument/2006/relationships/image"/><Relationship Id="rId4" Target="../media/image9.png" Type="http://schemas.openxmlformats.org/officeDocument/2006/relationships/image"/><Relationship Id="rId9" Target="../media/image43.jpeg" Type="http://schemas.openxmlformats.org/officeDocument/2006/relationships/image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Relationship Id="rId9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eg"/><Relationship Id="rId2" Type="http://schemas.openxmlformats.org/officeDocument/2006/relationships/image" Target="../media/image2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05.jpeg"/><Relationship Id="rId4" Type="http://schemas.openxmlformats.org/officeDocument/2006/relationships/image" Target="../media/image20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 ?><Relationships xmlns="http://schemas.openxmlformats.org/package/2006/relationships"><Relationship Id="rId3" Target="../media/image206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08.jpeg" Type="http://schemas.openxmlformats.org/officeDocument/2006/relationships/image"/><Relationship Id="rId4" Target="../media/image207.jpeg" Type="http://schemas.openxmlformats.org/officeDocument/2006/relationships/image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eg"/><Relationship Id="rId2" Type="http://schemas.openxmlformats.org/officeDocument/2006/relationships/image" Target="../media/image2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5.jpeg"/><Relationship Id="rId4" Type="http://schemas.openxmlformats.org/officeDocument/2006/relationships/image" Target="../media/image21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9.jpeg"/><Relationship Id="rId4" Type="http://schemas.openxmlformats.org/officeDocument/2006/relationships/image" Target="../media/image218.png"/></Relationships>
</file>

<file path=ppt/slides/_rels/slide5.xml.rels><?xml version="1.0" encoding="UTF-8" standalone="yes" ?><Relationships xmlns="http://schemas.openxmlformats.org/package/2006/relationships"><Relationship Id="rId8" Target="../media/image17.jpeg" Type="http://schemas.openxmlformats.org/officeDocument/2006/relationships/image"/><Relationship Id="rId3" Target="../media/image12.jpeg" Type="http://schemas.openxmlformats.org/officeDocument/2006/relationships/image"/><Relationship Id="rId7" Target="../media/image16.jpeg" Type="http://schemas.openxmlformats.org/officeDocument/2006/relationships/image"/><Relationship Id="rId12" Target="../media/image1.pn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5.jpeg" Type="http://schemas.openxmlformats.org/officeDocument/2006/relationships/image"/><Relationship Id="rId11" Target="../media/image20.jpeg" Type="http://schemas.openxmlformats.org/officeDocument/2006/relationships/image"/><Relationship Id="rId5" Target="../media/image14.jpeg" Type="http://schemas.openxmlformats.org/officeDocument/2006/relationships/image"/><Relationship Id="rId10" Target="../media/image19.jpeg" Type="http://schemas.openxmlformats.org/officeDocument/2006/relationships/image"/><Relationship Id="rId4" Target="../media/image13.jpeg" Type="http://schemas.openxmlformats.org/officeDocument/2006/relationships/image"/><Relationship Id="rId9" Target="../media/image18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../media/image27.jpeg" Type="http://schemas.openxmlformats.org/officeDocument/2006/relationships/image"/><Relationship Id="rId13" Target="../media/image32.jpeg" Type="http://schemas.openxmlformats.org/officeDocument/2006/relationships/image"/><Relationship Id="rId18" Target="../media/image37.png" Type="http://schemas.openxmlformats.org/officeDocument/2006/relationships/image"/><Relationship Id="rId3" Target="../media/image22.png" Type="http://schemas.openxmlformats.org/officeDocument/2006/relationships/image"/><Relationship Id="rId21" Target="../media/image40.png" Type="http://schemas.openxmlformats.org/officeDocument/2006/relationships/image"/><Relationship Id="rId7" Target="../media/image26.jpeg" Type="http://schemas.openxmlformats.org/officeDocument/2006/relationships/image"/><Relationship Id="rId12" Target="../media/image31.jpeg" Type="http://schemas.openxmlformats.org/officeDocument/2006/relationships/image"/><Relationship Id="rId17" Target="../media/image36.png" Type="http://schemas.openxmlformats.org/officeDocument/2006/relationships/image"/><Relationship Id="rId2" Target="../media/image21.jpeg" Type="http://schemas.openxmlformats.org/officeDocument/2006/relationships/image"/><Relationship Id="rId16" Target="../media/image35.png" Type="http://schemas.openxmlformats.org/officeDocument/2006/relationships/image"/><Relationship Id="rId20" Target="../media/image39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5.jpeg" Type="http://schemas.openxmlformats.org/officeDocument/2006/relationships/image"/><Relationship Id="rId11" Target="../media/image30.jpeg" Type="http://schemas.openxmlformats.org/officeDocument/2006/relationships/image"/><Relationship Id="rId24" Target="../media/image1.png" Type="http://schemas.openxmlformats.org/officeDocument/2006/relationships/image"/><Relationship Id="rId5" Target="../media/image24.png" Type="http://schemas.openxmlformats.org/officeDocument/2006/relationships/image"/><Relationship Id="rId15" Target="../media/image34.jpeg" Type="http://schemas.openxmlformats.org/officeDocument/2006/relationships/image"/><Relationship Id="rId23" Target="../media/image42.png" Type="http://schemas.openxmlformats.org/officeDocument/2006/relationships/image"/><Relationship Id="rId10" Target="../media/image29.jpeg" Type="http://schemas.openxmlformats.org/officeDocument/2006/relationships/image"/><Relationship Id="rId19" Target="../media/image38.png" Type="http://schemas.openxmlformats.org/officeDocument/2006/relationships/image"/><Relationship Id="rId4" Target="../media/image23.jpeg" Type="http://schemas.openxmlformats.org/officeDocument/2006/relationships/image"/><Relationship Id="rId9" Target="../media/image28.jpeg" Type="http://schemas.openxmlformats.org/officeDocument/2006/relationships/image"/><Relationship Id="rId14" Target="../media/image33.jpeg" Type="http://schemas.openxmlformats.org/officeDocument/2006/relationships/image"/><Relationship Id="rId22" Target="../media/image41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 ?><Relationships xmlns="http://schemas.openxmlformats.org/package/2006/relationships"><Relationship Id="rId8" Target="../media/image45.png" Type="http://schemas.openxmlformats.org/officeDocument/2006/relationships/image"/><Relationship Id="rId3" Target="../media/image6.png" Type="http://schemas.openxmlformats.org/officeDocument/2006/relationships/image"/><Relationship Id="rId7" Target="../media/image44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3.jpeg" Type="http://schemas.openxmlformats.org/officeDocument/2006/relationships/image"/><Relationship Id="rId5" Target="../media/image10.png" Type="http://schemas.openxmlformats.org/officeDocument/2006/relationships/image"/><Relationship Id="rId10" Target="../media/image47.jpeg" Type="http://schemas.openxmlformats.org/officeDocument/2006/relationships/image"/><Relationship Id="rId4" Target="../media/image9.png" Type="http://schemas.openxmlformats.org/officeDocument/2006/relationships/image"/><Relationship Id="rId9" Target="../media/image46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6591" y="1148080"/>
            <a:ext cx="10027249" cy="26466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3399"/>
                </a:solidFill>
              </a:rPr>
              <a:t>Социализация личности ребёнка </a:t>
            </a:r>
            <a:br>
              <a:rPr lang="ru-RU" sz="4000" b="1" dirty="0" smtClean="0">
                <a:solidFill>
                  <a:srgbClr val="FF3399"/>
                </a:solidFill>
              </a:rPr>
            </a:br>
            <a:r>
              <a:rPr lang="ru-RU" sz="4000" b="1" dirty="0" smtClean="0">
                <a:solidFill>
                  <a:srgbClr val="FF3399"/>
                </a:solidFill>
              </a:rPr>
              <a:t>дошкольного возраста </a:t>
            </a:r>
            <a:br>
              <a:rPr lang="ru-RU" sz="4000" b="1" dirty="0" smtClean="0">
                <a:solidFill>
                  <a:srgbClr val="FF3399"/>
                </a:solidFill>
              </a:rPr>
            </a:br>
            <a:r>
              <a:rPr lang="ru-RU" sz="4000" b="1" dirty="0" smtClean="0">
                <a:solidFill>
                  <a:srgbClr val="FF3399"/>
                </a:solidFill>
              </a:rPr>
              <a:t>средствами ПМК «Мозаичный ПАРК»</a:t>
            </a:r>
            <a:endParaRPr lang="ru-RU" sz="4000" b="1" dirty="0">
              <a:solidFill>
                <a:srgbClr val="FF33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0280" y="4470718"/>
            <a:ext cx="9144000" cy="165576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Павлова Любовь Ивановна, старший методист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Центра дошкольного образования издательства «Русское слово»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2022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8" y="0"/>
            <a:ext cx="1007183" cy="6858000"/>
          </a:xfrm>
          <a:prstGeom prst="rect">
            <a:avLst/>
          </a:prstGeom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3971784" y="472122"/>
            <a:ext cx="5376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j-lt"/>
              </a:rPr>
              <a:t>Издательство «Русское слово»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j-lt"/>
              </a:rPr>
              <a:t>Центр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970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91713" y="1319154"/>
            <a:ext cx="1004050" cy="375747"/>
          </a:xfrm>
          <a:prstGeom prst="roundRect">
            <a:avLst/>
          </a:prstGeom>
          <a:solidFill>
            <a:srgbClr val="DDB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b="1" dirty="0" lang="ru-RU" smtClean="0">
                <a:solidFill>
                  <a:srgbClr val="002060"/>
                </a:solidFill>
              </a:rPr>
              <a:t>1 ЭТАП</a:t>
            </a:r>
            <a:endParaRPr b="1" dirty="0" lang="ru-RU">
              <a:solidFill>
                <a:srgbClr val="00206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121271" y="6037448"/>
            <a:ext cx="7618173" cy="630527"/>
            <a:chOff x="372430" y="4078674"/>
            <a:chExt cx="7618173" cy="63052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72430" y="4078674"/>
              <a:ext cx="7618173" cy="63052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 txBox="1"/>
            <p:nvPr/>
          </p:nvSpPr>
          <p:spPr>
            <a:xfrm>
              <a:off x="403210" y="4109454"/>
              <a:ext cx="7556613" cy="568967"/>
            </a:xfrm>
            <a:prstGeom prst="rect">
              <a:avLst/>
            </a:prstGeom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anchorCtr="0" bIns="0" lIns="211694" numCol="1" rIns="211694" spcCol="1270" spcFirstLastPara="0" tIns="0" vert="horz" wrap="square">
              <a:noAutofit/>
            </a:bodyPr>
            <a:lstStyle/>
            <a:p>
              <a:pPr algn="l" defTabSz="800100" lv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b="1" dirty="0" kern="1200" lang="ru-RU" smtClean="0" sz="1800">
                  <a:solidFill>
                    <a:srgbClr val="002060"/>
                  </a:solidFill>
                </a:rPr>
                <a:t>Помощь в совместной деятельности.</a:t>
              </a:r>
            </a:p>
            <a:p>
              <a:pPr algn="l" defTabSz="800100" lv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dirty="0" i="1" kern="1200" lang="ru-RU" smtClean="0" sz="1800">
                  <a:solidFill>
                    <a:srgbClr val="002060"/>
                  </a:solidFill>
                </a:rPr>
                <a:t>Игры</a:t>
              </a:r>
              <a:r>
                <a:rPr dirty="0" kern="1200" lang="ru-RU" smtClean="0" sz="1800">
                  <a:solidFill>
                    <a:srgbClr val="002060"/>
                  </a:solidFill>
                </a:rPr>
                <a:t>: «Рукавички», «Закончи рисунки», «Общая картина» и др.</a:t>
              </a:r>
              <a:endParaRPr dirty="0" kern="1200" lang="ru-RU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096096" y="5211412"/>
            <a:ext cx="7668521" cy="681300"/>
            <a:chOff x="322082" y="3801145"/>
            <a:chExt cx="7668521" cy="68130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72430" y="3801145"/>
              <a:ext cx="7618173" cy="6813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 txBox="1"/>
            <p:nvPr/>
          </p:nvSpPr>
          <p:spPr>
            <a:xfrm>
              <a:off x="322082" y="3833702"/>
              <a:ext cx="7551657" cy="614784"/>
            </a:xfrm>
            <a:prstGeom prst="rect">
              <a:avLst/>
            </a:prstGeom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anchorCtr="0" bIns="0" lIns="211694" numCol="1" rIns="211694" spcCol="1270" spcFirstLastPara="0" tIns="0" vert="horz" wrap="square">
              <a:noAutofit/>
            </a:bodyPr>
            <a:lstStyle/>
            <a:p>
              <a:pPr algn="l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1" dirty="0" kern="1200" lang="ru-RU" smtClean="0" sz="1800">
                <a:solidFill>
                  <a:srgbClr val="002060"/>
                </a:solidFill>
              </a:endParaRPr>
            </a:p>
            <a:p>
              <a:pPr algn="l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dirty="0" kern="1200" lang="ru-RU" smtClean="0" sz="1800">
                  <a:solidFill>
                    <a:srgbClr val="002060"/>
                  </a:solidFill>
                </a:rPr>
                <a:t>Добрые слова и пожелания.</a:t>
              </a:r>
            </a:p>
            <a:p>
              <a:pPr algn="l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dirty="0" i="1" kern="1200" lang="ru-RU" smtClean="0" sz="1800">
                  <a:solidFill>
                    <a:srgbClr val="002060"/>
                  </a:solidFill>
                </a:rPr>
                <a:t>Игры</a:t>
              </a:r>
              <a:r>
                <a:rPr dirty="0" kern="1200" lang="ru-RU" smtClean="0" sz="1800">
                  <a:solidFill>
                    <a:srgbClr val="002060"/>
                  </a:solidFill>
                </a:rPr>
                <a:t>: «Комплименты», «Волшебные очки» и др.</a:t>
              </a:r>
            </a:p>
            <a:p>
              <a:pPr algn="l" defTabSz="8001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dirty="0" kern="1200" lang="ru-RU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067875" y="4315995"/>
            <a:ext cx="7671569" cy="795599"/>
            <a:chOff x="319034" y="3428327"/>
            <a:chExt cx="7671569" cy="79559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72430" y="3428327"/>
              <a:ext cx="7618173" cy="7955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 txBox="1"/>
            <p:nvPr/>
          </p:nvSpPr>
          <p:spPr>
            <a:xfrm>
              <a:off x="319034" y="3465057"/>
              <a:ext cx="7540497" cy="717923"/>
            </a:xfrm>
            <a:prstGeom prst="rect">
              <a:avLst/>
            </a:prstGeom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anchorCtr="0" bIns="0" lIns="211694" numCol="1" rIns="211694" spcCol="1270" spcFirstLastPara="0" tIns="0" vert="horz" wrap="square">
              <a:noAutofit/>
            </a:bodyPr>
            <a:lstStyle/>
            <a:p>
              <a:pPr algn="l" defTabSz="800100" lv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b="1" dirty="0" kern="1200" lang="ru-RU" smtClean="0" sz="1800">
                  <a:solidFill>
                    <a:srgbClr val="002060"/>
                  </a:solidFill>
                </a:rPr>
                <a:t>Взаимопомощь в игре.</a:t>
              </a:r>
            </a:p>
            <a:p>
              <a:pPr algn="l" defTabSz="800100" lv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dirty="0" i="1" kern="1200" lang="ru-RU" smtClean="0" sz="1800">
                  <a:solidFill>
                    <a:srgbClr val="002060"/>
                  </a:solidFill>
                </a:rPr>
                <a:t>Игры:</a:t>
              </a:r>
              <a:r>
                <a:rPr dirty="0" kern="1200" lang="ru-RU" smtClean="0" sz="1800">
                  <a:solidFill>
                    <a:srgbClr val="002060"/>
                  </a:solidFill>
                </a:rPr>
                <a:t> «Живые куклы», «Шляпа волшебника», «Гномики» и др.</a:t>
              </a:r>
              <a:endParaRPr dirty="0" kern="1200" lang="ru-RU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043775" y="3470220"/>
            <a:ext cx="7695669" cy="796082"/>
            <a:chOff x="294934" y="3053459"/>
            <a:chExt cx="7695669" cy="98208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72430" y="3063768"/>
              <a:ext cx="7618173" cy="9717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 txBox="1"/>
            <p:nvPr/>
          </p:nvSpPr>
          <p:spPr>
            <a:xfrm>
              <a:off x="294934" y="3053459"/>
              <a:ext cx="7523297" cy="876898"/>
            </a:xfrm>
            <a:prstGeom prst="rect">
              <a:avLst/>
            </a:prstGeom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anchorCtr="0" bIns="0" lIns="211694" numCol="1" rIns="211694" spcCol="1270" spcFirstLastPara="0" tIns="0" vert="horz" wrap="square">
              <a:noAutofit/>
            </a:bodyPr>
            <a:lstStyle/>
            <a:p>
              <a:pPr algn="l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1" dirty="0" kern="1200" lang="ru-RU" smtClean="0" sz="1800">
                <a:solidFill>
                  <a:srgbClr val="002060"/>
                </a:solidFill>
              </a:endParaRPr>
            </a:p>
            <a:p>
              <a:pPr algn="l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dirty="0" kern="1200" lang="ru-RU" smtClean="0" sz="1800">
                  <a:solidFill>
                    <a:srgbClr val="002060"/>
                  </a:solidFill>
                </a:rPr>
                <a:t>Общие переживания. </a:t>
              </a:r>
            </a:p>
            <a:p>
              <a:pPr algn="l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dirty="0" i="1" kern="1200" lang="ru-RU" smtClean="0" sz="1800">
                  <a:solidFill>
                    <a:srgbClr val="002060"/>
                  </a:solidFill>
                </a:rPr>
                <a:t>Игры: </a:t>
              </a:r>
              <a:r>
                <a:rPr dirty="0" kern="1200" lang="ru-RU" smtClean="0" sz="1800">
                  <a:solidFill>
                    <a:srgbClr val="002060"/>
                  </a:solidFill>
                </a:rPr>
                <a:t>«Шторм», «Шпионы», «Актёры» и др.</a:t>
              </a:r>
            </a:p>
            <a:p>
              <a:pPr algn="l" defTabSz="8001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dirty="0" kern="1200" lang="ru-RU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56419" y="2657917"/>
            <a:ext cx="7683025" cy="775573"/>
            <a:chOff x="307578" y="2733644"/>
            <a:chExt cx="7683025" cy="1228523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72430" y="2733644"/>
              <a:ext cx="7618173" cy="122852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 txBox="1"/>
            <p:nvPr/>
          </p:nvSpPr>
          <p:spPr>
            <a:xfrm>
              <a:off x="307578" y="2794773"/>
              <a:ext cx="7498229" cy="1108579"/>
            </a:xfrm>
            <a:prstGeom prst="rect">
              <a:avLst/>
            </a:prstGeom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anchorCtr="0" bIns="0" lIns="211694" numCol="1" rIns="211694" spcCol="1270" spcFirstLastPara="0" tIns="0" vert="horz" wrap="square">
              <a:noAutofit/>
            </a:bodyPr>
            <a:lstStyle/>
            <a:p>
              <a:pPr algn="l" defTabSz="800100" lv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b="1" dirty="0" kern="1200" lang="ru-RU" smtClean="0" sz="1800">
                  <a:solidFill>
                    <a:srgbClr val="002060"/>
                  </a:solidFill>
                </a:rPr>
                <a:t>Согласованность действий.</a:t>
              </a:r>
            </a:p>
            <a:p>
              <a:pPr algn="l" defTabSz="800100" lv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dirty="0" i="1" kern="1200" lang="ru-RU" smtClean="0" sz="1800">
                  <a:solidFill>
                    <a:srgbClr val="002060"/>
                  </a:solidFill>
                </a:rPr>
                <a:t>Игры:</a:t>
              </a:r>
              <a:r>
                <a:rPr dirty="0" kern="1200" lang="ru-RU" smtClean="0" sz="1800">
                  <a:solidFill>
                    <a:srgbClr val="002060"/>
                  </a:solidFill>
                </a:rPr>
                <a:t> «Сороконожка», «Составные фигуры», «Мостик» и др.</a:t>
              </a:r>
              <a:endParaRPr dirty="0" kern="1200" lang="ru-RU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035450" y="1892930"/>
            <a:ext cx="7695669" cy="692757"/>
            <a:chOff x="255247" y="1911910"/>
            <a:chExt cx="7695669" cy="1631077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32743" y="1911910"/>
              <a:ext cx="7618173" cy="163107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 txBox="1"/>
            <p:nvPr/>
          </p:nvSpPr>
          <p:spPr>
            <a:xfrm>
              <a:off x="255247" y="2009213"/>
              <a:ext cx="7432195" cy="1393697"/>
            </a:xfrm>
            <a:prstGeom prst="rect">
              <a:avLst/>
            </a:prstGeom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minor">
              <a:schemeClr val="lt1"/>
            </a:fontRef>
          </p:style>
          <p:txBody>
            <a:bodyPr anchor="ctr" anchorCtr="0" bIns="0" lIns="211694" numCol="1" rIns="211694" spcCol="1270" spcFirstLastPara="0" tIns="0" vert="horz" wrap="square">
              <a:noAutofit/>
            </a:bodyPr>
            <a:lstStyle/>
            <a:p>
              <a:pPr algn="l" defTabSz="800100" lv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b="1" dirty="0" kern="1200" lang="ru-RU" smtClean="0" sz="1800">
                  <a:solidFill>
                    <a:srgbClr val="002060"/>
                  </a:solidFill>
                </a:rPr>
                <a:t>Внимание к другому.</a:t>
              </a:r>
            </a:p>
            <a:p>
              <a:pPr algn="l" defTabSz="800100" lv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dirty="0" i="1" kern="1200" lang="ru-RU" smtClean="0" sz="1800">
                  <a:solidFill>
                    <a:srgbClr val="002060"/>
                  </a:solidFill>
                </a:rPr>
                <a:t>Игры</a:t>
              </a:r>
              <a:r>
                <a:rPr dirty="0" kern="1200" lang="ru-RU" smtClean="0" sz="1800">
                  <a:solidFill>
                    <a:srgbClr val="002060"/>
                  </a:solidFill>
                </a:rPr>
                <a:t>: «Общий круг», «Переходы», «Тень» и др.</a:t>
              </a:r>
              <a:endParaRPr dirty="0" kern="1200" lang="ru-RU" sz="1800">
                <a:solidFill>
                  <a:srgbClr val="002060"/>
                </a:solidFill>
              </a:endParaRPr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2119977" y="1162022"/>
            <a:ext cx="7604113" cy="690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889000" lvl="0">
              <a:spcBef>
                <a:spcPct val="0"/>
              </a:spcBef>
            </a:pPr>
            <a:r>
              <a:rPr b="1" dirty="0" lang="ru-RU">
                <a:solidFill>
                  <a:srgbClr val="002060"/>
                </a:solidFill>
              </a:rPr>
              <a:t>Общение без слов.</a:t>
            </a:r>
          </a:p>
          <a:p>
            <a:pPr defTabSz="889000" lvl="0">
              <a:spcBef>
                <a:spcPct val="0"/>
              </a:spcBef>
            </a:pPr>
            <a:r>
              <a:rPr dirty="0" i="1" lang="ru-RU">
                <a:solidFill>
                  <a:srgbClr val="002060"/>
                </a:solidFill>
              </a:rPr>
              <a:t>Игры:</a:t>
            </a:r>
            <a:r>
              <a:rPr dirty="0" lang="ru-RU">
                <a:solidFill>
                  <a:srgbClr val="002060"/>
                </a:solidFill>
              </a:rPr>
              <a:t> «Жизнь в лесу», «Волны», «Ожившие игрушки» и др.</a:t>
            </a:r>
          </a:p>
          <a:p>
            <a:endParaRPr dirty="0" lang="ru-RU"/>
          </a:p>
        </p:txBody>
      </p:sp>
      <p:pic>
        <p:nvPicPr>
          <p:cNvPr id="14344" name="Picture 1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" r="-114"/>
          <a:stretch>
            <a:fillRect/>
          </a:stretch>
        </p:blipFill>
        <p:spPr bwMode="auto">
          <a:xfrm>
            <a:off x="8646636" y="1735748"/>
            <a:ext cx="3097213" cy="43513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991713" y="2089241"/>
            <a:ext cx="1004050" cy="375747"/>
          </a:xfrm>
          <a:prstGeom prst="roundRect">
            <a:avLst/>
          </a:prstGeom>
          <a:solidFill>
            <a:srgbClr val="DDB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b="1" dirty="0" lang="ru-RU" smtClean="0">
                <a:solidFill>
                  <a:srgbClr val="002060"/>
                </a:solidFill>
              </a:rPr>
              <a:t>2 ЭТАП</a:t>
            </a:r>
            <a:endParaRPr b="1" dirty="0" lang="ru-RU">
              <a:solidFill>
                <a:srgbClr val="00206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91713" y="2875579"/>
            <a:ext cx="1004050" cy="375747"/>
          </a:xfrm>
          <a:prstGeom prst="roundRect">
            <a:avLst/>
          </a:prstGeom>
          <a:solidFill>
            <a:srgbClr val="DDB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b="1" dirty="0" lang="ru-RU" smtClean="0">
                <a:solidFill>
                  <a:srgbClr val="002060"/>
                </a:solidFill>
              </a:rPr>
              <a:t>3 ЭТАП</a:t>
            </a:r>
            <a:endParaRPr b="1" dirty="0" lang="ru-RU">
              <a:solidFill>
                <a:srgbClr val="00206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91713" y="3684565"/>
            <a:ext cx="1004050" cy="375747"/>
          </a:xfrm>
          <a:prstGeom prst="roundRect">
            <a:avLst/>
          </a:prstGeom>
          <a:solidFill>
            <a:srgbClr val="DDB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b="1" dirty="0" lang="ru-RU" smtClean="0">
                <a:solidFill>
                  <a:srgbClr val="002060"/>
                </a:solidFill>
              </a:rPr>
              <a:t>4 ЭТАП</a:t>
            </a:r>
            <a:endParaRPr b="1" dirty="0" lang="ru-RU">
              <a:solidFill>
                <a:srgbClr val="00206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91713" y="4489183"/>
            <a:ext cx="1004050" cy="375747"/>
          </a:xfrm>
          <a:prstGeom prst="roundRect">
            <a:avLst/>
          </a:prstGeom>
          <a:solidFill>
            <a:srgbClr val="DDB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b="1" dirty="0" lang="ru-RU" smtClean="0">
                <a:solidFill>
                  <a:srgbClr val="002060"/>
                </a:solidFill>
              </a:rPr>
              <a:t>5 ЭТАП</a:t>
            </a:r>
            <a:endParaRPr b="1" dirty="0" lang="ru-RU">
              <a:solidFill>
                <a:srgbClr val="00206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91713" y="5341600"/>
            <a:ext cx="1004050" cy="375747"/>
          </a:xfrm>
          <a:prstGeom prst="roundRect">
            <a:avLst/>
          </a:prstGeom>
          <a:solidFill>
            <a:srgbClr val="DDB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b="1" dirty="0" lang="ru-RU" smtClean="0">
                <a:solidFill>
                  <a:srgbClr val="002060"/>
                </a:solidFill>
              </a:rPr>
              <a:t>6 ЭТАП</a:t>
            </a:r>
            <a:endParaRPr b="1" dirty="0" lang="ru-RU">
              <a:solidFill>
                <a:srgbClr val="00206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91713" y="6107996"/>
            <a:ext cx="1004050" cy="375747"/>
          </a:xfrm>
          <a:prstGeom prst="roundRect">
            <a:avLst/>
          </a:prstGeom>
          <a:solidFill>
            <a:srgbClr val="DDB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b="1" dirty="0" lang="ru-RU" smtClean="0">
                <a:solidFill>
                  <a:srgbClr val="002060"/>
                </a:solidFill>
              </a:rPr>
              <a:t>7 ЭТАП</a:t>
            </a:r>
            <a:endParaRPr b="1" dirty="0" lang="ru-RU">
              <a:solidFill>
                <a:srgbClr val="002060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42" name="Прямоугольник с двумя усеченными противолежащими углами 41"/>
          <p:cNvSpPr/>
          <p:nvPr/>
        </p:nvSpPr>
        <p:spPr>
          <a:xfrm>
            <a:off x="789735" y="218334"/>
            <a:ext cx="11213390" cy="92101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ПЕРВОЕ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Организация совместной деятельности детей как условие их позитивной социализации.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09126123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80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" r="-69"/>
          <a:stretch>
            <a:fillRect/>
          </a:stretch>
        </p:blipFill>
        <p:spPr bwMode="auto">
          <a:xfrm>
            <a:off x="1236663" y="1299185"/>
            <a:ext cx="1681238" cy="252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1" name="Picture 3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" r="-62"/>
          <a:stretch>
            <a:fillRect/>
          </a:stretch>
        </p:blipFill>
        <p:spPr bwMode="auto">
          <a:xfrm>
            <a:off x="3406753" y="1297523"/>
            <a:ext cx="1660869" cy="252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2" name="Picture 4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" r="-62"/>
          <a:stretch>
            <a:fillRect/>
          </a:stretch>
        </p:blipFill>
        <p:spPr bwMode="auto">
          <a:xfrm>
            <a:off x="5556474" y="1297523"/>
            <a:ext cx="1660870" cy="252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3" name="Picture 5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" r="-62"/>
          <a:stretch>
            <a:fillRect/>
          </a:stretch>
        </p:blipFill>
        <p:spPr bwMode="auto">
          <a:xfrm>
            <a:off x="7751759" y="1297523"/>
            <a:ext cx="1660869" cy="252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4" name="Picture 6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" r="-67"/>
          <a:stretch>
            <a:fillRect/>
          </a:stretch>
        </p:blipFill>
        <p:spPr bwMode="auto">
          <a:xfrm>
            <a:off x="9884588" y="1297523"/>
            <a:ext cx="1716413" cy="252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236663" y="4086225"/>
            <a:ext cx="10498137" cy="2552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solidFill>
                  <a:srgbClr val="C00000"/>
                </a:solidFill>
              </a:rPr>
              <a:t>Игра «Живые числа»</a:t>
            </a:r>
          </a:p>
          <a:p>
            <a:r>
              <a:rPr b="1" dirty="0" lang="ru-RU" smtClean="0">
                <a:solidFill>
                  <a:srgbClr val="002060"/>
                </a:solidFill>
              </a:rPr>
              <a:t>Цели:</a:t>
            </a:r>
            <a:r>
              <a:rPr dirty="0" lang="ru-RU" smtClean="0">
                <a:solidFill>
                  <a:srgbClr val="002060"/>
                </a:solidFill>
              </a:rPr>
              <a:t> упражнять в счёте (прямом и обратном) в пределах 10.</a:t>
            </a:r>
          </a:p>
          <a:p>
            <a:r>
              <a:rPr b="1" dirty="0" lang="ru-RU" smtClean="0">
                <a:solidFill>
                  <a:srgbClr val="002060"/>
                </a:solidFill>
              </a:rPr>
              <a:t>Оборудование:</a:t>
            </a:r>
            <a:r>
              <a:rPr dirty="0" lang="ru-RU" smtClean="0">
                <a:solidFill>
                  <a:srgbClr val="002060"/>
                </a:solidFill>
              </a:rPr>
              <a:t> карточки с нарисованными на них кружками от 1 до 10.</a:t>
            </a:r>
          </a:p>
          <a:p>
            <a:r>
              <a:rPr b="1" dirty="0" lang="ru-RU" smtClean="0">
                <a:solidFill>
                  <a:srgbClr val="002060"/>
                </a:solidFill>
              </a:rPr>
              <a:t>ХОД ИГРЫ: </a:t>
            </a:r>
          </a:p>
          <a:p>
            <a:r>
              <a:rPr dirty="0" i="1" lang="ru-RU" smtClean="0">
                <a:solidFill>
                  <a:srgbClr val="002060"/>
                </a:solidFill>
              </a:rPr>
              <a:t>Вариант 1.</a:t>
            </a:r>
            <a:r>
              <a:rPr dirty="0" lang="ru-RU" smtClean="0">
                <a:solidFill>
                  <a:srgbClr val="002060"/>
                </a:solidFill>
              </a:rPr>
              <a:t> дети получают карточки. Выбирается водящий. Дети (числа) ходят по комнате. По сигналу водящего: «Числа! Встаньте по порядку!» – они строятся в шеренгу, называя своё число (один, два, три и т.д.). Дети меняются карточками. Игра продолжается.</a:t>
            </a:r>
          </a:p>
          <a:p>
            <a:r>
              <a:rPr dirty="0" i="1" lang="ru-RU" smtClean="0">
                <a:solidFill>
                  <a:srgbClr val="002060"/>
                </a:solidFill>
              </a:rPr>
              <a:t>Вариант 2.</a:t>
            </a:r>
            <a:r>
              <a:rPr dirty="0" lang="ru-RU" smtClean="0">
                <a:solidFill>
                  <a:srgbClr val="002060"/>
                </a:solidFill>
              </a:rPr>
              <a:t> дети (числа) строятся в обратном порядке – от 10 до 1, пересчитываются по порядку.</a:t>
            </a:r>
            <a:endParaRPr dirty="0" lang="ru-RU">
              <a:solidFill>
                <a:srgbClr val="002060"/>
              </a:solidFill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789735" y="218334"/>
            <a:ext cx="11213390" cy="92101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ПЕРВОЕ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Организация совместной деятельности детей как условие их позитивной социализации.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8384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" r="158"/>
          <a:stretch>
            <a:fillRect/>
          </a:stretch>
        </p:blipFill>
        <p:spPr bwMode="auto">
          <a:xfrm>
            <a:off x="2213334" y="1139344"/>
            <a:ext cx="1894230" cy="264958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" r="-54"/>
          <a:stretch>
            <a:fillRect/>
          </a:stretch>
        </p:blipFill>
        <p:spPr bwMode="auto">
          <a:xfrm>
            <a:off x="4391096" y="1088930"/>
            <a:ext cx="1909853" cy="270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" r="-53"/>
          <a:stretch>
            <a:fillRect/>
          </a:stretch>
        </p:blipFill>
        <p:spPr bwMode="auto">
          <a:xfrm>
            <a:off x="6577744" y="1139344"/>
            <a:ext cx="1930270" cy="270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809" y="1139344"/>
            <a:ext cx="1929804" cy="2700000"/>
          </a:xfrm>
          <a:prstGeom prst="rect">
            <a:avLst/>
          </a:prstGeom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40" y="3969927"/>
            <a:ext cx="1909853" cy="270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08" y="3969927"/>
            <a:ext cx="1852714" cy="270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Z:\ЦЕНТР ДОШКОЛЬНОГО ОБРАЗОВАНИЯ\ПАВЛОВА\!!!_ПРОЕКТЫ__ОБЛОЖКИ\Картотека_2019\Kartoteka_obl.jpg" id="12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69" y="3969927"/>
            <a:ext cx="1924400" cy="270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934" y="3969927"/>
            <a:ext cx="1924400" cy="2700000"/>
          </a:xfrm>
          <a:prstGeom prst="rect">
            <a:avLst/>
          </a:prstGeom>
        </p:spPr>
      </p:pic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789735" y="218334"/>
            <a:ext cx="11213390" cy="92101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ПЕРВОЕ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Организация совместной деятельности детей как условие их позитивной социализации.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pic>
        <p:nvPicPr>
          <p:cNvPr id="20" name="Рисунок 6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" r="142"/>
          <a:stretch>
            <a:fillRect/>
          </a:stretch>
        </p:blipFill>
        <p:spPr bwMode="auto">
          <a:xfrm>
            <a:off x="5546040" y="3969927"/>
            <a:ext cx="1826471" cy="270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2075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:\ЦЕНТР ДОШКОЛЬНОГО ОБРАЗОВАНИЯ\ПАВЛОВА\!!!_ПРОЕКТЫ__ОБЛОЖКИ\Картотека_2019\Kartoteka_obl.jpg" id="5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349" y="1762309"/>
            <a:ext cx="2751181" cy="392732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7856" y="1392977"/>
            <a:ext cx="28494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C00000"/>
                </a:solidFill>
              </a:rPr>
              <a:t>«Играем по правилам»</a:t>
            </a:r>
            <a:endParaRPr b="1" dirty="0" lang="ru-RU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" r="-18"/>
          <a:stretch/>
        </p:blipFill>
        <p:spPr>
          <a:xfrm>
            <a:off x="2169822" y="2575620"/>
            <a:ext cx="2310275" cy="359501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Объект 7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" r="-40"/>
          <a:stretch/>
        </p:blipFill>
        <p:spPr>
          <a:xfrm>
            <a:off x="1057856" y="1936143"/>
            <a:ext cx="2520040" cy="359501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4635752" y="1364253"/>
            <a:ext cx="4460942" cy="30233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b="1" dirty="0" lang="ru-RU" smtClean="0" sz="1600">
                <a:solidFill>
                  <a:srgbClr val="002060"/>
                </a:solidFill>
              </a:rPr>
              <a:t>Дидактические игры: </a:t>
            </a:r>
            <a:r>
              <a:rPr dirty="0" lang="ru-RU" smtClean="0" sz="1600">
                <a:solidFill>
                  <a:srgbClr val="002060"/>
                </a:solidFill>
              </a:rPr>
              <a:t>«Самые полезные продукты», «Повтори такой же ритм», «Фруктовое домино»,  и др.</a:t>
            </a:r>
          </a:p>
          <a:p>
            <a:pPr>
              <a:defRPr/>
            </a:pPr>
            <a:r>
              <a:rPr b="1" dirty="0" lang="ru-RU" smtClean="0" sz="1600">
                <a:solidFill>
                  <a:srgbClr val="002060"/>
                </a:solidFill>
              </a:rPr>
              <a:t>Сюжетные игры: </a:t>
            </a:r>
            <a:r>
              <a:rPr dirty="0" lang="ru-RU" smtClean="0" sz="1600">
                <a:solidFill>
                  <a:srgbClr val="002060"/>
                </a:solidFill>
              </a:rPr>
              <a:t>«Путешествие в деревню», «Город», «Играем в индейцев» и др.</a:t>
            </a:r>
          </a:p>
          <a:p>
            <a:pPr>
              <a:defRPr/>
            </a:pPr>
            <a:r>
              <a:rPr b="1" dirty="0" lang="ru-RU" smtClean="0" sz="1600">
                <a:solidFill>
                  <a:srgbClr val="002060"/>
                </a:solidFill>
              </a:rPr>
              <a:t>Словесные игры: </a:t>
            </a:r>
            <a:r>
              <a:rPr dirty="0" lang="ru-RU" smtClean="0" sz="1600">
                <a:solidFill>
                  <a:srgbClr val="002060"/>
                </a:solidFill>
              </a:rPr>
              <a:t>«Разрешается – запрещается», «Исправь ошибки</a:t>
            </a:r>
            <a:r>
              <a:rPr dirty="0" lang="ru-RU" sz="1600">
                <a:solidFill>
                  <a:srgbClr val="002060"/>
                </a:solidFill>
              </a:rPr>
              <a:t>», «Подбери слова», </a:t>
            </a:r>
            <a:r>
              <a:rPr dirty="0" lang="ru-RU" smtClean="0" sz="1600">
                <a:solidFill>
                  <a:srgbClr val="002060"/>
                </a:solidFill>
              </a:rPr>
              <a:t>«Опиши Петрушку» и др.</a:t>
            </a:r>
          </a:p>
          <a:p>
            <a:pPr>
              <a:defRPr/>
            </a:pPr>
            <a:r>
              <a:rPr b="1" dirty="0" lang="ru-RU" smtClean="0" sz="1600">
                <a:solidFill>
                  <a:srgbClr val="002060"/>
                </a:solidFill>
              </a:rPr>
              <a:t>Подвижные игры: </a:t>
            </a:r>
            <a:r>
              <a:rPr dirty="0" lang="ru-RU" smtClean="0" sz="1600">
                <a:solidFill>
                  <a:srgbClr val="002060"/>
                </a:solidFill>
              </a:rPr>
              <a:t>«Море волнуется раз…», «Не замочи ног», «Перейди через ручеёк».</a:t>
            </a:r>
          </a:p>
          <a:p>
            <a:pPr>
              <a:defRPr/>
            </a:pPr>
            <a:r>
              <a:rPr b="1" dirty="0" lang="ru-RU" smtClean="0" sz="1600">
                <a:solidFill>
                  <a:srgbClr val="002060"/>
                </a:solidFill>
              </a:rPr>
              <a:t>Игры в фанты. Игры в рифмы</a:t>
            </a:r>
            <a:endParaRPr b="1" dirty="0" lang="ru-RU" sz="160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4778" y="4744553"/>
            <a:ext cx="6457072" cy="20655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b="1" dirty="0" lang="ru-RU" smtClean="0" sz="1600">
                <a:solidFill>
                  <a:srgbClr val="002060"/>
                </a:solidFill>
              </a:rPr>
              <a:t>Правила поведения во время игры</a:t>
            </a:r>
          </a:p>
          <a:p>
            <a:pPr indent="-285750" marL="285750">
              <a:buFont charset="0" panose="020B0604020202020204" pitchFamily="34" typeface="Arial"/>
              <a:buChar char="•"/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Игрушки в группе общие, играйте по очереди.</a:t>
            </a:r>
          </a:p>
          <a:p>
            <a:pPr indent="-285750" marL="285750">
              <a:buFont charset="0" panose="020B0604020202020204" pitchFamily="34" typeface="Arial"/>
              <a:buChar char="•"/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Если хочешь играть – попросись в игру «Можно  я с вами?»</a:t>
            </a:r>
          </a:p>
          <a:p>
            <a:pPr indent="-285750" marL="285750">
              <a:buFont charset="0" panose="020B0604020202020204" pitchFamily="34" typeface="Arial"/>
              <a:buChar char="•"/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Если водящим хотят стать несколько ребят – выбирайте с помощью считалки.</a:t>
            </a:r>
          </a:p>
          <a:p>
            <a:pPr indent="-285750" marL="285750">
              <a:buFont charset="0" panose="020B0604020202020204" pitchFamily="34" typeface="Arial"/>
              <a:buChar char="•"/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Чётко следуйте правилам в игре, контролируйте их выполнение.</a:t>
            </a:r>
          </a:p>
          <a:p>
            <a:pPr indent="-285750" marL="285750">
              <a:buFont charset="0" panose="020B0604020202020204" pitchFamily="34" typeface="Arial"/>
              <a:buChar char="•"/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Умейте радоваться успехам других</a:t>
            </a:r>
            <a:endParaRPr dirty="0" lang="ru-RU" sz="160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81055" y="4941328"/>
            <a:ext cx="3444045" cy="167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b="1" dirty="0" lang="ru-RU" smtClean="0" sz="1600">
                <a:solidFill>
                  <a:srgbClr val="002060"/>
                </a:solidFill>
              </a:rPr>
              <a:t>Коммуникативные игры в парах: </a:t>
            </a:r>
            <a:r>
              <a:rPr dirty="0" lang="ru-RU" smtClean="0" sz="1600">
                <a:solidFill>
                  <a:srgbClr val="002060"/>
                </a:solidFill>
              </a:rPr>
              <a:t>«Тень», «Зеркало».</a:t>
            </a:r>
          </a:p>
          <a:p>
            <a:pPr>
              <a:defRPr/>
            </a:pPr>
            <a:r>
              <a:rPr b="1" dirty="0" lang="ru-RU" smtClean="0" sz="1600">
                <a:solidFill>
                  <a:srgbClr val="002060"/>
                </a:solidFill>
              </a:rPr>
              <a:t>Игры на сплочение детского коллектива: </a:t>
            </a:r>
            <a:r>
              <a:rPr dirty="0" lang="ru-RU" smtClean="0" sz="1600">
                <a:solidFill>
                  <a:srgbClr val="002060"/>
                </a:solidFill>
              </a:rPr>
              <a:t>«Солнечный зайчик», «Здороваемся без слов»</a:t>
            </a:r>
            <a:endParaRPr dirty="0" lang="ru-RU" sz="1600">
              <a:solidFill>
                <a:srgbClr val="002060"/>
              </a:solidFill>
            </a:endParaRPr>
          </a:p>
        </p:txBody>
      </p:sp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789735" y="218334"/>
            <a:ext cx="11213390" cy="92101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ПЕРВОЕ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Организация совместной деятельности детей как условие их позитивной социализации.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0425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>
            <a:fillRect/>
          </a:stretch>
        </p:blipFill>
        <p:spPr bwMode="auto">
          <a:xfrm>
            <a:off x="1297783" y="4211638"/>
            <a:ext cx="1927225" cy="25193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>
            <a:fillRect/>
          </a:stretch>
        </p:blipFill>
        <p:spPr bwMode="auto">
          <a:xfrm>
            <a:off x="1282701" y="1370871"/>
            <a:ext cx="1714500" cy="25209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8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>
            <a:fillRect/>
          </a:stretch>
        </p:blipFill>
        <p:spPr bwMode="auto">
          <a:xfrm>
            <a:off x="3843735" y="4211638"/>
            <a:ext cx="1920875" cy="25193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9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221163"/>
            <a:ext cx="1897062" cy="25193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0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26" y="4249609"/>
            <a:ext cx="1897062" cy="25193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1" name="Рисунок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48" y="3810658"/>
            <a:ext cx="12461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2" name="Рисунок 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68" y="3810658"/>
            <a:ext cx="12477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3" name="Рисунок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129" y="3810658"/>
            <a:ext cx="12477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4" name="Picture 3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432" y="1320536"/>
            <a:ext cx="1692275" cy="25193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Z:\ЦЕНТР ДОШКОЛЬНОГО ОБРАЗОВАНИЯ\ПАВЛОВА\Диски\26231_RADYNOVA_MUZ_SCENARI_Nakatka_1.png" id="120845" name="Picture 4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781" y="1140619"/>
            <a:ext cx="12652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Z:\ЦЕНТР ДОШКОЛЬНОГО ОБРАЗОВАНИЯ\ПАВЛОВА\Диски\26231_RADYNOVA_MUZ_SCENARI_Disk_2.png" id="120846" name="Picture 6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843" y="1920739"/>
            <a:ext cx="12731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Z:\ЦЕНТР ДОШКОЛЬНОГО ОБРАЗОВАНИЯ\ПАВЛОВА\Диски\26231_RADYNOVA_MUZ_SCENARI_Disk_3.png" id="120847" name="Picture 3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843" y="2572079"/>
            <a:ext cx="128111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8" name="TextBox 12"/>
          <p:cNvSpPr txBox="1">
            <a:spLocks noChangeArrowheads="1"/>
          </p:cNvSpPr>
          <p:nvPr/>
        </p:nvSpPr>
        <p:spPr bwMode="auto">
          <a:xfrm>
            <a:off x="3434282" y="1713881"/>
            <a:ext cx="41832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altLang="ru-RU" dirty="0" lang="ru-RU" sz="1600">
                <a:solidFill>
                  <a:srgbClr val="002060"/>
                </a:solidFill>
                <a:latin charset="0" panose="020B0604020202020204" pitchFamily="34" typeface="Arial"/>
              </a:rPr>
              <a:t>Программа </a:t>
            </a:r>
            <a:r>
              <a:rPr altLang="ru-RU" b="1" dirty="0" lang="ru-RU" sz="1600">
                <a:solidFill>
                  <a:srgbClr val="002060"/>
                </a:solidFill>
                <a:latin charset="0" panose="020B0604020202020204" pitchFamily="34" typeface="Arial"/>
              </a:rPr>
              <a:t>«Ребёнок в мире прекрасного»</a:t>
            </a:r>
            <a:r>
              <a:rPr altLang="ru-RU" dirty="0" lang="ru-RU" sz="1600">
                <a:solidFill>
                  <a:srgbClr val="002060"/>
                </a:solidFill>
                <a:latin charset="0" panose="020B0604020202020204" pitchFamily="34" typeface="Arial"/>
              </a:rPr>
              <a:t> и </a:t>
            </a:r>
            <a:r>
              <a:rPr altLang="ru-RU" b="1" dirty="0" lang="ru-RU" sz="1600">
                <a:solidFill>
                  <a:srgbClr val="002060"/>
                </a:solidFill>
                <a:latin charset="0" panose="020B0604020202020204" pitchFamily="34" typeface="Arial"/>
              </a:rPr>
              <a:t>пособия </a:t>
            </a:r>
            <a:r>
              <a:rPr altLang="ru-RU" dirty="0" lang="ru-RU" sz="1600">
                <a:solidFill>
                  <a:srgbClr val="002060"/>
                </a:solidFill>
                <a:latin charset="0" panose="020B0604020202020204" pitchFamily="34" typeface="Arial"/>
              </a:rPr>
              <a:t>по музыкальной и изобразительной деятельности. Адресованы музыкальным руководителям и воспитателям детских садов, педагогам дополнительного образования и родителям детей  3</a:t>
            </a:r>
            <a:r>
              <a:rPr altLang="ru-RU" dirty="0" lang="ru-RU" sz="1600">
                <a:latin charset="0" panose="020B0604020202020204" pitchFamily="34" typeface="Arial"/>
              </a:rPr>
              <a:t>–</a:t>
            </a:r>
            <a:r>
              <a:rPr altLang="ru-RU" dirty="0" lang="ru-RU" sz="1600">
                <a:solidFill>
                  <a:srgbClr val="002060"/>
                </a:solidFill>
                <a:latin charset="0" panose="020B0604020202020204" pitchFamily="34" typeface="Arial"/>
              </a:rPr>
              <a:t>7 лет.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20" name="Прямоугольник с двумя усеченными противолежащими углами 19"/>
          <p:cNvSpPr/>
          <p:nvPr/>
        </p:nvSpPr>
        <p:spPr>
          <a:xfrm>
            <a:off x="776643" y="120520"/>
            <a:ext cx="11213390" cy="92101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ПЕРВОЕ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Организация совместной деятельности детей как условие их позитивной социализации.</a:t>
            </a:r>
          </a:p>
        </p:txBody>
      </p:sp>
      <p:pic>
        <p:nvPicPr>
          <p:cNvPr id="120836" name="Рисунок 9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76" y="3810658"/>
            <a:ext cx="124777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07036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>
            <a:fillRect/>
          </a:stretch>
        </p:blipFill>
        <p:spPr bwMode="auto">
          <a:xfrm>
            <a:off x="966789" y="1320271"/>
            <a:ext cx="2319066" cy="303159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4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09" y="4527951"/>
            <a:ext cx="2232025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7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52" y="1320271"/>
            <a:ext cx="2264588" cy="303159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8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46" y="1320271"/>
            <a:ext cx="2284942" cy="304476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9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1308082"/>
            <a:ext cx="2278739" cy="304378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994546" y="5055000"/>
            <a:ext cx="5287963" cy="11985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dirty="0" err="1" lang="ru-RU">
                <a:solidFill>
                  <a:srgbClr val="002060"/>
                </a:solidFill>
              </a:rPr>
              <a:t>Аудиоприложение</a:t>
            </a:r>
            <a:r>
              <a:rPr dirty="0" lang="ru-RU">
                <a:solidFill>
                  <a:srgbClr val="002060"/>
                </a:solidFill>
              </a:rPr>
              <a:t> </a:t>
            </a:r>
            <a:r>
              <a:rPr dirty="0" lang="ru-RU" smtClean="0">
                <a:solidFill>
                  <a:srgbClr val="002060"/>
                </a:solidFill>
              </a:rPr>
              <a:t>также можно </a:t>
            </a:r>
            <a:r>
              <a:rPr dirty="0" lang="ru-RU">
                <a:solidFill>
                  <a:srgbClr val="002060"/>
                </a:solidFill>
              </a:rPr>
              <a:t>скачать на сайте </a:t>
            </a:r>
          </a:p>
          <a:p>
            <a:pPr algn="ctr">
              <a:defRPr/>
            </a:pPr>
            <a:r>
              <a:rPr dirty="0" lang="en-US">
                <a:solidFill>
                  <a:srgbClr val="002060"/>
                </a:solidFill>
              </a:rPr>
              <a:t>www:</a:t>
            </a:r>
            <a:r>
              <a:rPr dirty="0" lang="ru-RU">
                <a:solidFill>
                  <a:srgbClr val="002060"/>
                </a:solidFill>
              </a:rPr>
              <a:t>мозаика-</a:t>
            </a:r>
            <a:r>
              <a:rPr dirty="0" err="1" lang="ru-RU">
                <a:solidFill>
                  <a:srgbClr val="002060"/>
                </a:solidFill>
              </a:rPr>
              <a:t>парк.рф</a:t>
            </a:r>
            <a:r>
              <a:rPr dirty="0" lang="ru-RU">
                <a:solidFill>
                  <a:srgbClr val="002060"/>
                </a:solidFill>
              </a:rPr>
              <a:t> (введите код доступа ХХХХХХХ)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776643" y="120520"/>
            <a:ext cx="11213390" cy="92101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ПЕРВОЕ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Организация совместной деятельности детей как условие их позитивной социализации.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092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7087" y="759975"/>
            <a:ext cx="9225482" cy="6655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Серия «Готовимся к школе!»: развивающие тетради для детей 5–7 лет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65" y="1498039"/>
            <a:ext cx="1939850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37" y="1498039"/>
            <a:ext cx="1939849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65" y="1489195"/>
            <a:ext cx="1950116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77" y="1506882"/>
            <a:ext cx="1936566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1" y="4169176"/>
            <a:ext cx="193656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39" y="1506882"/>
            <a:ext cx="1936568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73" y="1480070"/>
            <a:ext cx="1939849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07" y="1480070"/>
            <a:ext cx="1936566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675" y="1466378"/>
            <a:ext cx="1936565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399" y="1469873"/>
            <a:ext cx="1939847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03" y="1469873"/>
            <a:ext cx="1936563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83" y="4178019"/>
            <a:ext cx="1936569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69" y="4189548"/>
            <a:ext cx="1936568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38" y="4189548"/>
            <a:ext cx="1939850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55" y="4189548"/>
            <a:ext cx="1933282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32" y="4196791"/>
            <a:ext cx="1925137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49" y="4204034"/>
            <a:ext cx="1944565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04" y="4211277"/>
            <a:ext cx="1944818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52" y="4199745"/>
            <a:ext cx="1948835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0" name="Прямоугольник с двумя усеченными противолежащими углами 29"/>
          <p:cNvSpPr/>
          <p:nvPr/>
        </p:nvSpPr>
        <p:spPr>
          <a:xfrm>
            <a:off x="776643" y="120520"/>
            <a:ext cx="11213390" cy="92101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rgbClr val="002060"/>
                </a:solidFill>
              </a:rPr>
              <a:t>ПЕРВОЕ НАПРАВЛЕНИЕ: </a:t>
            </a:r>
            <a:r>
              <a:rPr lang="ru-RU" sz="2400" b="1" dirty="0">
                <a:solidFill>
                  <a:srgbClr val="002060"/>
                </a:solidFill>
              </a:rPr>
              <a:t>Организация совместной деятельности детей как условие их позитивной социализации.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2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1497013"/>
            <a:ext cx="210978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Содержимое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" r="-98"/>
          <a:stretch>
            <a:fillRect/>
          </a:stretch>
        </p:blipFill>
        <p:spPr bwMode="auto">
          <a:xfrm>
            <a:off x="5670548" y="1454150"/>
            <a:ext cx="1908175" cy="25193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8" name="Picture 1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42" y="1484714"/>
            <a:ext cx="21034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>
            <a:fillRect/>
          </a:stretch>
        </p:blipFill>
        <p:spPr bwMode="auto">
          <a:xfrm>
            <a:off x="7694612" y="1454150"/>
            <a:ext cx="1966912" cy="2519362"/>
          </a:xfrm>
          <a:prstGeom prst="rect">
            <a:avLst/>
          </a:prstGeom>
          <a:noFill/>
          <a:ln w="9525">
            <a:solidFill>
              <a:srgbClr val="558E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0" name="Рисунок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" r="19"/>
          <a:stretch>
            <a:fillRect/>
          </a:stretch>
        </p:blipFill>
        <p:spPr bwMode="auto">
          <a:xfrm>
            <a:off x="1955798" y="4181476"/>
            <a:ext cx="3714750" cy="2463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1" name="Рисунок 14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" r="-25"/>
          <a:stretch>
            <a:fillRect/>
          </a:stretch>
        </p:blipFill>
        <p:spPr bwMode="auto">
          <a:xfrm>
            <a:off x="6161361" y="4181476"/>
            <a:ext cx="3786187" cy="2487613"/>
          </a:xfrm>
          <a:prstGeom prst="rect">
            <a:avLst/>
          </a:prstGeom>
          <a:noFill/>
          <a:ln w="9525">
            <a:solidFill>
              <a:srgbClr val="95B3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2" name="Рисунок 8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" r="80"/>
          <a:stretch>
            <a:fillRect/>
          </a:stretch>
        </p:blipFill>
        <p:spPr bwMode="auto">
          <a:xfrm>
            <a:off x="9777413" y="1454150"/>
            <a:ext cx="1968500" cy="2519362"/>
          </a:xfrm>
          <a:prstGeom prst="rect">
            <a:avLst/>
          </a:prstGeom>
          <a:noFill/>
          <a:ln w="9525">
            <a:solidFill>
              <a:srgbClr val="558E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787542" y="282847"/>
            <a:ext cx="11213390" cy="92101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ПЕРВОЕ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Организация совместной деятельности детей как условие их позитивной социализации.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75084160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796133" y="184356"/>
            <a:ext cx="11213390" cy="92101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ПЕРВОЕ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Организация совместной деятельности детей как условие их позитивной социализации.</a:t>
            </a:r>
          </a:p>
        </p:txBody>
      </p:sp>
      <p:pic>
        <p:nvPicPr>
          <p:cNvPr id="19" name="Рисунок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" r="66"/>
          <a:stretch>
            <a:fillRect/>
          </a:stretch>
        </p:blipFill>
        <p:spPr bwMode="auto">
          <a:xfrm>
            <a:off x="796133" y="1445419"/>
            <a:ext cx="2544762" cy="1800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4" r="31"/>
          <a:stretch>
            <a:fillRect/>
          </a:stretch>
        </p:blipFill>
        <p:spPr bwMode="auto">
          <a:xfrm>
            <a:off x="6282656" y="1455344"/>
            <a:ext cx="2557462" cy="1798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1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09" y="3525309"/>
            <a:ext cx="2571750" cy="1803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Содержимое 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 r="-29"/>
          <a:stretch>
            <a:fillRect/>
          </a:stretch>
        </p:blipFill>
        <p:spPr bwMode="auto">
          <a:xfrm>
            <a:off x="3449375" y="1443242"/>
            <a:ext cx="2709598" cy="18228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6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9" r="45"/>
          <a:stretch>
            <a:fillRect/>
          </a:stretch>
        </p:blipFill>
        <p:spPr bwMode="auto">
          <a:xfrm>
            <a:off x="8958689" y="1455344"/>
            <a:ext cx="2877712" cy="1805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" r="-15"/>
          <a:stretch>
            <a:fillRect/>
          </a:stretch>
        </p:blipFill>
        <p:spPr bwMode="auto">
          <a:xfrm>
            <a:off x="3766079" y="3476362"/>
            <a:ext cx="3066049" cy="19012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133" y="3410682"/>
            <a:ext cx="2329393" cy="327110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4"/>
          <p:cNvPicPr>
            <a:picLocks noChangeArrowheads="1" noChangeAspect="1"/>
          </p:cNvPicPr>
          <p:nvPr/>
        </p:nvPicPr>
        <p:blipFill>
          <a:blip r:embed="rId11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3" l="35272" r="36713" t="9816"/>
          <a:stretch>
            <a:fillRect/>
          </a:stretch>
        </p:blipFill>
        <p:spPr bwMode="auto">
          <a:xfrm>
            <a:off x="7057148" y="4052363"/>
            <a:ext cx="1837755" cy="255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5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" r="55"/>
          <a:stretch>
            <a:fillRect/>
          </a:stretch>
        </p:blipFill>
        <p:spPr bwMode="auto">
          <a:xfrm>
            <a:off x="1900869" y="4714166"/>
            <a:ext cx="3097011" cy="19358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8338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169" y="1135791"/>
            <a:ext cx="2265100" cy="277779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3" name="Рисунок 4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"/>
          <a:stretch>
            <a:fillRect/>
          </a:stretch>
        </p:blipFill>
        <p:spPr bwMode="auto">
          <a:xfrm>
            <a:off x="5495830" y="1466581"/>
            <a:ext cx="2284243" cy="27738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4" name="Рисунок 13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" r="-52"/>
          <a:stretch>
            <a:fillRect/>
          </a:stretch>
        </p:blipFill>
        <p:spPr bwMode="auto">
          <a:xfrm>
            <a:off x="2794671" y="4058905"/>
            <a:ext cx="1857375" cy="228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5" name="Рисунок 1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" r="87"/>
          <a:stretch>
            <a:fillRect/>
          </a:stretch>
        </p:blipFill>
        <p:spPr bwMode="auto">
          <a:xfrm>
            <a:off x="996033" y="4058905"/>
            <a:ext cx="1798638" cy="228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6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77" y="4429125"/>
            <a:ext cx="1928812" cy="2286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38" y="4429125"/>
            <a:ext cx="1900237" cy="2286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746598" y="66858"/>
            <a:ext cx="11213390" cy="92101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ПЕРВОЕ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Организация совместной деятельности детей как условие их позитивной социализации.</a:t>
            </a:r>
          </a:p>
        </p:txBody>
      </p:sp>
      <p:pic>
        <p:nvPicPr>
          <p:cNvPr id="15" name="Picture 2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969" y="1133189"/>
            <a:ext cx="2199925" cy="278299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8"/>
          <p:cNvPicPr>
            <a:picLocks noChangeArrowheads="1"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" r="-35"/>
          <a:stretch>
            <a:fillRect/>
          </a:stretch>
        </p:blipFill>
        <p:spPr bwMode="auto">
          <a:xfrm>
            <a:off x="8822350" y="4058905"/>
            <a:ext cx="3289161" cy="25934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4845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2741372" y="206104"/>
            <a:ext cx="6909320" cy="71913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dirty="0" lang="ru-RU" smtClean="0" sz="3200">
                <a:solidFill>
                  <a:srgbClr val="002060"/>
                </a:solidFill>
              </a:rPr>
              <a:t>Социализация личности ребёнка</a:t>
            </a:r>
            <a:endParaRPr dirty="0" lang="ru-RU" sz="3200">
              <a:solidFill>
                <a:srgbClr val="002060"/>
              </a:solidFill>
            </a:endParaRPr>
          </a:p>
        </p:txBody>
      </p:sp>
      <p:pic>
        <p:nvPicPr>
          <p:cNvPr descr="Казаки-разбойники июнь 2010 148.jpg" id="7" name="Рисунок 6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864934" y="1106119"/>
            <a:ext cx="5738673" cy="4304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Казаки-разбойники июнь 2010 027.jpg" id="8" name="Рисунок 7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9276163" y="4504688"/>
            <a:ext cx="2896841" cy="21726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descr="Казаки-разбойники июнь 2010 074.jpg" id="9" name="Рисунок 8"/>
          <p:cNvPicPr/>
          <p:nvPr/>
        </p:nvPicPr>
        <p:blipFill>
          <a:blip cstate="print" r:embed="rId5"/>
          <a:srcRect b="48" r="-28"/>
          <a:stretch>
            <a:fillRect/>
          </a:stretch>
        </p:blipFill>
        <p:spPr>
          <a:xfrm>
            <a:off x="6699741" y="4542542"/>
            <a:ext cx="2576422" cy="220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6"/>
          <a:srcRect b="-145" r="4"/>
          <a:stretch>
            <a:fillRect/>
          </a:stretch>
        </p:blipFill>
        <p:spPr bwMode="auto">
          <a:xfrm>
            <a:off x="6770344" y="1106119"/>
            <a:ext cx="5235923" cy="347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078173" y="5591003"/>
            <a:ext cx="5525434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rtlCol="0" wrap="square">
            <a:spAutoFit/>
          </a:bodyPr>
          <a:lstStyle/>
          <a:p>
            <a:pPr lvl="0"/>
            <a:r>
              <a:rPr b="1" dirty="0" lang="ru-RU">
                <a:solidFill>
                  <a:srgbClr val="002060"/>
                </a:solidFill>
              </a:rPr>
              <a:t>С</a:t>
            </a:r>
            <a:r>
              <a:rPr b="1" dirty="0" lang="ru-RU" smtClean="0">
                <a:solidFill>
                  <a:srgbClr val="002060"/>
                </a:solidFill>
              </a:rPr>
              <a:t>оциализация</a:t>
            </a:r>
            <a:r>
              <a:rPr dirty="0" lang="ru-RU" smtClean="0">
                <a:solidFill>
                  <a:srgbClr val="002060"/>
                </a:solidFill>
              </a:rPr>
              <a:t> </a:t>
            </a:r>
            <a:r>
              <a:rPr dirty="0" lang="ru-RU">
                <a:solidFill>
                  <a:srgbClr val="002060"/>
                </a:solidFill>
              </a:rPr>
              <a:t>— это «процесс развития человека во взаимодействии с окружающим миром</a:t>
            </a:r>
            <a:r>
              <a:rPr dirty="0" lang="ru-RU" smtClean="0">
                <a:solidFill>
                  <a:srgbClr val="002060"/>
                </a:solidFill>
              </a:rPr>
              <a:t>».</a:t>
            </a:r>
          </a:p>
          <a:p>
            <a:pPr algn="r" lvl="0"/>
            <a:r>
              <a:rPr dirty="0" lang="ru-RU" smtClean="0">
                <a:solidFill>
                  <a:srgbClr val="002060"/>
                </a:solidFill>
              </a:rPr>
              <a:t>(</a:t>
            </a:r>
            <a:r>
              <a:rPr dirty="0" lang="ru-RU">
                <a:solidFill>
                  <a:srgbClr val="002060"/>
                </a:solidFill>
              </a:rPr>
              <a:t>А.В. Мудрик).</a:t>
            </a:r>
          </a:p>
        </p:txBody>
      </p:sp>
    </p:spTree>
    <p:extLst>
      <p:ext uri="{BB962C8B-B14F-4D97-AF65-F5344CB8AC3E}">
        <p14:creationId xmlns:p14="http://schemas.microsoft.com/office/powerpoint/2010/main" val="308462054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54" y="1322388"/>
            <a:ext cx="1592263" cy="23177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4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96" y="1322388"/>
            <a:ext cx="1592262" cy="23177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7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4" y="4135439"/>
            <a:ext cx="1817687" cy="25431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8" name="Рисунок 19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" r="-58"/>
          <a:stretch>
            <a:fillRect/>
          </a:stretch>
        </p:blipFill>
        <p:spPr bwMode="auto">
          <a:xfrm>
            <a:off x="4424364" y="4135438"/>
            <a:ext cx="1800225" cy="254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9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138613"/>
            <a:ext cx="1773238" cy="2565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0" name="Рисунок 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" r="-26"/>
          <a:stretch>
            <a:fillRect/>
          </a:stretch>
        </p:blipFill>
        <p:spPr bwMode="auto">
          <a:xfrm>
            <a:off x="8613776" y="4135439"/>
            <a:ext cx="1789113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1" name="Picture 5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32" y="1337468"/>
            <a:ext cx="1590675" cy="23145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2" name="Picture 3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73" y="1337468"/>
            <a:ext cx="1606550" cy="2336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3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22" y="1339055"/>
            <a:ext cx="1582738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059" y="1363664"/>
            <a:ext cx="1604963" cy="23447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758477" y="182303"/>
            <a:ext cx="11213390" cy="92101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ПЕРВОЕ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Организация совместной деятельности детей как условие их позитивной социализации.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41944875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3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10510" r="15907" b="12500"/>
          <a:stretch>
            <a:fillRect/>
          </a:stretch>
        </p:blipFill>
        <p:spPr bwMode="auto">
          <a:xfrm>
            <a:off x="872148" y="1845512"/>
            <a:ext cx="1846164" cy="239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0120" r="16074" b="11607"/>
          <a:stretch>
            <a:fillRect/>
          </a:stretch>
        </p:blipFill>
        <p:spPr bwMode="auto">
          <a:xfrm>
            <a:off x="2877683" y="1880260"/>
            <a:ext cx="1760486" cy="241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Объект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10287" r="14864" b="11386"/>
          <a:stretch>
            <a:fillRect/>
          </a:stretch>
        </p:blipFill>
        <p:spPr bwMode="auto">
          <a:xfrm>
            <a:off x="4819019" y="1845512"/>
            <a:ext cx="1821718" cy="247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6" name="Рисунок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t="8952" r="17986" b="12540"/>
          <a:stretch>
            <a:fillRect/>
          </a:stretch>
        </p:blipFill>
        <p:spPr bwMode="auto">
          <a:xfrm>
            <a:off x="6826499" y="1825358"/>
            <a:ext cx="1710737" cy="243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11">
            <a:extLst/>
          </p:cNvPr>
          <p:cNvSpPr/>
          <p:nvPr/>
        </p:nvSpPr>
        <p:spPr>
          <a:xfrm>
            <a:off x="1943380" y="1156877"/>
            <a:ext cx="5429250" cy="4527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Серия «Подбери картинки»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8275" y="4509711"/>
            <a:ext cx="1018619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ИГРЫ </a:t>
            </a:r>
            <a:r>
              <a:rPr lang="ru-RU" sz="2000" b="1" dirty="0" smtClean="0">
                <a:solidFill>
                  <a:srgbClr val="002060"/>
                </a:solidFill>
              </a:rPr>
              <a:t>И УПРАЖНЕНИЯ С КАРТОЧКАМИ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   </a:t>
            </a:r>
            <a:r>
              <a:rPr lang="ru-RU" sz="2000" dirty="0" smtClean="0">
                <a:solidFill>
                  <a:srgbClr val="002060"/>
                </a:solidFill>
              </a:rPr>
              <a:t>«Найди и покажи картинку</a:t>
            </a:r>
            <a:r>
              <a:rPr lang="ru-RU" sz="2000" dirty="0">
                <a:solidFill>
                  <a:srgbClr val="002060"/>
                </a:solidFill>
              </a:rPr>
              <a:t>».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«</a:t>
            </a:r>
            <a:r>
              <a:rPr lang="ru-RU" sz="2000" dirty="0">
                <a:solidFill>
                  <a:srgbClr val="002060"/>
                </a:solidFill>
              </a:rPr>
              <a:t>Соедини пары (группы)».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   «Найди и назови картинку</a:t>
            </a:r>
            <a:r>
              <a:rPr lang="ru-RU" sz="2000" dirty="0">
                <a:solidFill>
                  <a:srgbClr val="002060"/>
                </a:solidFill>
              </a:rPr>
              <a:t>».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«</a:t>
            </a:r>
            <a:r>
              <a:rPr lang="ru-RU" sz="2000" dirty="0">
                <a:solidFill>
                  <a:srgbClr val="002060"/>
                </a:solidFill>
              </a:rPr>
              <a:t>Исправь ошибки».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   «Найди картинки</a:t>
            </a:r>
            <a:r>
              <a:rPr lang="ru-RU" sz="2000" dirty="0">
                <a:solidFill>
                  <a:srgbClr val="002060"/>
                </a:solidFill>
              </a:rPr>
              <a:t>».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«</a:t>
            </a:r>
            <a:r>
              <a:rPr lang="ru-RU" sz="2000" dirty="0">
                <a:solidFill>
                  <a:srgbClr val="002060"/>
                </a:solidFill>
              </a:rPr>
              <a:t>Запомни и угадай».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   «Найди пару</a:t>
            </a:r>
            <a:r>
              <a:rPr lang="ru-RU" sz="2000" dirty="0">
                <a:solidFill>
                  <a:srgbClr val="002060"/>
                </a:solidFill>
              </a:rPr>
              <a:t>».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«</a:t>
            </a:r>
            <a:r>
              <a:rPr lang="ru-RU" sz="2000" dirty="0">
                <a:solidFill>
                  <a:srgbClr val="002060"/>
                </a:solidFill>
              </a:rPr>
              <a:t>Что изменилось».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   «</a:t>
            </a:r>
            <a:r>
              <a:rPr lang="ru-RU" sz="2000" dirty="0">
                <a:solidFill>
                  <a:srgbClr val="002060"/>
                </a:solidFill>
              </a:rPr>
              <a:t>Соедини картинки».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«</a:t>
            </a:r>
            <a:r>
              <a:rPr lang="ru-RU" sz="2000" dirty="0">
                <a:solidFill>
                  <a:srgbClr val="002060"/>
                </a:solidFill>
              </a:rPr>
              <a:t>Подбери картинки к слову</a:t>
            </a:r>
            <a:r>
              <a:rPr lang="ru-RU" sz="2000" dirty="0" smtClean="0">
                <a:solidFill>
                  <a:srgbClr val="002060"/>
                </a:solidFill>
              </a:rPr>
              <a:t>». </a:t>
            </a:r>
            <a:endParaRPr lang="ru-RU" sz="20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992" y="1107247"/>
            <a:ext cx="1128114" cy="14765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106" y="3828434"/>
            <a:ext cx="1146339" cy="14765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422" y="2443247"/>
            <a:ext cx="1169239" cy="15060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98" y="2397066"/>
            <a:ext cx="1121005" cy="145702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79" y="1096846"/>
            <a:ext cx="1121002" cy="145702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815" y="4080729"/>
            <a:ext cx="1131888" cy="14711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82" y="5224469"/>
            <a:ext cx="1148029" cy="149214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790352" y="97599"/>
            <a:ext cx="11213390" cy="851106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rgbClr val="002060"/>
                </a:solidFill>
              </a:rPr>
              <a:t>ПЕРВОЕ НАПРАВЛЕНИЕ: </a:t>
            </a:r>
            <a:r>
              <a:rPr lang="ru-RU" sz="2400" b="1" dirty="0">
                <a:solidFill>
                  <a:srgbClr val="002060"/>
                </a:solidFill>
              </a:rPr>
              <a:t>Организация совместной деятельности детей как условие их позитивной социализации.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36177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985759" y="184556"/>
            <a:ext cx="10685140" cy="961953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ВТОРОЕ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Приобщение к здоровому образу жизни средствами социального взаимодействия детей и взрослых.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936" y="6236899"/>
            <a:ext cx="487126" cy="5319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300" y="6236899"/>
            <a:ext cx="470069" cy="513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118" y="5771386"/>
            <a:ext cx="487126" cy="531995"/>
          </a:xfrm>
          <a:prstGeom prst="rect">
            <a:avLst/>
          </a:prstGeom>
        </p:spPr>
      </p:pic>
      <p:pic>
        <p:nvPicPr>
          <p:cNvPr id="9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08" y="1406846"/>
            <a:ext cx="1887867" cy="276611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5">
            <a:extLst/>
          </p:cNvPr>
          <p:cNvPicPr>
            <a:picLocks noChangeArrowheads="1" noChangeAspect="1"/>
          </p:cNvPicPr>
          <p:nvPr/>
        </p:nvPicPr>
        <p:blipFill>
          <a:blip r:embed="rId7"/>
          <a:srcRect b="17" r="-119"/>
          <a:stretch>
            <a:fillRect/>
          </a:stretch>
        </p:blipFill>
        <p:spPr bwMode="auto">
          <a:xfrm>
            <a:off x="879636" y="1406848"/>
            <a:ext cx="1936750" cy="275272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72" y="1406846"/>
            <a:ext cx="1936750" cy="275272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/>
          <p:cNvPicPr>
            <a:picLocks noChangeArrowheads="1"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849113" y="1406846"/>
            <a:ext cx="1843316" cy="27527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5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"/>
          <a:stretch>
            <a:fillRect/>
          </a:stretch>
        </p:blipFill>
        <p:spPr bwMode="auto">
          <a:xfrm>
            <a:off x="7605582" y="1406846"/>
            <a:ext cx="1911672" cy="273933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79636" y="4406514"/>
            <a:ext cx="10958000" cy="23299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r>
              <a:rPr dirty="0" lang="ru-RU" sz="2000">
                <a:solidFill>
                  <a:srgbClr val="002060"/>
                </a:solidFill>
              </a:rPr>
              <a:t>Здоровье человека – это одна из главных ценностей жизни. Формирование культуры здоровья, как части общей культуры общества </a:t>
            </a:r>
            <a:r>
              <a:rPr dirty="0" lang="ru-RU" sz="2000">
                <a:solidFill>
                  <a:srgbClr val="002060"/>
                </a:solidFill>
              </a:rPr>
              <a:t>–</a:t>
            </a:r>
            <a:r>
              <a:rPr dirty="0" lang="ru-RU" smtClean="0" sz="2000">
                <a:solidFill>
                  <a:srgbClr val="002060"/>
                </a:solidFill>
              </a:rPr>
              <a:t> </a:t>
            </a:r>
            <a:r>
              <a:rPr dirty="0" lang="ru-RU" sz="2000">
                <a:solidFill>
                  <a:srgbClr val="002060"/>
                </a:solidFill>
              </a:rPr>
              <a:t>осознание ценности здоровья, воспитание ответственного отношения к своему здоровью, здоровью окружающих людей и природной среды должно начинаться с ранних лет. Взрослые – педагоги и родители несут ответственность за сохранение здоровья ребёнка и воспитание в ребёнке ответственного отношения к своему здоровью и осознанного выполнения им элементарных правил </a:t>
            </a:r>
            <a:r>
              <a:rPr dirty="0" err="1" lang="ru-RU" sz="2000">
                <a:solidFill>
                  <a:srgbClr val="002060"/>
                </a:solidFill>
              </a:rPr>
              <a:t>здоровьсбережения</a:t>
            </a:r>
            <a:r>
              <a:rPr dirty="0" lang="ru-RU" sz="2000">
                <a:solidFill>
                  <a:srgbClr val="002060"/>
                </a:solidFill>
              </a:rPr>
              <a:t>. </a:t>
            </a:r>
            <a:endParaRPr dirty="0" lang="ru-RU" sz="2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7480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0348" y="4736269"/>
            <a:ext cx="274288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1600">
                <a:solidFill>
                  <a:srgbClr val="002060"/>
                </a:solidFill>
              </a:rPr>
              <a:t>Основные задачи: 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ru-RU" smtClean="0" sz="1600">
                <a:solidFill>
                  <a:srgbClr val="002060"/>
                </a:solidFill>
              </a:rPr>
              <a:t>Развитие у детей разных видов двигательной активности.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ru-RU" smtClean="0" sz="1600">
                <a:solidFill>
                  <a:srgbClr val="002060"/>
                </a:solidFill>
              </a:rPr>
              <a:t>Развитие координации движений.</a:t>
            </a:r>
            <a:endParaRPr dirty="0" lang="ru-RU" sz="160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6340" y="4366937"/>
            <a:ext cx="7694274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rtlCol="0" wrap="square">
            <a:spAutoFit/>
          </a:bodyPr>
          <a:lstStyle/>
          <a:p>
            <a:r>
              <a:rPr dirty="0" lang="ru-RU" smtClean="0">
                <a:solidFill>
                  <a:srgbClr val="002060"/>
                </a:solidFill>
              </a:rPr>
              <a:t>Для успешного физического развития необходимы </a:t>
            </a:r>
            <a:r>
              <a:rPr b="1" dirty="0" lang="ru-RU" smtClean="0">
                <a:solidFill>
                  <a:srgbClr val="002060"/>
                </a:solidFill>
              </a:rPr>
              <a:t>специальные условия</a:t>
            </a:r>
            <a:r>
              <a:rPr dirty="0" lang="ru-RU" smtClean="0">
                <a:solidFill>
                  <a:srgbClr val="002060"/>
                </a:solidFill>
              </a:rPr>
              <a:t>:</a:t>
            </a:r>
          </a:p>
          <a:p>
            <a:pPr indent="-285750" marL="285750">
              <a:buFont charset="2" panose="05000000000000000000" pitchFamily="2" typeface="Wingdings"/>
              <a:buChar char="q"/>
            </a:pPr>
            <a:r>
              <a:rPr dirty="0" lang="ru-RU" smtClean="0">
                <a:solidFill>
                  <a:srgbClr val="002060"/>
                </a:solidFill>
                <a:effectLst/>
              </a:rPr>
              <a:t>Наличие спортивного оборудования и </a:t>
            </a:r>
            <a:r>
              <a:rPr dirty="0" lang="ru-RU" smtClean="0">
                <a:solidFill>
                  <a:srgbClr val="002060"/>
                </a:solidFill>
              </a:rPr>
              <a:t>материалов;</a:t>
            </a:r>
          </a:p>
          <a:p>
            <a:pPr indent="-285750" marL="285750">
              <a:buFont charset="2" panose="05000000000000000000" pitchFamily="2" typeface="Wingdings"/>
              <a:buChar char="q"/>
            </a:pPr>
            <a:r>
              <a:rPr dirty="0" lang="ru-RU" smtClean="0">
                <a:solidFill>
                  <a:srgbClr val="002060"/>
                </a:solidFill>
                <a:effectLst/>
              </a:rPr>
              <a:t>Грамотная организация группового пространства;</a:t>
            </a:r>
          </a:p>
          <a:p>
            <a:pPr indent="-285750" marL="285750">
              <a:buFont charset="2" panose="05000000000000000000" pitchFamily="2" typeface="Wingdings"/>
              <a:buChar char="q"/>
            </a:pPr>
            <a:r>
              <a:rPr dirty="0" lang="ru-RU" smtClean="0">
                <a:solidFill>
                  <a:srgbClr val="002060"/>
                </a:solidFill>
              </a:rPr>
              <a:t>Использование разных форм организации двигательной активности;</a:t>
            </a:r>
          </a:p>
          <a:p>
            <a:pPr indent="-285750" marL="285750">
              <a:buFont charset="2" panose="05000000000000000000" pitchFamily="2" typeface="Wingdings"/>
              <a:buChar char="q"/>
            </a:pPr>
            <a:r>
              <a:rPr dirty="0" lang="ru-RU" smtClean="0">
                <a:solidFill>
                  <a:srgbClr val="002060"/>
                </a:solidFill>
                <a:effectLst/>
              </a:rPr>
              <a:t>Проведение физкультурных занятий в игровой форме;</a:t>
            </a:r>
          </a:p>
          <a:p>
            <a:pPr indent="-285750" marL="285750">
              <a:buFont charset="2" panose="05000000000000000000" pitchFamily="2" typeface="Wingdings"/>
              <a:buChar char="q"/>
            </a:pPr>
            <a:r>
              <a:rPr dirty="0" lang="ru-RU" smtClean="0">
                <a:solidFill>
                  <a:srgbClr val="002060"/>
                </a:solidFill>
              </a:rPr>
              <a:t>Широкое использование в физкультурных занятиях музыки, элементов театрализации.</a:t>
            </a:r>
          </a:p>
          <a:p>
            <a:pPr indent="-285750" marL="285750">
              <a:buFont charset="2" panose="05000000000000000000" pitchFamily="2" typeface="Wingdings"/>
              <a:buChar char="q"/>
            </a:pPr>
            <a:r>
              <a:rPr dirty="0" lang="ru-RU" smtClean="0">
                <a:solidFill>
                  <a:srgbClr val="002060"/>
                </a:solidFill>
                <a:effectLst/>
              </a:rPr>
              <a:t>Осуществление индивидуального подхода.</a:t>
            </a:r>
            <a:endParaRPr dirty="0" lang="ru-RU">
              <a:solidFill>
                <a:srgbClr val="002060"/>
              </a:solidFill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23169" y="1300334"/>
            <a:ext cx="4373911" cy="278257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dirty="0" lang="ru-RU" smtClean="0" sz="1800">
                <a:solidFill>
                  <a:srgbClr val="002060"/>
                </a:solidFill>
              </a:rPr>
              <a:t>ФИЗИЧЕСКОЕ РАЗВИТИЕ</a:t>
            </a:r>
          </a:p>
          <a:p>
            <a:pPr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dirty="0" lang="ru-RU" smtClean="0" sz="1800">
                <a:solidFill>
                  <a:srgbClr val="002060"/>
                </a:solidFill>
              </a:rPr>
              <a:t>Перечень игр и игровых сюжетов</a:t>
            </a:r>
          </a:p>
          <a:p>
            <a:pPr indent="0" marL="0">
              <a:lnSpc>
                <a:spcPct val="100000"/>
              </a:lnSpc>
              <a:spcBef>
                <a:spcPts val="0"/>
              </a:spcBef>
              <a:buNone/>
            </a:pPr>
            <a:endParaRPr dirty="0" lang="ru-RU" smtClean="0" sz="900">
              <a:solidFill>
                <a:srgbClr val="002060"/>
              </a:solidFill>
            </a:endParaRPr>
          </a:p>
          <a:p>
            <a:pPr indent="-514350" marL="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dirty="0" lang="ru-RU" smtClean="0" sz="1800">
                <a:solidFill>
                  <a:srgbClr val="002060"/>
                </a:solidFill>
              </a:rPr>
              <a:t>Ходьба.</a:t>
            </a:r>
          </a:p>
          <a:p>
            <a:pPr indent="-514350" marL="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dirty="0" lang="ru-RU" smtClean="0" sz="1800">
                <a:solidFill>
                  <a:srgbClr val="002060"/>
                </a:solidFill>
              </a:rPr>
              <a:t>Прыжки.</a:t>
            </a:r>
          </a:p>
          <a:p>
            <a:pPr indent="-514350" marL="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dirty="0" lang="ru-RU" smtClean="0" sz="1800">
                <a:solidFill>
                  <a:srgbClr val="002060"/>
                </a:solidFill>
              </a:rPr>
              <a:t>Бег.</a:t>
            </a:r>
          </a:p>
          <a:p>
            <a:pPr indent="-514350" marL="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dirty="0" lang="ru-RU" smtClean="0" sz="1800">
                <a:solidFill>
                  <a:srgbClr val="002060"/>
                </a:solidFill>
              </a:rPr>
              <a:t>Игры в положении сидя.</a:t>
            </a:r>
          </a:p>
          <a:p>
            <a:pPr indent="-514350" marL="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dirty="0" lang="ru-RU" smtClean="0" sz="1800">
                <a:solidFill>
                  <a:srgbClr val="002060"/>
                </a:solidFill>
              </a:rPr>
              <a:t>Игры с использованием спортивного инвентаря.</a:t>
            </a:r>
          </a:p>
          <a:p>
            <a:pPr indent="-514350" marL="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dirty="0" lang="ru-RU" smtClean="0" sz="1800">
                <a:solidFill>
                  <a:srgbClr val="002060"/>
                </a:solidFill>
              </a:rPr>
              <a:t>Дыхательная гимнастика.</a:t>
            </a:r>
          </a:p>
          <a:p>
            <a:pPr indent="0" marL="0">
              <a:lnSpc>
                <a:spcPct val="110000"/>
              </a:lnSpc>
              <a:spcBef>
                <a:spcPts val="0"/>
              </a:spcBef>
              <a:buNone/>
            </a:pPr>
            <a:endParaRPr dirty="0" lang="ru-RU" sz="2400">
              <a:solidFill>
                <a:srgbClr val="002060"/>
              </a:solidFill>
            </a:endParaRPr>
          </a:p>
        </p:txBody>
      </p:sp>
      <p:pic>
        <p:nvPicPr>
          <p:cNvPr id="8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0348" y="1300334"/>
            <a:ext cx="2143513" cy="302378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06389" y="1620839"/>
            <a:ext cx="371422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1600">
                <a:solidFill>
                  <a:srgbClr val="002060"/>
                </a:solidFill>
              </a:rPr>
              <a:t>«Ветерок»</a:t>
            </a:r>
          </a:p>
          <a:p>
            <a:pPr algn="just"/>
            <a:r>
              <a:rPr dirty="0" lang="ru-RU" smtClean="0" sz="1600">
                <a:solidFill>
                  <a:srgbClr val="002060"/>
                </a:solidFill>
              </a:rPr>
              <a:t>Вдыхая носом, плавно отведите плечи назад, соединяя лопатки. Чтобы подул «ветерок», вытяните губы трубочкой и медленно выдувайте воздух тонкой струёй через рот, расслабляя плечи. Дуть можно на воду, листик, пушинку, мыльные пузыри, воздушный шарик.</a:t>
            </a:r>
            <a:endParaRPr dirty="0" lang="ru-RU" sz="1600">
              <a:solidFill>
                <a:srgbClr val="002060"/>
              </a:solidFill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051118" y="135362"/>
            <a:ext cx="10685140" cy="961953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ВТОРОЕ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Приобщение к здоровому образу жизни средствами социального взаимодействия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255704001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8467" y="5057027"/>
            <a:ext cx="319877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ПЕСТУШКИ. ПОТЕШКИ. КОЛЫБЕЛЬНЫЕ ПЕСЕНКИ. ЗАГАДКИ. СКОРОГОВОРКИ. НАРОДНЫЕ ИГРЫ. СЧИТАЛКИ. НЕБЫЛИЦЫ-ПЕРЕВЁРТЫШИ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635737"/>
              </p:ext>
            </p:extLst>
          </p:nvPr>
        </p:nvGraphicFramePr>
        <p:xfrm>
          <a:off x="4197246" y="1369979"/>
          <a:ext cx="7479566" cy="3115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9464">
                  <a:extLst>
                    <a:ext uri="{9D8B030D-6E8A-4147-A177-3AD203B41FA5}">
                      <a16:colId xmlns:a16="http://schemas.microsoft.com/office/drawing/2014/main" val="2789293359"/>
                    </a:ext>
                  </a:extLst>
                </a:gridCol>
                <a:gridCol w="4730102">
                  <a:extLst>
                    <a:ext uri="{9D8B030D-6E8A-4147-A177-3AD203B41FA5}">
                      <a16:colId xmlns:a16="http://schemas.microsoft.com/office/drawing/2014/main" val="1804118544"/>
                    </a:ext>
                  </a:extLst>
                </a:gridCol>
              </a:tblGrid>
              <a:tr h="5328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«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</a:rPr>
                        <a:t>Играюшки-забавушки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1" marR="564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двигательные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забавы и игры с ребёнком первого года жизни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1" marR="564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167013"/>
                  </a:ext>
                </a:extLst>
              </a:tr>
              <a:tr h="5328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«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</a:rPr>
                        <a:t>Закаляки-обливаки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1" marR="564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водные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процедуры для детей первого года жизни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1" marR="564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586539"/>
                  </a:ext>
                </a:extLst>
              </a:tr>
              <a:tr h="5842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«Зарядушки-забавушки»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1" marR="564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массаж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и общеразвивающие упражнения на основе фольклора (0 -7)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1" marR="564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308335"/>
                  </a:ext>
                </a:extLst>
              </a:tr>
              <a:tr h="260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</a:rPr>
                        <a:t>«Пальцы-хватальцы»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1" marR="564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пальчиковые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игры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1" marR="564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516675"/>
                  </a:ext>
                </a:extLst>
              </a:tr>
              <a:tr h="339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«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</a:rPr>
                        <a:t>Загадушки-угадушки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1" marR="564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двигательные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импровизации на основе загадок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1" marR="564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492380"/>
                  </a:ext>
                </a:extLst>
              </a:tr>
              <a:tr h="3747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«Считалки-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</a:rPr>
                        <a:t>выбиралки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1" marR="564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подвижные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игры на основе считалок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1" marR="564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799766"/>
                  </a:ext>
                </a:extLst>
              </a:tr>
              <a:tr h="4911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«Салки-догонялки»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1" marR="564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народные игры-забавы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1" marR="5647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43897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21267" y="4825351"/>
            <a:ext cx="7355545" cy="181588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При проведении физических упражнений и игр на основе фольклора, придерживайтесь следующих </a:t>
            </a:r>
            <a:r>
              <a:rPr lang="ru-RU" sz="1600" b="1" dirty="0">
                <a:solidFill>
                  <a:srgbClr val="002060"/>
                </a:solidFill>
              </a:rPr>
              <a:t>правил: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Многократно </a:t>
            </a:r>
            <a:r>
              <a:rPr lang="ru-RU" sz="1600" dirty="0">
                <a:solidFill>
                  <a:srgbClr val="002060"/>
                </a:solidFill>
              </a:rPr>
              <a:t>проговаривайте фольклорный материал.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Все </a:t>
            </a:r>
            <a:r>
              <a:rPr lang="ru-RU" sz="1600" dirty="0">
                <a:solidFill>
                  <a:srgbClr val="002060"/>
                </a:solidFill>
              </a:rPr>
              <a:t>движения выполняются в такт речитативу.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 Почаще </a:t>
            </a:r>
            <a:r>
              <a:rPr lang="ru-RU" sz="1600" dirty="0">
                <a:solidFill>
                  <a:srgbClr val="002060"/>
                </a:solidFill>
              </a:rPr>
              <a:t>предлагайте  ребёнку те задания, которые ему нравятся.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 Поощряйте </a:t>
            </a:r>
            <a:r>
              <a:rPr lang="ru-RU" sz="1600" dirty="0">
                <a:solidFill>
                  <a:srgbClr val="002060"/>
                </a:solidFill>
              </a:rPr>
              <a:t>любые попытки ребёнка проявить инициативу.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 После </a:t>
            </a:r>
            <a:r>
              <a:rPr lang="ru-RU" sz="1600" dirty="0">
                <a:solidFill>
                  <a:srgbClr val="002060"/>
                </a:solidFill>
              </a:rPr>
              <a:t>каждых 3-4 упражнений, </a:t>
            </a:r>
            <a:r>
              <a:rPr lang="ru-RU" sz="1600" dirty="0" smtClean="0">
                <a:solidFill>
                  <a:srgbClr val="002060"/>
                </a:solidFill>
              </a:rPr>
              <a:t>используйте </a:t>
            </a:r>
            <a:r>
              <a:rPr lang="ru-RU" sz="1600" dirty="0">
                <a:solidFill>
                  <a:srgbClr val="002060"/>
                </a:solidFill>
              </a:rPr>
              <a:t>одно упражнение на релаксацию.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17" y="1356771"/>
            <a:ext cx="2336878" cy="35006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051118" y="195200"/>
            <a:ext cx="10685140" cy="961953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rgbClr val="002060"/>
                </a:solidFill>
              </a:rPr>
              <a:t>ВТОРОЕ НАПРАВЛЕНИЕ: </a:t>
            </a:r>
            <a:r>
              <a:rPr lang="ru-RU" sz="2400" b="1" dirty="0">
                <a:solidFill>
                  <a:srgbClr val="002060"/>
                </a:solidFill>
              </a:rPr>
              <a:t>Приобщение к здоровому образу жизни средствами социального взаимодействия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38892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07236" y="1519829"/>
            <a:ext cx="3246541" cy="3201103"/>
          </a:xfrm>
        </p:spPr>
        <p:txBody>
          <a:bodyPr>
            <a:normAutofit/>
          </a:bodyPr>
          <a:lstStyle/>
          <a:p>
            <a:pPr indent="0" marL="0">
              <a:lnSpc>
                <a:spcPct val="110000"/>
              </a:lnSpc>
              <a:spcBef>
                <a:spcPts val="0"/>
              </a:spcBef>
              <a:buNone/>
            </a:pPr>
            <a:r>
              <a:rPr b="1" dirty="0" lang="ru-RU" smtClean="0" sz="1800">
                <a:solidFill>
                  <a:srgbClr val="002060"/>
                </a:solidFill>
              </a:rPr>
              <a:t>Варианты утренней зарядки: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dirty="0" lang="ru-RU" sz="1800">
                <a:solidFill>
                  <a:srgbClr val="002060"/>
                </a:solidFill>
              </a:rPr>
              <a:t>т</a:t>
            </a:r>
            <a:r>
              <a:rPr dirty="0" lang="ru-RU" smtClean="0" sz="1800">
                <a:solidFill>
                  <a:srgbClr val="002060"/>
                </a:solidFill>
              </a:rPr>
              <a:t>радиционный,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dirty="0" lang="ru-RU" smtClean="0" sz="1800">
                <a:solidFill>
                  <a:srgbClr val="002060"/>
                </a:solidFill>
              </a:rPr>
              <a:t>игровой,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dirty="0" lang="ru-RU" sz="1800">
                <a:solidFill>
                  <a:srgbClr val="002060"/>
                </a:solidFill>
              </a:rPr>
              <a:t>сюжетный,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dirty="0" lang="ru-RU" sz="1800">
                <a:solidFill>
                  <a:srgbClr val="002060"/>
                </a:solidFill>
              </a:rPr>
              <a:t>беговой,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dirty="0" lang="ru-RU" sz="1800">
                <a:solidFill>
                  <a:srgbClr val="002060"/>
                </a:solidFill>
              </a:rPr>
              <a:t>ритмопластический,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dirty="0" err="1" lang="ru-RU" smtClean="0" sz="1800">
                <a:solidFill>
                  <a:srgbClr val="002060"/>
                </a:solidFill>
              </a:rPr>
              <a:t>логоритмический</a:t>
            </a:r>
            <a:r>
              <a:rPr dirty="0" lang="ru-RU" sz="1800">
                <a:solidFill>
                  <a:srgbClr val="002060"/>
                </a:solidFill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dirty="0" lang="ru-RU" sz="1800">
                <a:solidFill>
                  <a:srgbClr val="002060"/>
                </a:solidFill>
              </a:rPr>
              <a:t>музыкальный,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dirty="0" lang="ru-RU" sz="1800">
                <a:solidFill>
                  <a:srgbClr val="002060"/>
                </a:solidFill>
              </a:rPr>
              <a:t>коррекционный,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dirty="0" lang="ru-RU" smtClean="0" sz="1800">
                <a:solidFill>
                  <a:srgbClr val="002060"/>
                </a:solidFill>
              </a:rPr>
              <a:t>«Полоса препятствий».</a:t>
            </a:r>
          </a:p>
          <a:p>
            <a:pPr indent="0" marL="0">
              <a:lnSpc>
                <a:spcPct val="110000"/>
              </a:lnSpc>
              <a:spcBef>
                <a:spcPts val="0"/>
              </a:spcBef>
              <a:buNone/>
            </a:pPr>
            <a:endParaRPr dirty="0" lang="ru-RU" sz="1800">
              <a:solidFill>
                <a:srgbClr val="002060"/>
              </a:solidFill>
            </a:endParaRPr>
          </a:p>
        </p:txBody>
      </p:sp>
      <p:pic>
        <p:nvPicPr>
          <p:cNvPr descr="Z:\ЦЕНТР ДОШКОЛЬНОГО ОБРАЗОВАНИЯ\ПАВЛОВА\НОВИНКИ__2019__ОБЛОЖКИ\Шарманова__НА_ЗАРЯДКУ_СОЛНЫШКО\26223_ОБЛ__ШАРМАНОВА__НА_ЗАРЯДКУ__.jpg" id="7" name="Рисунок 2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28" y="1347999"/>
            <a:ext cx="2267695" cy="323296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"/>
          <a:stretch>
            <a:fillRect/>
          </a:stretch>
        </p:blipFill>
        <p:spPr bwMode="auto">
          <a:xfrm>
            <a:off x="6589188" y="1358053"/>
            <a:ext cx="2272710" cy="321286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870951"/>
            <a:ext cx="802369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wrap="square">
            <a:spAutoFit/>
          </a:bodyPr>
          <a:lstStyle/>
          <a:p>
            <a:pPr algn="just"/>
            <a:r>
              <a:rPr dirty="0" lang="ru-RU" smtClean="0">
                <a:solidFill>
                  <a:srgbClr val="002060"/>
                </a:solidFill>
              </a:rPr>
              <a:t>При проведении любого варианта утренней зарядки необходимо стимулировать активность, самостоятельность детей и, самое главное, следить, чтобы выполнение упражнений сопровождалось положительными эмоциями.</a:t>
            </a:r>
          </a:p>
          <a:p>
            <a:pPr algn="just"/>
            <a:r>
              <a:rPr dirty="0" lang="ru-RU" smtClean="0">
                <a:solidFill>
                  <a:srgbClr val="002060"/>
                </a:solidFill>
              </a:rPr>
              <a:t>Важными условиями в педагогической работе являются: создание у детей мотивации к выполнению физических упражнений; переживание чувства удовлетворённости от самой деятельности.</a:t>
            </a:r>
            <a:endParaRPr dirty="0" lang="ru-RU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8863" y="1347999"/>
            <a:ext cx="2907718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wrap="square">
            <a:spAutoFit/>
          </a:bodyPr>
          <a:lstStyle/>
          <a:p>
            <a:r>
              <a:rPr b="1" dirty="0" lang="ru-RU" smtClean="0" sz="1400">
                <a:solidFill>
                  <a:srgbClr val="002060"/>
                </a:solidFill>
              </a:rPr>
              <a:t>В ходе утренней зарядки необходимо:</a:t>
            </a:r>
          </a:p>
          <a:p>
            <a:pPr indent="-285750" marL="285750">
              <a:buFont charset="2" panose="05000000000000000000" pitchFamily="2" typeface="Wingdings"/>
              <a:buChar char="q"/>
            </a:pPr>
            <a:r>
              <a:rPr dirty="0" lang="ru-RU" smtClean="0" sz="1400">
                <a:solidFill>
                  <a:srgbClr val="002060"/>
                </a:solidFill>
              </a:rPr>
              <a:t>пробудить у ребёнка ощущение своей принадлежности к коллективу сверстников и взрослых, которые выражают ему одобрение, признательность, эмоциональную поддержку;</a:t>
            </a:r>
          </a:p>
          <a:p>
            <a:pPr indent="-285750" marL="285750">
              <a:buFont charset="2" panose="05000000000000000000" pitchFamily="2" typeface="Wingdings"/>
              <a:buChar char="q"/>
            </a:pPr>
            <a:r>
              <a:rPr dirty="0" lang="ru-RU" smtClean="0" sz="1400">
                <a:solidFill>
                  <a:srgbClr val="002060"/>
                </a:solidFill>
              </a:rPr>
              <a:t>учитывать круг интересов, ведущие мотивы и потребности детей;</a:t>
            </a:r>
          </a:p>
          <a:p>
            <a:pPr indent="-285750" marL="285750">
              <a:buFont charset="2" panose="05000000000000000000" pitchFamily="2" typeface="Wingdings"/>
              <a:buChar char="q"/>
            </a:pPr>
            <a:r>
              <a:rPr dirty="0" lang="ru-RU" smtClean="0" sz="1400">
                <a:solidFill>
                  <a:srgbClr val="002060"/>
                </a:solidFill>
              </a:rPr>
              <a:t>использовать игровые методы и приёмы;</a:t>
            </a:r>
          </a:p>
          <a:p>
            <a:pPr indent="-285750" marL="285750">
              <a:buFont charset="2" panose="05000000000000000000" pitchFamily="2" typeface="Wingdings"/>
              <a:buChar char="q"/>
            </a:pPr>
            <a:r>
              <a:rPr dirty="0" lang="ru-RU" smtClean="0" sz="1400">
                <a:solidFill>
                  <a:srgbClr val="002060"/>
                </a:solidFill>
              </a:rPr>
              <a:t>замечать и поощрять любое старание ребёнка, предпринятое им для качественного выполнения упражнений;</a:t>
            </a:r>
          </a:p>
          <a:p>
            <a:pPr indent="-285750" marL="285750">
              <a:buFont charset="2" panose="05000000000000000000" pitchFamily="2" typeface="Wingdings"/>
              <a:buChar char="q"/>
            </a:pPr>
            <a:r>
              <a:rPr dirty="0" lang="ru-RU" smtClean="0" sz="1400">
                <a:solidFill>
                  <a:srgbClr val="002060"/>
                </a:solidFill>
              </a:rPr>
              <a:t> исключить дисциплинарные формы воздействия;</a:t>
            </a:r>
          </a:p>
          <a:p>
            <a:pPr indent="-285750" marL="285750">
              <a:buFont charset="2" panose="05000000000000000000" pitchFamily="2" typeface="Wingdings"/>
              <a:buChar char="q"/>
            </a:pPr>
            <a:r>
              <a:rPr dirty="0" lang="ru-RU" smtClean="0" sz="1400">
                <a:solidFill>
                  <a:srgbClr val="002060"/>
                </a:solidFill>
              </a:rPr>
              <a:t>постоянно варьировать её содержание, методику организации и проведения.</a:t>
            </a:r>
            <a:endParaRPr dirty="0" lang="ru-RU" sz="1400">
              <a:solidFill>
                <a:srgbClr val="002060"/>
              </a:solidFill>
            </a:endParaRPr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1051118" y="195200"/>
            <a:ext cx="10685140" cy="961953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ВТОРОЕ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Приобщение к здоровому образу жизни средствами социального взаимодействия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182680053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23169" y="1300334"/>
            <a:ext cx="8419673" cy="3285314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Структура физкультурного занятия в группе раннего возраста:</a:t>
            </a:r>
          </a:p>
          <a:p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Вводная часть 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(2-2,5 мин) включает в себя построение, различные виды ходьбы и бега, упражнения на формирование стопы, на удержание внимания, перестроения для выполнения общеразвивающих упражнений.</a:t>
            </a:r>
          </a:p>
          <a:p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Основная часть 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(5-7 мин) содержит общеразвивающие </a:t>
            </a: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упражнения, отработку 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основных движений, упражнения на формирование правильной осанки и стопы, подвижные игры.</a:t>
            </a:r>
          </a:p>
          <a:p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Заключительная часть 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(1-1,5 мин) состоит из спокойной ходьбы, упражнения на восстановления дыхания, малоподвижных или музыкально-ритмических игр, упражнений на расслабление.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0564" y="4853603"/>
            <a:ext cx="499363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Конспекты занятий включают: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программное содержание,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описание инвентаря и оборудования,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схемы выполнения основных движений,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описание упражнений, подвижных ритмических игр, игр малой подвижности.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99" y="1304052"/>
            <a:ext cx="2184828" cy="328159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40521" y="5130601"/>
            <a:ext cx="541835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 пособии представлен </a:t>
            </a:r>
            <a:r>
              <a:rPr lang="ru-RU" b="1" dirty="0" smtClean="0">
                <a:solidFill>
                  <a:srgbClr val="002060"/>
                </a:solidFill>
              </a:rPr>
              <a:t>перспективный план, </a:t>
            </a:r>
            <a:r>
              <a:rPr lang="ru-RU" dirty="0" smtClean="0">
                <a:solidFill>
                  <a:srgbClr val="002060"/>
                </a:solidFill>
              </a:rPr>
              <a:t>благодаря которому можно скорректировать процесс освоения детьми основных движений в течение года.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1051118" y="195200"/>
            <a:ext cx="10685140" cy="961953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rgbClr val="002060"/>
                </a:solidFill>
              </a:rPr>
              <a:t>ВТОРОЕ НАПРАВЛЕНИЕ: </a:t>
            </a:r>
            <a:r>
              <a:rPr lang="ru-RU" sz="2400" b="1" dirty="0">
                <a:solidFill>
                  <a:srgbClr val="002060"/>
                </a:solidFill>
              </a:rPr>
              <a:t>Приобщение к здоровому образу жизни средствами социального взаимодействия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32217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 r="-88"/>
          <a:stretch>
            <a:fillRect/>
          </a:stretch>
        </p:blipFill>
        <p:spPr>
          <a:xfrm>
            <a:off x="934427" y="1122361"/>
            <a:ext cx="2227327" cy="3171187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descr="F:\2020 Форум Новые тренды в общем образовании доп реальности\фото по туризму\турпоход учебный 18.01.21\IMG_2478.JPG" id="13320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" r="-26"/>
          <a:stretch>
            <a:fillRect/>
          </a:stretch>
        </p:blipFill>
        <p:spPr bwMode="auto">
          <a:xfrm>
            <a:off x="5549490" y="4489234"/>
            <a:ext cx="238760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2020 Форум Новые тренды в общем образовании доп реальности\фото по туризму\турпоход учебный 18.01.21\IMG_2656.JPG" id="13321" name="Picture 1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9"/>
          <a:stretch>
            <a:fillRect/>
          </a:stretch>
        </p:blipFill>
        <p:spPr bwMode="auto">
          <a:xfrm>
            <a:off x="8059422" y="4496602"/>
            <a:ext cx="217487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2020 Форум Новые тренды в общем образовании доп реальности\фото по туризму\от Татьяны\EGIF1612.jpg" id="13322" name="Picture 2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36" y="1354915"/>
            <a:ext cx="3673387" cy="272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pic>
        <p:nvPicPr>
          <p:cNvPr id="13" name="Picture 8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82" y="1122361"/>
            <a:ext cx="2153881" cy="31431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12" y="2251493"/>
            <a:ext cx="2809012" cy="365407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2020 Форум Новые тренды в общем образовании доп реальности\фото по туризму\Оленьи ручьи поход гр. 3\3.jpg" id="15" name="Picture 4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57" y="4011920"/>
            <a:ext cx="1537698" cy="264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:\2020 Форум Новые тренды в общем образовании доп реальности\фото по туризму\конная прогулка\2 (8).jpeg" id="16" name="Picture 8"/>
          <p:cNvPicPr>
            <a:picLocks noChangeArrowheads="1"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13" y="1108021"/>
            <a:ext cx="2049542" cy="273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262197" y="3942270"/>
            <a:ext cx="3341262" cy="4528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solidFill>
                  <a:srgbClr val="002060"/>
                </a:solidFill>
              </a:rPr>
              <a:t>ДОО 125, Екатеринбург</a:t>
            </a:r>
            <a:endParaRPr b="1" dirty="0" lang="ru-RU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0162" y="5544690"/>
            <a:ext cx="5019438" cy="12408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dirty="0" lang="ru-RU" smtClean="0">
                <a:solidFill>
                  <a:srgbClr val="002060"/>
                </a:solidFill>
              </a:rPr>
              <a:t>«Рюкзачок открывает мир»</a:t>
            </a:r>
          </a:p>
          <a:p>
            <a:pPr>
              <a:defRPr/>
            </a:pPr>
            <a:r>
              <a:rPr dirty="0" lang="ru-RU" smtClean="0">
                <a:solidFill>
                  <a:srgbClr val="002060"/>
                </a:solidFill>
              </a:rPr>
              <a:t>«Рюкзачок готовится в поход»</a:t>
            </a:r>
          </a:p>
          <a:p>
            <a:pPr>
              <a:defRPr/>
            </a:pPr>
            <a:r>
              <a:rPr dirty="0" lang="ru-RU" smtClean="0">
                <a:solidFill>
                  <a:srgbClr val="002060"/>
                </a:solidFill>
              </a:rPr>
              <a:t>«Здоровье в рюкзачке»</a:t>
            </a:r>
          </a:p>
          <a:p>
            <a:pPr>
              <a:defRPr/>
            </a:pPr>
            <a:r>
              <a:rPr dirty="0" lang="ru-RU" smtClean="0">
                <a:solidFill>
                  <a:srgbClr val="002060"/>
                </a:solidFill>
              </a:rPr>
              <a:t>«Весёлый </a:t>
            </a:r>
            <a:r>
              <a:rPr dirty="0" lang="ru-RU">
                <a:solidFill>
                  <a:srgbClr val="002060"/>
                </a:solidFill>
              </a:rPr>
              <a:t>Р</a:t>
            </a:r>
            <a:r>
              <a:rPr dirty="0" lang="ru-RU" smtClean="0">
                <a:solidFill>
                  <a:srgbClr val="002060"/>
                </a:solidFill>
              </a:rPr>
              <a:t>юкзачок занимается физкультурой» </a:t>
            </a:r>
            <a:endParaRPr dirty="0" lang="ru-RU">
              <a:solidFill>
                <a:srgbClr val="002060"/>
              </a:solidFill>
            </a:endParaRPr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934427" y="38398"/>
            <a:ext cx="10685140" cy="961953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ВТОРОЕ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Приобщение к здоровому образу жизни средствами социального взаимодействия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199881447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28" y="208654"/>
            <a:ext cx="4119455" cy="303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rozdolskaia-ozgdou20.edumsko.ru/uploads/38300/38208/section/902705/2019/Ozero/20190821_123208.jpg?1566542828" id="8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1" r="32"/>
          <a:stretch>
            <a:fillRect/>
          </a:stretch>
        </p:blipFill>
        <p:spPr bwMode="auto">
          <a:xfrm>
            <a:off x="6520315" y="3429000"/>
            <a:ext cx="5539865" cy="32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35" y="3704947"/>
            <a:ext cx="4655565" cy="26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7" r="42"/>
          <a:stretch>
            <a:fillRect/>
          </a:stretch>
        </p:blipFill>
        <p:spPr bwMode="auto">
          <a:xfrm>
            <a:off x="1090943" y="208654"/>
            <a:ext cx="5429372" cy="320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34512" y="6323608"/>
            <a:ext cx="34255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002060"/>
                </a:solidFill>
              </a:rPr>
              <a:t>ДОО № 20, Орехово-Зуево, МО</a:t>
            </a:r>
            <a:endParaRPr b="1" dirty="0"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9027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822660" y="1330192"/>
            <a:ext cx="8147712" cy="450970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dirty="0" lang="ru-RU">
                <a:solidFill>
                  <a:srgbClr val="002060"/>
                </a:solidFill>
              </a:rPr>
              <a:t>В программе представлены нетрадиционные подходы к решению задач физического развития детей старшего дошкольного возраста, развития важнейших психических процессов, личностных и физических качеств, формирования мотивационной основы двигательной, познавательной, игровой и коммуникативной деятельности, предпосылок учебной деятельности. В разработанных занятиях описаны многофункциональные формы организации образовательного (тренировочного) процесса. Среди которых можно выделить</a:t>
            </a:r>
            <a:r>
              <a:rPr dirty="0" lang="ru-RU" smtClean="0">
                <a:solidFill>
                  <a:srgbClr val="002060"/>
                </a:solidFill>
              </a:rPr>
              <a:t>:</a:t>
            </a:r>
          </a:p>
          <a:p>
            <a:pPr indent="-285750" marL="285750">
              <a:buFont charset="2" panose="05000000000000000000" pitchFamily="2" typeface="Wingdings"/>
              <a:buChar char="ü"/>
              <a:defRPr/>
            </a:pPr>
            <a:r>
              <a:rPr dirty="0" lang="ru-RU" smtClean="0">
                <a:solidFill>
                  <a:srgbClr val="002060"/>
                </a:solidFill>
              </a:rPr>
              <a:t> </a:t>
            </a:r>
            <a:r>
              <a:rPr dirty="0" lang="ru-RU">
                <a:solidFill>
                  <a:srgbClr val="002060"/>
                </a:solidFill>
              </a:rPr>
              <a:t>«тренерскую» деятельность детей, </a:t>
            </a:r>
            <a:endParaRPr dirty="0" lang="ru-RU" smtClean="0">
              <a:solidFill>
                <a:srgbClr val="002060"/>
              </a:solidFill>
            </a:endParaRPr>
          </a:p>
          <a:p>
            <a:pPr indent="-285750" marL="285750">
              <a:buFont charset="2" panose="05000000000000000000" pitchFamily="2" typeface="Wingdings"/>
              <a:buChar char="ü"/>
              <a:defRPr/>
            </a:pPr>
            <a:r>
              <a:rPr dirty="0" lang="ru-RU" smtClean="0">
                <a:solidFill>
                  <a:srgbClr val="002060"/>
                </a:solidFill>
              </a:rPr>
              <a:t>«</a:t>
            </a:r>
            <a:r>
              <a:rPr dirty="0" lang="ru-RU">
                <a:solidFill>
                  <a:srgbClr val="002060"/>
                </a:solidFill>
              </a:rPr>
              <a:t>мастер-классы» лучших игроков</a:t>
            </a:r>
            <a:r>
              <a:rPr dirty="0" lang="ru-RU" smtClean="0">
                <a:solidFill>
                  <a:srgbClr val="002060"/>
                </a:solidFill>
              </a:rPr>
              <a:t>,</a:t>
            </a:r>
          </a:p>
          <a:p>
            <a:pPr indent="-285750" marL="285750">
              <a:buFont charset="2" panose="05000000000000000000" pitchFamily="2" typeface="Wingdings"/>
              <a:buChar char="ü"/>
              <a:defRPr/>
            </a:pPr>
            <a:r>
              <a:rPr dirty="0" lang="ru-RU" smtClean="0">
                <a:solidFill>
                  <a:srgbClr val="002060"/>
                </a:solidFill>
              </a:rPr>
              <a:t> </a:t>
            </a:r>
            <a:r>
              <a:rPr dirty="0" lang="ru-RU">
                <a:solidFill>
                  <a:srgbClr val="002060"/>
                </a:solidFill>
              </a:rPr>
              <a:t>совместное планирование игры, </a:t>
            </a:r>
            <a:endParaRPr dirty="0" lang="ru-RU" smtClean="0">
              <a:solidFill>
                <a:srgbClr val="002060"/>
              </a:solidFill>
            </a:endParaRPr>
          </a:p>
          <a:p>
            <a:pPr indent="-285750" marL="285750">
              <a:buFont charset="2" panose="05000000000000000000" pitchFamily="2" typeface="Wingdings"/>
              <a:buChar char="ü"/>
              <a:defRPr/>
            </a:pPr>
            <a:r>
              <a:rPr dirty="0" lang="ru-RU" smtClean="0">
                <a:solidFill>
                  <a:srgbClr val="002060"/>
                </a:solidFill>
              </a:rPr>
              <a:t>игры-соревнования</a:t>
            </a:r>
            <a:r>
              <a:rPr dirty="0" lang="ru-RU">
                <a:solidFill>
                  <a:srgbClr val="002060"/>
                </a:solidFill>
              </a:rPr>
              <a:t>, </a:t>
            </a:r>
            <a:endParaRPr dirty="0" lang="ru-RU" smtClean="0">
              <a:solidFill>
                <a:srgbClr val="002060"/>
              </a:solidFill>
            </a:endParaRPr>
          </a:p>
          <a:p>
            <a:pPr indent="-285750" marL="285750">
              <a:buFont charset="2" panose="05000000000000000000" pitchFamily="2" typeface="Wingdings"/>
              <a:buChar char="ü"/>
              <a:defRPr/>
            </a:pPr>
            <a:r>
              <a:rPr dirty="0" lang="ru-RU" smtClean="0">
                <a:solidFill>
                  <a:srgbClr val="002060"/>
                </a:solidFill>
              </a:rPr>
              <a:t>командные </a:t>
            </a:r>
            <a:r>
              <a:rPr dirty="0" lang="ru-RU">
                <a:solidFill>
                  <a:srgbClr val="002060"/>
                </a:solidFill>
              </a:rPr>
              <a:t>спортивные игры, </a:t>
            </a:r>
            <a:endParaRPr dirty="0" lang="ru-RU" smtClean="0">
              <a:solidFill>
                <a:srgbClr val="002060"/>
              </a:solidFill>
            </a:endParaRPr>
          </a:p>
          <a:p>
            <a:pPr indent="-285750" marL="285750">
              <a:buFont charset="2" panose="05000000000000000000" pitchFamily="2" typeface="Wingdings"/>
              <a:buChar char="ü"/>
              <a:defRPr/>
            </a:pPr>
            <a:r>
              <a:rPr dirty="0" lang="ru-RU" smtClean="0">
                <a:solidFill>
                  <a:srgbClr val="002060"/>
                </a:solidFill>
              </a:rPr>
              <a:t>подвижные </a:t>
            </a:r>
            <a:r>
              <a:rPr dirty="0" lang="ru-RU">
                <a:solidFill>
                  <a:srgbClr val="002060"/>
                </a:solidFill>
              </a:rPr>
              <a:t>игры с правилами, </a:t>
            </a:r>
            <a:endParaRPr dirty="0" lang="ru-RU" smtClean="0">
              <a:solidFill>
                <a:srgbClr val="002060"/>
              </a:solidFill>
            </a:endParaRPr>
          </a:p>
          <a:p>
            <a:pPr indent="-285750" marL="285750">
              <a:buFont charset="2" panose="05000000000000000000" pitchFamily="2" typeface="Wingdings"/>
              <a:buChar char="ü"/>
              <a:defRPr/>
            </a:pPr>
            <a:r>
              <a:rPr dirty="0" lang="ru-RU" smtClean="0">
                <a:solidFill>
                  <a:srgbClr val="002060"/>
                </a:solidFill>
              </a:rPr>
              <a:t>практика </a:t>
            </a:r>
            <a:r>
              <a:rPr dirty="0" lang="ru-RU">
                <a:solidFill>
                  <a:srgbClr val="002060"/>
                </a:solidFill>
              </a:rPr>
              <a:t>«судейства» и др.</a:t>
            </a:r>
          </a:p>
        </p:txBody>
      </p:sp>
      <p:pic>
        <p:nvPicPr>
          <p:cNvPr id="13317" name="Рисунок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5" r="81"/>
          <a:stretch>
            <a:fillRect/>
          </a:stretch>
        </p:blipFill>
        <p:spPr bwMode="auto">
          <a:xfrm>
            <a:off x="952912" y="1715270"/>
            <a:ext cx="2527106" cy="3655644"/>
          </a:xfrm>
          <a:prstGeom prst="rect">
            <a:avLst/>
          </a:prstGeom>
          <a:noFill/>
          <a:ln algn="ctr"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0670" y="5929032"/>
            <a:ext cx="1105970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002060"/>
                </a:solidFill>
              </a:rPr>
              <a:t>В приложении представлено</a:t>
            </a:r>
            <a:r>
              <a:rPr dirty="0" lang="ru-RU" smtClean="0">
                <a:solidFill>
                  <a:srgbClr val="002060"/>
                </a:solidFill>
              </a:rPr>
              <a:t>: ПЕРСПЕКТИВНОЕ ПЛАНИРОВАНИЕ, КОНСПЕКТЫ ЗАНЯТИЙ, ТАБЛИЦА РЕКОРДОВ, ЛЕТНИЕ ЗАДАНИЯ, КРАТКИЙ СПРАВОЧНИК БАДМИНТОНИСТА, ИГРОТЕКА</a:t>
            </a:r>
            <a:endParaRPr dirty="0" lang="ru-RU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1051118" y="195200"/>
            <a:ext cx="10685140" cy="961953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ВТОРОЕ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Приобщение к здоровому образу жизни средствами социального взаимодействия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407408227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00150" y="1338415"/>
            <a:ext cx="10587038" cy="52670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Целевые ориентиры дошкольного образования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</a:rPr>
              <a:t>Ребёнок проявляет инициативу и самостоятельность в разных видах деятельности – игре, общении, познавательно-исследовательской деятельности, </a:t>
            </a:r>
            <a:r>
              <a:rPr lang="ru-RU" dirty="0" smtClean="0">
                <a:solidFill>
                  <a:srgbClr val="002060"/>
                </a:solidFill>
              </a:rPr>
              <a:t>двигательной форме активности и др. 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</a:rPr>
              <a:t> Ребёнок способен выбирать себе род занятий, участников по совместной деятельности.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</a:rPr>
              <a:t>Ребёнок активно взаимодействует со взрослыми и сверстниками,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</a:rPr>
              <a:t>Ребёнок может выражать свои мысли и желания, может использовать речь для построения речевого высказывания в ситуации общения.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solidFill>
                  <a:srgbClr val="002060"/>
                </a:solidFill>
              </a:rPr>
              <a:t>У ребёнка развита крупная и мелкая моторика; он подвижен, вынослив, владеет основными движениями, может </a:t>
            </a:r>
            <a:r>
              <a:rPr lang="ru-RU" dirty="0">
                <a:solidFill>
                  <a:srgbClr val="002060"/>
                </a:solidFill>
              </a:rPr>
              <a:t>контролировать свои движения и управлять ими.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</a:rPr>
              <a:t>Ребёнок может следовать социальным нормам и правилам в разных видах деятельности, во взаимоотношениях со взрослыми и сверстниками.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2060"/>
                </a:solidFill>
              </a:rPr>
              <a:t>Ребёнок способен к принятию собственных решений, опираясь на свои знания и умения в различных видах деятельности.</a:t>
            </a:r>
          </a:p>
          <a:p>
            <a:pPr>
              <a:defRPr/>
            </a:pPr>
            <a:r>
              <a:rPr lang="ru-RU" i="1" dirty="0">
                <a:solidFill>
                  <a:srgbClr val="002060"/>
                </a:solidFill>
              </a:rPr>
              <a:t>(Выдержки. ФГОС ДО, приказ </a:t>
            </a:r>
            <a:r>
              <a:rPr lang="ru-RU" i="1" dirty="0" err="1">
                <a:solidFill>
                  <a:srgbClr val="002060"/>
                </a:solidFill>
              </a:rPr>
              <a:t>МОиН</a:t>
            </a:r>
            <a:r>
              <a:rPr lang="ru-RU" i="1" dirty="0">
                <a:solidFill>
                  <a:srgbClr val="002060"/>
                </a:solidFill>
              </a:rPr>
              <a:t> РФ от 17 октября 2013 г. № 1155)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rgbClr val="002060"/>
              </a:solidFill>
            </a:endParaRP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3039009" y="303659"/>
            <a:ext cx="6909320" cy="71913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Социализация личности ребёнка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700" y="6112208"/>
            <a:ext cx="487126" cy="5319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51" y="6114551"/>
            <a:ext cx="517311" cy="564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260" y="5569483"/>
            <a:ext cx="538269" cy="58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85" y="3417102"/>
            <a:ext cx="1814785" cy="256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898" y="3168229"/>
            <a:ext cx="231298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87" y="3166811"/>
            <a:ext cx="231298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74612" y="1394097"/>
            <a:ext cx="1002065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Парциальная </a:t>
            </a:r>
            <a:r>
              <a:rPr lang="ru-RU" sz="2000" dirty="0" smtClean="0">
                <a:solidFill>
                  <a:srgbClr val="002060"/>
                </a:solidFill>
              </a:rPr>
              <a:t>программа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«В мире музыкальной драматургии»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 </a:t>
            </a:r>
            <a:r>
              <a:rPr lang="ru-RU" sz="2000" dirty="0">
                <a:solidFill>
                  <a:srgbClr val="002060"/>
                </a:solidFill>
              </a:rPr>
              <a:t>музыкально-ритмической </a:t>
            </a:r>
            <a:r>
              <a:rPr lang="ru-RU" sz="2000" dirty="0" smtClean="0">
                <a:solidFill>
                  <a:srgbClr val="002060"/>
                </a:solidFill>
              </a:rPr>
              <a:t>деятельности с </a:t>
            </a:r>
            <a:r>
              <a:rPr lang="ru-RU" sz="2000" dirty="0">
                <a:solidFill>
                  <a:srgbClr val="002060"/>
                </a:solidFill>
              </a:rPr>
              <a:t>детьми дошкольного </a:t>
            </a:r>
            <a:r>
              <a:rPr lang="ru-RU" sz="2000" dirty="0" smtClean="0">
                <a:solidFill>
                  <a:srgbClr val="002060"/>
                </a:solidFill>
              </a:rPr>
              <a:t>возраста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580" y="3166811"/>
            <a:ext cx="1758950" cy="23304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397" y="4429919"/>
            <a:ext cx="1758950" cy="23304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1142368" y="258471"/>
            <a:ext cx="10685140" cy="961953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rgbClr val="002060"/>
                </a:solidFill>
              </a:rPr>
              <a:t>ВТОРОЕ НАПРАВЛЕНИЕ: </a:t>
            </a:r>
            <a:r>
              <a:rPr lang="ru-RU" sz="2400" b="1" dirty="0">
                <a:solidFill>
                  <a:srgbClr val="002060"/>
                </a:solidFill>
              </a:rPr>
              <a:t>Приобщение к здоровому образу жизни средствами социального взаимодействия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26471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16" y="1206487"/>
            <a:ext cx="6762277" cy="5354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b="1" dirty="0" lang="ru-RU" smtClean="0" sz="2400">
                <a:solidFill>
                  <a:srgbClr val="C00000"/>
                </a:solidFill>
              </a:rPr>
              <a:t>Образовательные проекты в детском саду</a:t>
            </a:r>
            <a:endParaRPr b="1" dirty="0" lang="ru-RU" sz="240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pic>
        <p:nvPicPr>
          <p:cNvPr descr="Z:\ЦЕНТР ДОШКОЛЬНОГО ОБРАЗОВАНИЯ\ПАВЛОВА\!!!_ПРОЕКТЫ__ОБЛОЖКИ\Картотека_2019\Kartoteka_obl.jpg" id="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293" y="1924562"/>
            <a:ext cx="2916074" cy="416271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" r="54"/>
          <a:stretch/>
        </p:blipFill>
        <p:spPr>
          <a:xfrm>
            <a:off x="1840444" y="2828668"/>
            <a:ext cx="2409737" cy="37392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63006" y="1924562"/>
            <a:ext cx="2849436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ru-RU" smtClean="0">
                <a:solidFill>
                  <a:srgbClr val="002060"/>
                </a:solidFill>
              </a:rPr>
              <a:t>«Быть здоровым я хочу!»</a:t>
            </a:r>
            <a:endParaRPr b="1" dirty="0" lang="ru-RU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ChangeAspect="1" noGrp="1"/>
          </p:cNvPicPr>
          <p:nvPr>
            <p:ph idx="1"/>
          </p:nvPr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 r="-85"/>
          <a:stretch/>
        </p:blipFill>
        <p:spPr>
          <a:xfrm>
            <a:off x="755482" y="2427681"/>
            <a:ext cx="2409737" cy="3595013"/>
          </a:xfrm>
          <a:ln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993330" y="6198586"/>
            <a:ext cx="2849436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002060"/>
                </a:solidFill>
              </a:rPr>
              <a:t>«Играем по правилам»</a:t>
            </a:r>
            <a:endParaRPr b="1" dirty="0" lang="ru-RU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" r="-18"/>
          <a:stretch/>
        </p:blipFill>
        <p:spPr>
          <a:xfrm>
            <a:off x="4754630" y="1924562"/>
            <a:ext cx="2310275" cy="359501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Объект 7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" r="-40"/>
          <a:stretch/>
        </p:blipFill>
        <p:spPr>
          <a:xfrm>
            <a:off x="5763528" y="2427681"/>
            <a:ext cx="2520040" cy="359501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945367" y="3784731"/>
            <a:ext cx="3052590" cy="2862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b="1" dirty="0" lang="ru-RU" smtClean="0" sz="1600">
                <a:solidFill>
                  <a:srgbClr val="002060"/>
                </a:solidFill>
              </a:rPr>
              <a:t>Правила ЗОЖ</a:t>
            </a:r>
          </a:p>
          <a:p>
            <a:pPr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Соблюдай режим дня.</a:t>
            </a:r>
          </a:p>
          <a:p>
            <a:pPr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Правильно питайся.</a:t>
            </a:r>
          </a:p>
          <a:p>
            <a:pPr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Пей чистую воду.</a:t>
            </a:r>
          </a:p>
          <a:p>
            <a:pPr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Береги зубы.</a:t>
            </a:r>
          </a:p>
          <a:p>
            <a:pPr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Береги зрение.</a:t>
            </a:r>
          </a:p>
          <a:p>
            <a:pPr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Занимайся спортом.</a:t>
            </a:r>
          </a:p>
          <a:p>
            <a:pPr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Больше двигайся.</a:t>
            </a:r>
          </a:p>
          <a:p>
            <a:pPr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Гуляй на свежем воздухе.</a:t>
            </a:r>
          </a:p>
          <a:p>
            <a:pPr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Закаливай свой организм.</a:t>
            </a:r>
            <a:endParaRPr dirty="0" lang="ru-RU" sz="160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72728" y="3950432"/>
            <a:ext cx="6044227" cy="20655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b="1" dirty="0" lang="ru-RU" smtClean="0" sz="1600">
                <a:solidFill>
                  <a:srgbClr val="002060"/>
                </a:solidFill>
              </a:rPr>
              <a:t>Правила поведения во время игры</a:t>
            </a:r>
          </a:p>
          <a:p>
            <a:pPr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Игрушки в группе общие, играйте по очереди.</a:t>
            </a:r>
          </a:p>
          <a:p>
            <a:pPr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Если хочешь играть – попросись в игру «Можно  я с вами?»</a:t>
            </a:r>
          </a:p>
          <a:p>
            <a:pPr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Если водящим хотят стать несколько ребят – выбирайте с помощью считалки.</a:t>
            </a:r>
          </a:p>
          <a:p>
            <a:pPr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Чётко следуйте правилам в игре, контролируйте их выполнение.</a:t>
            </a:r>
          </a:p>
          <a:p>
            <a:pPr>
              <a:defRPr/>
            </a:pPr>
            <a:r>
              <a:rPr dirty="0" lang="ru-RU" smtClean="0" sz="1600">
                <a:solidFill>
                  <a:srgbClr val="002060"/>
                </a:solidFill>
              </a:rPr>
              <a:t>Умейте радоваться успехам других.</a:t>
            </a:r>
            <a:endParaRPr dirty="0" lang="ru-RU" sz="1600">
              <a:solidFill>
                <a:srgbClr val="002060"/>
              </a:solidFill>
            </a:endParaRPr>
          </a:p>
        </p:txBody>
      </p:sp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1075478" y="131256"/>
            <a:ext cx="10685140" cy="961953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ВТОРОЕ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Приобщение к здоровому образу жизни средствами социального взаимодействия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64485228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7322" y="1239605"/>
            <a:ext cx="6523631" cy="5771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Социальная акция «На зарядку становись!»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pic>
        <p:nvPicPr>
          <p:cNvPr id="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455" y="1899163"/>
            <a:ext cx="2872387" cy="421566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693" y="1926733"/>
            <a:ext cx="2811484" cy="4188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0" y="1926733"/>
            <a:ext cx="2811484" cy="41880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7812" y="6312313"/>
            <a:ext cx="10025418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Кульминационное событие акции. </a:t>
            </a:r>
            <a:r>
              <a:rPr lang="ru-RU" dirty="0" smtClean="0">
                <a:solidFill>
                  <a:srgbClr val="002060"/>
                </a:solidFill>
              </a:rPr>
              <a:t>Организовать общую коллективную зарядку детей и взрослых.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3491" y="2825566"/>
            <a:ext cx="2065181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7 </a:t>
            </a:r>
            <a:r>
              <a:rPr lang="ru-RU" b="1" dirty="0" smtClean="0">
                <a:solidFill>
                  <a:srgbClr val="002060"/>
                </a:solidFill>
              </a:rPr>
              <a:t>апреля 1948 года была создана Всемирная организация здравоохранения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3490" y="4685044"/>
            <a:ext cx="2065181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«Мы выбираем здоровье!»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1051118" y="195200"/>
            <a:ext cx="10685140" cy="961953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rgbClr val="002060"/>
                </a:solidFill>
              </a:rPr>
              <a:t>ВТОРОЕ НАПРАВЛЕНИЕ: </a:t>
            </a:r>
            <a:r>
              <a:rPr lang="ru-RU" sz="2400" b="1" dirty="0">
                <a:solidFill>
                  <a:srgbClr val="002060"/>
                </a:solidFill>
              </a:rPr>
              <a:t>Приобщение к здоровому образу жизни средствами социального взаимодействия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23897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118" y="1248609"/>
            <a:ext cx="5753669" cy="43999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dirty="0" lang="ru-RU" smtClean="0" sz="2400"/>
              <a:t/>
            </a:r>
            <a:br>
              <a:rPr dirty="0" lang="ru-RU" smtClean="0" sz="2400"/>
            </a:br>
            <a:r>
              <a:rPr b="1" dirty="0" lang="ru-RU" smtClean="0" sz="2200">
                <a:solidFill>
                  <a:srgbClr val="C00000"/>
                </a:solidFill>
              </a:rPr>
              <a:t>Тематические прогулки: спортивные прогулки</a:t>
            </a:r>
            <a:br>
              <a:rPr b="1" dirty="0" lang="ru-RU" smtClean="0" sz="2200">
                <a:solidFill>
                  <a:srgbClr val="C00000"/>
                </a:solidFill>
              </a:rPr>
            </a:br>
            <a:endParaRPr b="1" dirty="0" lang="ru-RU" sz="220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" r="-53"/>
          <a:stretch>
            <a:fillRect/>
          </a:stretch>
        </p:blipFill>
        <p:spPr bwMode="auto">
          <a:xfrm>
            <a:off x="838200" y="2074460"/>
            <a:ext cx="2879401" cy="402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8023062" y="1449375"/>
            <a:ext cx="3754955" cy="244553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§"/>
            </a:pPr>
            <a:r>
              <a:rPr dirty="0" lang="ru-RU">
                <a:solidFill>
                  <a:srgbClr val="002060"/>
                </a:solidFill>
              </a:rPr>
              <a:t>«День мяча</a:t>
            </a:r>
            <a:r>
              <a:rPr dirty="0" lang="ru-RU" smtClean="0">
                <a:solidFill>
                  <a:srgbClr val="002060"/>
                </a:solidFill>
              </a:rPr>
              <a:t>»</a:t>
            </a:r>
          </a:p>
          <a:p>
            <a:pPr indent="-457200" marL="457200">
              <a:buFont charset="2" panose="05000000000000000000" pitchFamily="2" typeface="Wingdings"/>
              <a:buChar char="§"/>
            </a:pPr>
            <a:r>
              <a:rPr dirty="0" lang="ru-RU" smtClean="0">
                <a:solidFill>
                  <a:srgbClr val="002060"/>
                </a:solidFill>
              </a:rPr>
              <a:t>«</a:t>
            </a:r>
            <a:r>
              <a:rPr dirty="0" lang="ru-RU">
                <a:solidFill>
                  <a:srgbClr val="002060"/>
                </a:solidFill>
              </a:rPr>
              <a:t>Игры нашего двора</a:t>
            </a:r>
            <a:r>
              <a:rPr dirty="0" lang="ru-RU" smtClean="0">
                <a:solidFill>
                  <a:srgbClr val="002060"/>
                </a:solidFill>
              </a:rPr>
              <a:t>»</a:t>
            </a:r>
          </a:p>
          <a:p>
            <a:pPr indent="-457200" marL="457200">
              <a:buFont charset="2" panose="05000000000000000000" pitchFamily="2" typeface="Wingdings"/>
              <a:buChar char="§"/>
            </a:pPr>
            <a:r>
              <a:rPr dirty="0" lang="ru-RU" smtClean="0">
                <a:solidFill>
                  <a:srgbClr val="002060"/>
                </a:solidFill>
              </a:rPr>
              <a:t>«</a:t>
            </a:r>
            <a:r>
              <a:rPr dirty="0" lang="ru-RU">
                <a:solidFill>
                  <a:srgbClr val="002060"/>
                </a:solidFill>
              </a:rPr>
              <a:t>Малая зимняя </a:t>
            </a:r>
            <a:r>
              <a:rPr dirty="0" lang="ru-RU" smtClean="0">
                <a:solidFill>
                  <a:srgbClr val="002060"/>
                </a:solidFill>
              </a:rPr>
              <a:t>олимпиада»</a:t>
            </a:r>
          </a:p>
          <a:p>
            <a:pPr indent="-457200" marL="457200">
              <a:buFont charset="2" panose="05000000000000000000" pitchFamily="2" typeface="Wingdings"/>
              <a:buChar char="§"/>
            </a:pPr>
            <a:r>
              <a:rPr dirty="0" lang="ru-RU" smtClean="0">
                <a:solidFill>
                  <a:srgbClr val="002060"/>
                </a:solidFill>
              </a:rPr>
              <a:t>«Зимние забавы»</a:t>
            </a:r>
          </a:p>
          <a:p>
            <a:pPr indent="-457200" marL="457200">
              <a:buFont charset="2" panose="05000000000000000000" pitchFamily="2" typeface="Wingdings"/>
              <a:buChar char="§"/>
            </a:pPr>
            <a:r>
              <a:rPr dirty="0" lang="ru-RU" smtClean="0">
                <a:solidFill>
                  <a:srgbClr val="002060"/>
                </a:solidFill>
              </a:rPr>
              <a:t>«</a:t>
            </a:r>
            <a:r>
              <a:rPr dirty="0" lang="ru-RU">
                <a:solidFill>
                  <a:srgbClr val="002060"/>
                </a:solidFill>
              </a:rPr>
              <a:t>Лыжная прогулка</a:t>
            </a:r>
            <a:r>
              <a:rPr dirty="0" lang="ru-RU" smtClean="0">
                <a:solidFill>
                  <a:srgbClr val="002060"/>
                </a:solidFill>
              </a:rPr>
              <a:t>»</a:t>
            </a:r>
          </a:p>
          <a:p>
            <a:pPr indent="-457200" marL="457200">
              <a:buFont charset="2" panose="05000000000000000000" pitchFamily="2" typeface="Wingdings"/>
              <a:buChar char="§"/>
            </a:pPr>
            <a:r>
              <a:rPr dirty="0" lang="ru-RU" smtClean="0">
                <a:solidFill>
                  <a:srgbClr val="002060"/>
                </a:solidFill>
              </a:rPr>
              <a:t>«Летние олимпийские игры»</a:t>
            </a:r>
          </a:p>
          <a:p>
            <a:pPr indent="-457200" marL="457200">
              <a:buFont charset="2" panose="05000000000000000000" pitchFamily="2" typeface="Wingdings"/>
              <a:buChar char="§"/>
            </a:pPr>
            <a:r>
              <a:rPr dirty="0" lang="ru-RU" smtClean="0">
                <a:solidFill>
                  <a:srgbClr val="002060"/>
                </a:solidFill>
              </a:rPr>
              <a:t>«Детский фитнес»</a:t>
            </a:r>
          </a:p>
          <a:p>
            <a:pPr indent="-457200" marL="457200">
              <a:buFont charset="2" panose="05000000000000000000" pitchFamily="2" typeface="Wingdings"/>
              <a:buChar char="§"/>
            </a:pPr>
            <a:r>
              <a:rPr dirty="0" lang="ru-RU" smtClean="0">
                <a:solidFill>
                  <a:srgbClr val="002060"/>
                </a:solidFill>
              </a:rPr>
              <a:t>«Команда – на старт!»</a:t>
            </a:r>
            <a:endParaRPr dirty="0" lang="ru-RU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7602" y="4079993"/>
            <a:ext cx="8196894" cy="2593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r>
              <a:rPr b="1" dirty="0" lang="ru-RU">
                <a:solidFill>
                  <a:srgbClr val="002060"/>
                </a:solidFill>
              </a:rPr>
              <a:t>Цель спортивной прогулки: </a:t>
            </a:r>
            <a:r>
              <a:rPr dirty="0" lang="ru-RU">
                <a:solidFill>
                  <a:srgbClr val="002060"/>
                </a:solidFill>
              </a:rPr>
              <a:t>укрепление здоровья, профилактика утомления, физическое развитие, оптимизация двигательной активности детей</a:t>
            </a:r>
            <a:r>
              <a:rPr dirty="0" lang="ru-RU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b="1" dirty="0" lang="ru-RU" smtClean="0">
                <a:solidFill>
                  <a:srgbClr val="002060"/>
                </a:solidFill>
              </a:rPr>
              <a:t>Структура спортивной прогулки:</a:t>
            </a:r>
          </a:p>
          <a:p>
            <a:pPr algn="just" indent="-342900" marL="342900">
              <a:buFont charset="0" panose="020B0604020202020204" pitchFamily="34" typeface="Arial"/>
              <a:buChar char="•"/>
            </a:pPr>
            <a:r>
              <a:rPr dirty="0" lang="ru-RU" smtClean="0">
                <a:solidFill>
                  <a:srgbClr val="002060"/>
                </a:solidFill>
              </a:rPr>
              <a:t>Организационный момент.</a:t>
            </a:r>
          </a:p>
          <a:p>
            <a:pPr algn="just" indent="-342900" marL="342900">
              <a:buFont charset="0" panose="020B0604020202020204" pitchFamily="34" typeface="Arial"/>
              <a:buChar char="•"/>
            </a:pPr>
            <a:r>
              <a:rPr dirty="0" lang="ru-RU" smtClean="0">
                <a:solidFill>
                  <a:srgbClr val="002060"/>
                </a:solidFill>
              </a:rPr>
              <a:t>Подвижные спортивные игры.</a:t>
            </a:r>
          </a:p>
          <a:p>
            <a:pPr algn="just" indent="-342900" marL="342900">
              <a:buFont charset="0" panose="020B0604020202020204" pitchFamily="34" typeface="Arial"/>
              <a:buChar char="•"/>
            </a:pPr>
            <a:r>
              <a:rPr dirty="0" lang="ru-RU" smtClean="0">
                <a:solidFill>
                  <a:srgbClr val="002060"/>
                </a:solidFill>
              </a:rPr>
              <a:t>Спортивные упражнения.</a:t>
            </a:r>
          </a:p>
          <a:p>
            <a:pPr algn="just" indent="-342900" marL="342900">
              <a:buFont charset="0" panose="020B0604020202020204" pitchFamily="34" typeface="Arial"/>
              <a:buChar char="•"/>
            </a:pPr>
            <a:r>
              <a:rPr dirty="0" lang="ru-RU" smtClean="0">
                <a:solidFill>
                  <a:srgbClr val="002060"/>
                </a:solidFill>
              </a:rPr>
              <a:t>Самостоятельная деятельность детей.</a:t>
            </a:r>
          </a:p>
          <a:p>
            <a:pPr algn="just" indent="-342900" marL="342900">
              <a:buFont charset="0" panose="020B0604020202020204" pitchFamily="34" typeface="Arial"/>
              <a:buChar char="•"/>
            </a:pPr>
            <a:r>
              <a:rPr dirty="0" lang="ru-RU" smtClean="0">
                <a:solidFill>
                  <a:srgbClr val="002060"/>
                </a:solidFill>
              </a:rPr>
              <a:t>Индивидуальная работа.</a:t>
            </a:r>
          </a:p>
          <a:p>
            <a:pPr algn="just" indent="-342900" marL="342900">
              <a:buFont charset="0" panose="020B0604020202020204" pitchFamily="34" typeface="Arial"/>
              <a:buChar char="•"/>
            </a:pPr>
            <a:r>
              <a:rPr dirty="0" lang="ru-RU" smtClean="0">
                <a:solidFill>
                  <a:srgbClr val="002060"/>
                </a:solidFill>
              </a:rPr>
              <a:t>Подведение итогов прогулки, выполнение творческого задания.</a:t>
            </a:r>
            <a:endParaRPr dirty="0" lang="ru-RU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8"/>
          <a:stretch/>
        </p:blipFill>
        <p:spPr>
          <a:xfrm>
            <a:off x="4415297" y="1743594"/>
            <a:ext cx="3364076" cy="18570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90461" y="3655673"/>
            <a:ext cx="34255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002060"/>
                </a:solidFill>
              </a:rPr>
              <a:t>ДОО № 271, Екатеринбург</a:t>
            </a:r>
            <a:endParaRPr b="1" dirty="0" lang="ru-RU">
              <a:solidFill>
                <a:srgbClr val="002060"/>
              </a:solidFill>
            </a:endParaRPr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1051118" y="195200"/>
            <a:ext cx="10685140" cy="961953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ВТОРОЕ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Приобщение к здоровому образу жизни средствами социального взаимодействия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132539791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altLang="ru-RU" b="1" dirty="0" lang="ru-RU">
                <a:solidFill>
                  <a:srgbClr val="00206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b="45" r="20"/>
          <a:stretch/>
        </p:blipFill>
        <p:spPr bwMode="auto">
          <a:xfrm>
            <a:off x="6525677" y="1282469"/>
            <a:ext cx="5529783" cy="350909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3"/>
          <a:srcRect b="12" r="22"/>
          <a:stretch/>
        </p:blipFill>
        <p:spPr bwMode="auto">
          <a:xfrm>
            <a:off x="4852488" y="2495055"/>
            <a:ext cx="4448175" cy="2771775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b="43" r="5"/>
          <a:stretch/>
        </p:blipFill>
        <p:spPr bwMode="auto">
          <a:xfrm>
            <a:off x="5765021" y="3838080"/>
            <a:ext cx="4476750" cy="28575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/>
          <a:srcRect b="-24" r="2"/>
          <a:stretch/>
        </p:blipFill>
        <p:spPr bwMode="auto">
          <a:xfrm>
            <a:off x="1195623" y="1679899"/>
            <a:ext cx="3328488" cy="4402086"/>
          </a:xfrm>
          <a:prstGeom prst="rect">
            <a:avLst/>
          </a:prstGeom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1051118" y="195200"/>
            <a:ext cx="10685140" cy="961953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ВТОРОЕ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Приобщение к здоровому образу жизни средствами социального взаимодействия детей и взрослых.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1386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1417568"/>
            <a:ext cx="2557140" cy="227370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30" y="1417568"/>
            <a:ext cx="2617331" cy="227370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6" name="Picture 3" descr="E:\РАБОТА - 2020\МЕРОЛПРИЯТИЯ\Конференция 18 августа - О_З\РЕКЛАМА\26311__SLON_OBL__4i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37" y="3897412"/>
            <a:ext cx="2815047" cy="28325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7" name="Picture 2" descr="E:\РАБОТА - 2020\МЕРОЛПРИЯТИЯ\Конференция 18 августа - О_З\РЕКЛАМА\26310__KROK_OBL__4i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57" y="3892913"/>
            <a:ext cx="2811990" cy="28370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9" name="Picture 4" descr="E:\РАБОТА - 2020\МЕРОЛПРИЯТИЯ\Конференция 18 августа - О_З\РЕКЛАМА\26312__ORANG_OBL__4i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21" y="3892913"/>
            <a:ext cx="2842034" cy="28370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1142368" y="258471"/>
            <a:ext cx="10685140" cy="961953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rgbClr val="002060"/>
                </a:solidFill>
              </a:rPr>
              <a:t>ВТОРОЕ НАПРАВЛЕНИЕ: </a:t>
            </a:r>
            <a:r>
              <a:rPr lang="ru-RU" sz="2400" b="1" dirty="0">
                <a:solidFill>
                  <a:srgbClr val="002060"/>
                </a:solidFill>
              </a:rPr>
              <a:t>Приобщение к здоровому образу жизни средствами социального взаимодействия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35649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10" descr="Y:\МЕТОДИСТЫ\ДОШКОЛЬНИКИ\Picture_Oborudovanie\гольф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491" y="1450630"/>
            <a:ext cx="3997425" cy="33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51" y="9358313"/>
            <a:ext cx="6956425" cy="732948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Рисунок 12"/>
          <p:cNvSpPr>
            <a:spLocks noChangeAspect="1" noChangeArrowheads="1"/>
          </p:cNvSpPr>
          <p:nvPr/>
        </p:nvSpPr>
        <p:spPr bwMode="auto">
          <a:xfrm>
            <a:off x="1881188" y="3143250"/>
            <a:ext cx="34290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10957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12" y="1332782"/>
            <a:ext cx="2214563" cy="305593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6" name="Рисунок 7" descr="E:\Документы\Мои документы\ПМК МОЗАИКА-ПАРК\Links\_IMG6591.t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18" y="1772444"/>
            <a:ext cx="2274887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1152496" y="184556"/>
            <a:ext cx="10685140" cy="961953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rgbClr val="002060"/>
                </a:solidFill>
              </a:rPr>
              <a:t>ВТОРОЕ НАПРАВЛЕНИЕ: </a:t>
            </a:r>
            <a:r>
              <a:rPr lang="ru-RU" sz="2400" b="1" dirty="0">
                <a:solidFill>
                  <a:srgbClr val="002060"/>
                </a:solidFill>
              </a:rPr>
              <a:t>Приобщение к здоровому образу жизни средствами социального взаимодействия детей и взрослых.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33" y="4852987"/>
            <a:ext cx="242167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85" y="4794250"/>
            <a:ext cx="248846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2" descr="http://nordplast.ru/content/uploads/Nordplast_271_s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80" y="4899819"/>
            <a:ext cx="2456207" cy="157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926523" y="4574992"/>
            <a:ext cx="2962255" cy="222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0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936" y="6236899"/>
            <a:ext cx="487126" cy="5319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300" y="6236899"/>
            <a:ext cx="470069" cy="513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118" y="5771386"/>
            <a:ext cx="487126" cy="531995"/>
          </a:xfrm>
          <a:prstGeom prst="rect">
            <a:avLst/>
          </a:prstGeom>
        </p:spPr>
      </p:pic>
      <p:pic>
        <p:nvPicPr>
          <p:cNvPr id="9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8"/>
          <a:stretch>
            <a:fillRect/>
          </a:stretch>
        </p:blipFill>
        <p:spPr bwMode="auto">
          <a:xfrm>
            <a:off x="7447518" y="1406847"/>
            <a:ext cx="1946188" cy="277605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Москвитина\Desktop\среда.jpg" id="10" name="Рисунок 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03" y="1406847"/>
            <a:ext cx="1904463" cy="2752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28" y="1406847"/>
            <a:ext cx="1878308" cy="27965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5">
            <a:extLst/>
          </p:cNvPr>
          <p:cNvPicPr>
            <a:picLocks noChangeArrowheads="1" noChangeAspect="1"/>
          </p:cNvPicPr>
          <p:nvPr/>
        </p:nvPicPr>
        <p:blipFill>
          <a:blip r:embed="rId9"/>
          <a:srcRect b="17" r="-119"/>
          <a:stretch>
            <a:fillRect/>
          </a:stretch>
        </p:blipFill>
        <p:spPr bwMode="auto">
          <a:xfrm>
            <a:off x="879636" y="1406848"/>
            <a:ext cx="1936750" cy="275272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89" y="1430180"/>
            <a:ext cx="1936750" cy="275272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79636" y="4453467"/>
            <a:ext cx="10698200" cy="20401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r>
              <a:rPr dirty="0" lang="ru-RU"/>
              <a:t> </a:t>
            </a:r>
            <a:r>
              <a:rPr dirty="0" lang="ru-RU" sz="2000">
                <a:solidFill>
                  <a:srgbClr val="002060"/>
                </a:solidFill>
              </a:rPr>
              <a:t>Развивающее пространство детского сада играет важную роль </a:t>
            </a:r>
            <a:r>
              <a:rPr dirty="0" lang="ru-RU" smtClean="0" sz="2000">
                <a:solidFill>
                  <a:srgbClr val="002060"/>
                </a:solidFill>
              </a:rPr>
              <a:t>в </a:t>
            </a:r>
            <a:r>
              <a:rPr dirty="0" lang="ru-RU" sz="2000">
                <a:solidFill>
                  <a:srgbClr val="002060"/>
                </a:solidFill>
              </a:rPr>
              <a:t>позитивной социализации детей дошкольного возраста. Создание стимулирующего пространства для общения, совместной и самостоятельной деятельности детей, для проявления их активности, индивидуальных предпочтений и </a:t>
            </a:r>
            <a:r>
              <a:rPr dirty="0" lang="ru-RU" smtClean="0" sz="2000">
                <a:solidFill>
                  <a:srgbClr val="002060"/>
                </a:solidFill>
              </a:rPr>
              <a:t>интересов. </a:t>
            </a:r>
            <a:r>
              <a:rPr dirty="0" lang="ru-RU" sz="2000">
                <a:solidFill>
                  <a:srgbClr val="002060"/>
                </a:solidFill>
              </a:rPr>
              <a:t>Игра как главная форма проявления инициативности и самостоятельности позволяет детям почувствовать и увидеть результаты своей активности и воплощение своего замысла. </a:t>
            </a:r>
            <a:endParaRPr dirty="0" lang="ru-RU" sz="2000">
              <a:solidFill>
                <a:srgbClr val="002060"/>
              </a:solidFill>
            </a:endParaRPr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1189615" y="260181"/>
            <a:ext cx="10388221" cy="852771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ТРЕТЬЕ НАПРАВЛЕНИЕ: </a:t>
            </a:r>
            <a:r>
              <a:rPr b="1" dirty="0" lang="ru-RU" sz="2400">
                <a:solidFill>
                  <a:srgbClr val="002060"/>
                </a:solidFill>
              </a:rPr>
              <a:t>Создание игрового пространства для </a:t>
            </a:r>
            <a:r>
              <a:rPr b="1" dirty="0" lang="ru-RU" smtClean="0" sz="2400">
                <a:solidFill>
                  <a:srgbClr val="002060"/>
                </a:solidFill>
              </a:rPr>
              <a:t>социализации</a:t>
            </a:r>
          </a:p>
          <a:p>
            <a:r>
              <a:rPr b="1" dirty="0" lang="ru-RU" smtClean="0" sz="2400">
                <a:solidFill>
                  <a:srgbClr val="002060"/>
                </a:solidFill>
              </a:rPr>
              <a:t>и </a:t>
            </a:r>
            <a:r>
              <a:rPr b="1" dirty="0" lang="ru-RU" sz="2400">
                <a:solidFill>
                  <a:srgbClr val="002060"/>
                </a:solidFill>
              </a:rPr>
              <a:t>личностного развития ребёнка. </a:t>
            </a:r>
            <a:endParaRPr dirty="0" lang="ru-RU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4176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/>
          </p:cNvPr>
          <p:cNvSpPr/>
          <p:nvPr/>
        </p:nvSpPr>
        <p:spPr>
          <a:xfrm>
            <a:off x="2668589" y="1139996"/>
            <a:ext cx="5381625" cy="4215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2060"/>
                </a:solidFill>
              </a:rPr>
              <a:t>Комплект деревянных игрушек-забав</a:t>
            </a:r>
          </a:p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52228" name="Picture 2" descr="D:\РАБОТА\Links\Komplekt_bychok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44"/>
          <a:stretch>
            <a:fillRect/>
          </a:stretch>
        </p:blipFill>
        <p:spPr bwMode="auto">
          <a:xfrm>
            <a:off x="831851" y="1483519"/>
            <a:ext cx="1638300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8954">
            <a:off x="3349557" y="1637864"/>
            <a:ext cx="2928937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78" y="1838326"/>
            <a:ext cx="257968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67" y="2351425"/>
            <a:ext cx="3925166" cy="361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1193801"/>
            <a:ext cx="231933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78" y="4645736"/>
            <a:ext cx="3309937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2" descr="D:\РАБОТА\Links\Komplekt_bychok.t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2" t="70078" r="7132" b="2148"/>
          <a:stretch>
            <a:fillRect/>
          </a:stretch>
        </p:blipFill>
        <p:spPr bwMode="auto">
          <a:xfrm>
            <a:off x="7109619" y="4760829"/>
            <a:ext cx="360203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1261912" y="127424"/>
            <a:ext cx="10388221" cy="852771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rgbClr val="002060"/>
                </a:solidFill>
              </a:rPr>
              <a:t>ТРЕТЬЕ НАПРАВЛЕНИЕ: </a:t>
            </a:r>
            <a:r>
              <a:rPr lang="ru-RU" sz="2400" b="1" dirty="0">
                <a:solidFill>
                  <a:srgbClr val="002060"/>
                </a:solidFill>
              </a:rPr>
              <a:t>Создание игрового пространства для </a:t>
            </a:r>
            <a:r>
              <a:rPr lang="ru-RU" sz="2400" b="1" dirty="0" smtClean="0">
                <a:solidFill>
                  <a:srgbClr val="002060"/>
                </a:solidFill>
              </a:rPr>
              <a:t>социализации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 </a:t>
            </a:r>
            <a:r>
              <a:rPr lang="ru-RU" sz="2400" b="1" dirty="0">
                <a:solidFill>
                  <a:srgbClr val="002060"/>
                </a:solidFill>
              </a:rPr>
              <a:t>личностного развития ребёнка.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"/>
          <a:stretch>
            <a:fillRect/>
          </a:stretch>
        </p:blipFill>
        <p:spPr bwMode="auto">
          <a:xfrm>
            <a:off x="952835" y="1284288"/>
            <a:ext cx="3687997" cy="51165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4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" r="-48"/>
          <a:stretch>
            <a:fillRect/>
          </a:stretch>
        </p:blipFill>
        <p:spPr bwMode="auto">
          <a:xfrm>
            <a:off x="4867114" y="1443444"/>
            <a:ext cx="3316030" cy="220397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"/>
          <a:stretch>
            <a:fillRect/>
          </a:stretch>
        </p:blipFill>
        <p:spPr bwMode="auto">
          <a:xfrm>
            <a:off x="8409426" y="1284288"/>
            <a:ext cx="3540943" cy="51165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6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3" r="8"/>
          <a:stretch>
            <a:fillRect/>
          </a:stretch>
        </p:blipFill>
        <p:spPr bwMode="auto">
          <a:xfrm>
            <a:off x="4845424" y="3842544"/>
            <a:ext cx="3337720" cy="225213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1261912" y="127424"/>
            <a:ext cx="10388221" cy="852771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ТРЕТЬЕ НАПРАВЛЕНИЕ: </a:t>
            </a:r>
            <a:r>
              <a:rPr b="1" dirty="0" lang="ru-RU" sz="2400">
                <a:solidFill>
                  <a:srgbClr val="002060"/>
                </a:solidFill>
              </a:rPr>
              <a:t>Создание игрового пространства для </a:t>
            </a:r>
            <a:r>
              <a:rPr b="1" dirty="0" lang="ru-RU" smtClean="0" sz="2400">
                <a:solidFill>
                  <a:srgbClr val="002060"/>
                </a:solidFill>
              </a:rPr>
              <a:t>социализации</a:t>
            </a:r>
          </a:p>
          <a:p>
            <a:r>
              <a:rPr b="1" dirty="0" lang="ru-RU" smtClean="0" sz="2400">
                <a:solidFill>
                  <a:srgbClr val="002060"/>
                </a:solidFill>
              </a:rPr>
              <a:t>и </a:t>
            </a:r>
            <a:r>
              <a:rPr b="1" dirty="0" lang="ru-RU" sz="2400">
                <a:solidFill>
                  <a:srgbClr val="002060"/>
                </a:solidFill>
              </a:rPr>
              <a:t>личностного развития ребёнка. </a:t>
            </a:r>
            <a:endParaRPr dirty="0" lang="ru-RU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3187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28296" y="1510263"/>
            <a:ext cx="10587038" cy="449388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Социальное направление воспитания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ЦЕННОСТИ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ЧЕЛОВЕКА, СЕМЬИ, ДРУЖБЫ, </a:t>
            </a:r>
            <a:r>
              <a:rPr lang="ru-RU" b="1" dirty="0" smtClean="0">
                <a:solidFill>
                  <a:srgbClr val="002060"/>
                </a:solidFill>
              </a:rPr>
              <a:t>СОТРУДНИЧЕСТВА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дошкольном детстве ребёнок открывает личность другого человека и его значение в собственной жизни и жизни людей. Он начинает осваивать всё многообразие социальных отношений и социальных ролей. Он учится действовать сообща, подчиняться правилам, нести ответственность за свои поступки, действовать в интересах семьи, группы.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Основная </a:t>
            </a:r>
            <a:r>
              <a:rPr lang="ru-RU" b="1" dirty="0">
                <a:solidFill>
                  <a:srgbClr val="002060"/>
                </a:solidFill>
              </a:rPr>
              <a:t>цель социального направления воспитания: </a:t>
            </a:r>
            <a:r>
              <a:rPr lang="ru-RU" dirty="0">
                <a:solidFill>
                  <a:srgbClr val="002060"/>
                </a:solidFill>
              </a:rPr>
              <a:t>формирование ценностного отношения детей к семье, другому человеку, развитии дружелюбия, создания условий для реализации в обществе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defRPr/>
            </a:pPr>
            <a:endParaRPr lang="ru-RU" sz="8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i="1" dirty="0">
                <a:solidFill>
                  <a:srgbClr val="002060"/>
                </a:solidFill>
              </a:rPr>
              <a:t>(Выдержки. Примерная рабочая программа воспитания для образовательных организаций, реализующих образовательные программы дошкольного образования. Одобрена решением федерального УМО по общему образованию (протокол от 01 июля 2021 № 2/21</a:t>
            </a:r>
            <a:r>
              <a:rPr lang="ru-RU" i="1" dirty="0" smtClean="0">
                <a:solidFill>
                  <a:srgbClr val="002060"/>
                </a:solidFill>
              </a:rPr>
              <a:t>))</a:t>
            </a:r>
            <a:endParaRPr lang="ru-RU" i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2771806" y="375528"/>
            <a:ext cx="7300018" cy="71913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Социализация личности ребёнка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936" y="6236899"/>
            <a:ext cx="487126" cy="5319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300" y="6236899"/>
            <a:ext cx="470069" cy="513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118" y="5771386"/>
            <a:ext cx="487126" cy="53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pic>
        <p:nvPicPr>
          <p:cNvPr id="11" name="Рисунок 1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27" r="53576" t="1898"/>
          <a:stretch>
            <a:fillRect/>
          </a:stretch>
        </p:blipFill>
        <p:spPr bwMode="auto">
          <a:xfrm>
            <a:off x="1750336" y="1836986"/>
            <a:ext cx="2773362" cy="25193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8" l="55245" r="70" t="54646"/>
          <a:stretch>
            <a:fillRect/>
          </a:stretch>
        </p:blipFill>
        <p:spPr bwMode="auto">
          <a:xfrm>
            <a:off x="5104004" y="1836985"/>
            <a:ext cx="2519363" cy="25193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90" l="54977" r="813"/>
          <a:stretch>
            <a:fillRect/>
          </a:stretch>
        </p:blipFill>
        <p:spPr bwMode="auto">
          <a:xfrm>
            <a:off x="8203673" y="1824285"/>
            <a:ext cx="2533650" cy="25320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romana.ru/upload/iblock/a35/a35d1c24a98d8bde7be2c472f102e4bf.jpg" id="14" name="Рисунок 28"/>
          <p:cNvPicPr>
            <a:picLocks noChangeArrowheads="1"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61" l="4811" r="6841" t="25014"/>
          <a:stretch>
            <a:fillRect/>
          </a:stretch>
        </p:blipFill>
        <p:spPr bwMode="auto">
          <a:xfrm>
            <a:off x="1300428" y="4508500"/>
            <a:ext cx="421481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ttps://romana.ru/upload/iblock/adf/adfae52567283de5d5021bfe66a4b3ad.jpg" id="16" name="Рисунок 29"/>
          <p:cNvPicPr>
            <a:picLocks noChangeArrowheads="1"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6" l="5772" r="6039" t="9460"/>
          <a:stretch>
            <a:fillRect/>
          </a:stretch>
        </p:blipFill>
        <p:spPr bwMode="auto">
          <a:xfrm>
            <a:off x="7045855" y="4356349"/>
            <a:ext cx="27098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678114" y="1227784"/>
            <a:ext cx="6288087" cy="3976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ru-RU" b="1" dirty="0" lang="ru-RU" sz="2000">
                <a:solidFill>
                  <a:srgbClr val="002060"/>
                </a:solidFill>
              </a:rPr>
              <a:t>Комплекты настенных панелей и мягких модулей</a:t>
            </a:r>
          </a:p>
        </p:txBody>
      </p:sp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1261912" y="127424"/>
            <a:ext cx="10388221" cy="852771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ТРЕТЬЕ НАПРАВЛЕНИЕ: </a:t>
            </a:r>
            <a:r>
              <a:rPr b="1" dirty="0" lang="ru-RU" sz="2400">
                <a:solidFill>
                  <a:srgbClr val="002060"/>
                </a:solidFill>
              </a:rPr>
              <a:t>Создание игрового пространства для </a:t>
            </a:r>
            <a:r>
              <a:rPr b="1" dirty="0" lang="ru-RU" smtClean="0" sz="2400">
                <a:solidFill>
                  <a:srgbClr val="002060"/>
                </a:solidFill>
              </a:rPr>
              <a:t>социализации</a:t>
            </a:r>
          </a:p>
          <a:p>
            <a:r>
              <a:rPr b="1" dirty="0" lang="ru-RU" smtClean="0" sz="2400">
                <a:solidFill>
                  <a:srgbClr val="002060"/>
                </a:solidFill>
              </a:rPr>
              <a:t>и </a:t>
            </a:r>
            <a:r>
              <a:rPr b="1" dirty="0" lang="ru-RU" sz="2400">
                <a:solidFill>
                  <a:srgbClr val="002060"/>
                </a:solidFill>
              </a:rPr>
              <a:t>личностного развития ребёнка. </a:t>
            </a:r>
            <a:endParaRPr dirty="0" lang="ru-RU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0606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pic>
        <p:nvPicPr>
          <p:cNvPr id="10" name="Picture 7" descr="Z:\ЦЕНТР ДОШКОЛЬНОГО ОБРАЗОВАНИЯ\ПАВЛОВА\26.08.19\отредактированные_август_19\жар-птица в игр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0" y="2150533"/>
            <a:ext cx="11437857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Z:\ЦЕНТР ДОШКОЛЬНОГО ОБРАЗОВАНИЯ\ПАВЛОВА\26.08.19\отредактированные_август_19\жар-птица (собранный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50" y="1150410"/>
            <a:ext cx="2674937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Z:\ЦЕНТР ДОШКОЛЬНОГО ОБРАЗОВАНИЯ\ПАВЛОВА\26.08.19\отредактированные_август_19\павлин в сборк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42" y="1379538"/>
            <a:ext cx="27273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>
            <a:extLst/>
          </p:cNvPr>
          <p:cNvSpPr/>
          <p:nvPr/>
        </p:nvSpPr>
        <p:spPr>
          <a:xfrm>
            <a:off x="8022167" y="1150410"/>
            <a:ext cx="3857625" cy="8969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err="1">
                <a:solidFill>
                  <a:srgbClr val="002060"/>
                </a:solidFill>
              </a:rPr>
              <a:t>Конструкторы-пазлы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2060"/>
                </a:solidFill>
              </a:rPr>
              <a:t>«Жар-птица» и «Павлин»</a:t>
            </a:r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1261912" y="127424"/>
            <a:ext cx="10388221" cy="852771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rgbClr val="002060"/>
                </a:solidFill>
              </a:rPr>
              <a:t>ТРЕТЬЕ НАПРАВЛЕНИЕ: </a:t>
            </a:r>
            <a:r>
              <a:rPr lang="ru-RU" sz="2400" b="1" dirty="0">
                <a:solidFill>
                  <a:srgbClr val="002060"/>
                </a:solidFill>
              </a:rPr>
              <a:t>Создание игрового пространства для </a:t>
            </a:r>
            <a:r>
              <a:rPr lang="ru-RU" sz="2400" b="1" dirty="0" smtClean="0">
                <a:solidFill>
                  <a:srgbClr val="002060"/>
                </a:solidFill>
              </a:rPr>
              <a:t>социализации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 </a:t>
            </a:r>
            <a:r>
              <a:rPr lang="ru-RU" sz="2400" b="1" dirty="0">
                <a:solidFill>
                  <a:srgbClr val="002060"/>
                </a:solidFill>
              </a:rPr>
              <a:t>личностного развития ребёнка.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/>
          </p:cNvPr>
          <p:cNvSpPr/>
          <p:nvPr/>
        </p:nvSpPr>
        <p:spPr>
          <a:xfrm>
            <a:off x="6529652" y="1165755"/>
            <a:ext cx="5113338" cy="518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b="1" dirty="0" lang="ru-RU" sz="2400">
                <a:solidFill>
                  <a:srgbClr val="002060"/>
                </a:solidFill>
              </a:rPr>
              <a:t>Тематические игровые наборы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947" y="1311275"/>
            <a:ext cx="4637087" cy="268763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b="40"/>
          <a:stretch/>
        </p:blipFill>
        <p:spPr>
          <a:xfrm>
            <a:off x="7555442" y="1840160"/>
            <a:ext cx="3061758" cy="220996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390" y="4211638"/>
            <a:ext cx="3378200" cy="25336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r="6"/>
          <a:stretch/>
        </p:blipFill>
        <p:spPr>
          <a:xfrm>
            <a:off x="6597121" y="4211638"/>
            <a:ext cx="4978400" cy="25336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1261912" y="127424"/>
            <a:ext cx="10388221" cy="852771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ТРЕТЬЕ НАПРАВЛЕНИЕ: </a:t>
            </a:r>
            <a:r>
              <a:rPr b="1" dirty="0" lang="ru-RU" sz="2400">
                <a:solidFill>
                  <a:srgbClr val="002060"/>
                </a:solidFill>
              </a:rPr>
              <a:t>Создание игрового пространства для </a:t>
            </a:r>
            <a:r>
              <a:rPr b="1" dirty="0" lang="ru-RU" smtClean="0" sz="2400">
                <a:solidFill>
                  <a:srgbClr val="002060"/>
                </a:solidFill>
              </a:rPr>
              <a:t>социализации</a:t>
            </a:r>
          </a:p>
          <a:p>
            <a:r>
              <a:rPr b="1" dirty="0" lang="ru-RU" smtClean="0" sz="2400">
                <a:solidFill>
                  <a:srgbClr val="002060"/>
                </a:solidFill>
              </a:rPr>
              <a:t>и </a:t>
            </a:r>
            <a:r>
              <a:rPr b="1" dirty="0" lang="ru-RU" sz="2400">
                <a:solidFill>
                  <a:srgbClr val="002060"/>
                </a:solidFill>
              </a:rPr>
              <a:t>личностного развития ребёнка. </a:t>
            </a:r>
            <a:endParaRPr dirty="0" lang="ru-RU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8230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детский сад\Desktop\Статья Мозайка 2018\DSCN28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62" y="1410516"/>
            <a:ext cx="6203339" cy="463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049831" y="6250592"/>
            <a:ext cx="415447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МБДОУ детский сад </a:t>
            </a:r>
            <a:r>
              <a:rPr lang="ru-RU" dirty="0">
                <a:solidFill>
                  <a:srgbClr val="002060"/>
                </a:solidFill>
              </a:rPr>
              <a:t>№ </a:t>
            </a:r>
            <a:r>
              <a:rPr lang="ru-RU" dirty="0" smtClean="0">
                <a:solidFill>
                  <a:srgbClr val="002060"/>
                </a:solidFill>
              </a:rPr>
              <a:t>21, г. Тимашевск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76862" y="1811867"/>
            <a:ext cx="4874072" cy="364066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 smtClean="0">
                <a:solidFill>
                  <a:srgbClr val="002060"/>
                </a:solidFill>
              </a:rPr>
              <a:t>Взаимосвязь социализации и индивидуализации заключается в их неразрывном влиянии друг на друга: социализация понимается как основа индивидуализации, а индивидуализация – как результат процесса социализации</a:t>
            </a:r>
            <a:r>
              <a:rPr lang="ru-RU" sz="2400" dirty="0" smtClean="0">
                <a:solidFill>
                  <a:srgbClr val="002060"/>
                </a:solidFill>
              </a:rPr>
              <a:t>».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Д.И. </a:t>
            </a:r>
            <a:r>
              <a:rPr lang="ru-RU" sz="2400" i="1" dirty="0" err="1" smtClean="0">
                <a:solidFill>
                  <a:srgbClr val="002060"/>
                </a:solidFill>
              </a:rPr>
              <a:t>Фельдштейн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2551700" y="360363"/>
            <a:ext cx="7300018" cy="71913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Социализация личности ребёнка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875869" y="5758065"/>
            <a:ext cx="304774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РУССКОЕ-СЛОВО.РФ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МОЗАИКА-ПАРК.РФ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600" y="0"/>
            <a:ext cx="1007183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4" y="419371"/>
            <a:ext cx="1585667" cy="17401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60" y="461130"/>
            <a:ext cx="1547616" cy="1698410"/>
          </a:xfrm>
          <a:prstGeom prst="rect">
            <a:avLst/>
          </a:prstGeom>
        </p:spPr>
      </p:pic>
      <p:sp>
        <p:nvSpPr>
          <p:cNvPr id="12" name="Объект 5"/>
          <p:cNvSpPr txBox="1">
            <a:spLocks noGrp="1"/>
          </p:cNvSpPr>
          <p:nvPr>
            <p:ph idx="1"/>
          </p:nvPr>
        </p:nvSpPr>
        <p:spPr>
          <a:xfrm>
            <a:off x="412109" y="2527505"/>
            <a:ext cx="9305823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sz="3200" b="1" dirty="0">
                <a:solidFill>
                  <a:srgbClr val="FF3399"/>
                </a:solidFill>
              </a:rPr>
              <a:t>ЦЕНТР ДОШКОЛЬНОГО ОБРАЗОВАНИЯ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3200" b="1" dirty="0">
              <a:solidFill>
                <a:srgbClr val="C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3000" dirty="0">
                <a:solidFill>
                  <a:srgbClr val="002060"/>
                </a:solidFill>
              </a:rPr>
              <a:t>105064, Москва, ул. Воронцово п</a:t>
            </a:r>
            <a:r>
              <a:rPr lang="ru-RU" altLang="ru-RU" sz="3000" dirty="0" smtClean="0">
                <a:solidFill>
                  <a:srgbClr val="002060"/>
                </a:solidFill>
              </a:rPr>
              <a:t>оле</a:t>
            </a:r>
            <a:r>
              <a:rPr lang="ru-RU" altLang="ru-RU" sz="3000" dirty="0">
                <a:solidFill>
                  <a:srgbClr val="002060"/>
                </a:solidFill>
              </a:rPr>
              <a:t>, д. 13, стр. 2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3000" dirty="0">
                <a:solidFill>
                  <a:srgbClr val="002060"/>
                </a:solidFill>
              </a:rPr>
              <a:t>Телефон: (499) 689-0265 (доб. 560)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ru-RU" sz="3000" dirty="0">
                <a:solidFill>
                  <a:srgbClr val="002060"/>
                </a:solidFill>
              </a:rPr>
              <a:t>E-mail</a:t>
            </a:r>
            <a:r>
              <a:rPr lang="ru-RU" altLang="ru-RU" sz="3000" dirty="0">
                <a:solidFill>
                  <a:srgbClr val="002060"/>
                </a:solidFill>
              </a:rPr>
              <a:t>: </a:t>
            </a:r>
            <a:r>
              <a:rPr lang="en-US" altLang="ru-RU" sz="3000" b="1" dirty="0" smtClean="0">
                <a:solidFill>
                  <a:srgbClr val="002060"/>
                </a:solidFill>
              </a:rPr>
              <a:t>mozaika@mozaika-park.ru</a:t>
            </a:r>
            <a:r>
              <a:rPr lang="ru-RU" altLang="ru-RU" sz="3000" b="1" dirty="0" smtClean="0">
                <a:solidFill>
                  <a:srgbClr val="002060"/>
                </a:solidFill>
              </a:rPr>
              <a:t> </a:t>
            </a:r>
            <a:endParaRPr lang="en-US" altLang="ru-RU" sz="30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E:\мои документы\Москвитина\картинки\РС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9" y="5411085"/>
            <a:ext cx="557220" cy="124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1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65" y="1212809"/>
            <a:ext cx="1730658" cy="2452901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21" y="1212810"/>
            <a:ext cx="1733280" cy="245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Москвитина\Desktop\программа англ.jpg" id="17" name="Рисунок 1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92" y="4139919"/>
            <a:ext cx="1702181" cy="247039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Объект 3"/>
          <p:cNvPicPr>
            <a:picLocks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 r="-88"/>
          <a:stretch>
            <a:fillRect/>
          </a:stretch>
        </p:blipFill>
        <p:spPr>
          <a:xfrm>
            <a:off x="2793894" y="4158047"/>
            <a:ext cx="1731681" cy="2452262"/>
          </a:xfrm>
          <a:prstGeom prst="rect">
            <a:avLst/>
          </a:prstGeom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" name="Рисунок 4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5" r="81"/>
          <a:stretch>
            <a:fillRect/>
          </a:stretch>
        </p:blipFill>
        <p:spPr bwMode="auto">
          <a:xfrm>
            <a:off x="4707538" y="4139919"/>
            <a:ext cx="1695101" cy="2452262"/>
          </a:xfrm>
          <a:prstGeom prst="rect">
            <a:avLst/>
          </a:prstGeom>
          <a:noFill/>
          <a:ln algn="ctr"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08" y="4139919"/>
            <a:ext cx="1733942" cy="24460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180" y="4153770"/>
            <a:ext cx="1714304" cy="24183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>
            <a:fillRect/>
          </a:stretch>
        </p:blipFill>
        <p:spPr bwMode="auto">
          <a:xfrm>
            <a:off x="10223914" y="4171082"/>
            <a:ext cx="1650055" cy="242619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" r="-53"/>
          <a:stretch>
            <a:fillRect/>
          </a:stretch>
        </p:blipFill>
        <p:spPr bwMode="auto">
          <a:xfrm>
            <a:off x="8410771" y="1372945"/>
            <a:ext cx="2965334" cy="152502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" r="58"/>
          <a:stretch>
            <a:fillRect/>
          </a:stretch>
        </p:blipFill>
        <p:spPr bwMode="auto">
          <a:xfrm>
            <a:off x="5383022" y="1369021"/>
            <a:ext cx="2903728" cy="150192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56464" y="3083348"/>
            <a:ext cx="646057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wrap="square">
            <a:spAutoFit/>
          </a:bodyPr>
          <a:lstStyle/>
          <a:p>
            <a:pPr>
              <a:buFont charset="0" panose="020B0604020202020204" pitchFamily="34" typeface="Arial"/>
              <a:buNone/>
            </a:pPr>
            <a:r>
              <a:rPr altLang="ru-RU" b="1" dirty="0" lang="ru-RU" smtClean="0" sz="1600">
                <a:solidFill>
                  <a:srgbClr val="002060"/>
                </a:solidFill>
                <a:cs charset="0" panose="02020603050405020304" pitchFamily="18" typeface="Times New Roman"/>
              </a:rPr>
              <a:t>Комплексные и парциальные </a:t>
            </a:r>
            <a:r>
              <a:rPr altLang="ru-RU" b="1" dirty="0" lang="ru-RU" sz="1600">
                <a:solidFill>
                  <a:srgbClr val="002060"/>
                </a:solidFill>
                <a:cs charset="0" panose="02020603050405020304" pitchFamily="18" typeface="Times New Roman"/>
              </a:rPr>
              <a:t>программы </a:t>
            </a:r>
            <a:r>
              <a:rPr altLang="ru-RU" dirty="0" lang="ru-RU" sz="1600">
                <a:solidFill>
                  <a:srgbClr val="002060"/>
                </a:solidFill>
                <a:cs charset="0" panose="02020603050405020304" pitchFamily="18" typeface="Times New Roman"/>
              </a:rPr>
              <a:t>успешно прошли экспертизу </a:t>
            </a:r>
            <a:endParaRPr altLang="ru-RU" dirty="0" lang="ru-RU" smtClean="0" sz="1600">
              <a:solidFill>
                <a:srgbClr val="002060"/>
              </a:solidFill>
              <a:cs charset="0" panose="02020603050405020304" pitchFamily="18" typeface="Times New Roman"/>
            </a:endParaRPr>
          </a:p>
          <a:p>
            <a:pPr>
              <a:buFont charset="0" panose="020B0604020202020204" pitchFamily="34" typeface="Arial"/>
              <a:buNone/>
            </a:pPr>
            <a:r>
              <a:rPr altLang="ru-RU" dirty="0" lang="ru-RU" smtClean="0" sz="1600">
                <a:solidFill>
                  <a:srgbClr val="002060"/>
                </a:solidFill>
                <a:cs charset="0" panose="02020603050405020304" pitchFamily="18" typeface="Times New Roman"/>
              </a:rPr>
              <a:t>и </a:t>
            </a:r>
            <a:r>
              <a:rPr altLang="ru-RU" dirty="0" lang="ru-RU" sz="1600">
                <a:solidFill>
                  <a:srgbClr val="002060"/>
                </a:solidFill>
                <a:cs charset="0" panose="02020603050405020304" pitchFamily="18" typeface="Times New Roman"/>
              </a:rPr>
              <a:t>«рекомендованы для осуществления образовательной деятельности в области дошкольного образования».</a:t>
            </a:r>
            <a:endParaRPr altLang="ru-RU" dirty="0" lang="ru-RU" sz="1600">
              <a:solidFill>
                <a:srgbClr val="002060"/>
              </a:solidFill>
            </a:endParaRPr>
          </a:p>
        </p:txBody>
      </p:sp>
      <p:sp>
        <p:nvSpPr>
          <p:cNvPr id="25" name="Прямоугольник с двумя усеченными противолежащими углами 24"/>
          <p:cNvSpPr/>
          <p:nvPr/>
        </p:nvSpPr>
        <p:spPr>
          <a:xfrm>
            <a:off x="2550567" y="109366"/>
            <a:ext cx="7574508" cy="92101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b="1" dirty="0" lang="ru-RU" smtClean="0" sz="2400">
                <a:solidFill>
                  <a:srgbClr val="002060"/>
                </a:solidFill>
              </a:rPr>
              <a:t>Программы и программно-методические комплексы </a:t>
            </a:r>
          </a:p>
          <a:p>
            <a:pPr algn="ctr"/>
            <a:r>
              <a:rPr b="1" dirty="0" lang="ru-RU" smtClean="0" sz="2400">
                <a:solidFill>
                  <a:srgbClr val="002060"/>
                </a:solidFill>
              </a:rPr>
              <a:t>издательства «Русское слово»</a:t>
            </a:r>
            <a:endParaRPr b="1" dirty="0" lang="ru-RU" sz="2400">
              <a:solidFill>
                <a:srgbClr val="00206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2260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2061" y="1053853"/>
            <a:ext cx="10781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b="1" dirty="0" lang="ru-RU" smtClean="0">
                <a:solidFill>
                  <a:srgbClr val="002060"/>
                </a:solidFill>
              </a:rPr>
              <a:t>Программы </a:t>
            </a:r>
            <a:r>
              <a:rPr dirty="0" lang="ru-RU" smtClean="0">
                <a:solidFill>
                  <a:srgbClr val="002060"/>
                </a:solidFill>
              </a:rPr>
              <a:t>имеют </a:t>
            </a:r>
            <a:r>
              <a:rPr dirty="0" lang="ru-RU" smtClean="0">
                <a:solidFill>
                  <a:srgbClr val="002060"/>
                </a:solidFill>
              </a:rPr>
              <a:t>полное методическое обеспечение (пособия, детские книги, игрушки и т.д.), которое представлено в </a:t>
            </a:r>
            <a:r>
              <a:rPr b="1" dirty="0" lang="ru-RU" smtClean="0">
                <a:solidFill>
                  <a:srgbClr val="002060"/>
                </a:solidFill>
              </a:rPr>
              <a:t>программно-методических комплексах </a:t>
            </a:r>
            <a:r>
              <a:rPr b="1" dirty="0" lang="ru-RU" smtClean="0">
                <a:solidFill>
                  <a:srgbClr val="002060"/>
                </a:solidFill>
              </a:rPr>
              <a:t>дошкольного образования </a:t>
            </a:r>
            <a:r>
              <a:rPr b="1" dirty="0" lang="ru-RU" smtClean="0">
                <a:solidFill>
                  <a:srgbClr val="002060"/>
                </a:solidFill>
              </a:rPr>
              <a:t>«Воробушки» и «Мозаичный </a:t>
            </a:r>
            <a:r>
              <a:rPr b="1" dirty="0" lang="ru-RU" smtClean="0">
                <a:solidFill>
                  <a:srgbClr val="002060"/>
                </a:solidFill>
              </a:rPr>
              <a:t>ПАРК».  </a:t>
            </a:r>
          </a:p>
        </p:txBody>
      </p:sp>
      <p:sp>
        <p:nvSpPr>
          <p:cNvPr id="8" name="Овал 7"/>
          <p:cNvSpPr/>
          <p:nvPr/>
        </p:nvSpPr>
        <p:spPr>
          <a:xfrm>
            <a:off x="898694" y="2926273"/>
            <a:ext cx="3388171" cy="3419949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14938" y="2926273"/>
            <a:ext cx="3341242" cy="34199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82846" y="2896611"/>
            <a:ext cx="3341243" cy="34199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12750" y="2073660"/>
            <a:ext cx="2160057" cy="780771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/>
            <a:r>
              <a:rPr b="1" dirty="0" lang="ru-RU">
                <a:solidFill>
                  <a:srgbClr val="002060"/>
                </a:solidFill>
              </a:rPr>
              <a:t>         ПОСОБИЯ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05528" y="2036070"/>
            <a:ext cx="2160057" cy="7807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/>
            <a:r>
              <a:rPr b="1" dirty="0" lang="ru-RU">
                <a:solidFill>
                  <a:srgbClr val="002060"/>
                </a:solidFill>
              </a:rPr>
              <a:t>КНИГИ И ТЕТРАДИ ДЛЯ ДЕТЕЙ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98306" y="2043998"/>
            <a:ext cx="2160057" cy="7807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0"/>
            <a:r>
              <a:rPr b="1" dirty="0" lang="ru-RU">
                <a:solidFill>
                  <a:srgbClr val="002060"/>
                </a:solidFill>
              </a:rPr>
              <a:t>         ИГРУШКИ</a:t>
            </a:r>
          </a:p>
        </p:txBody>
      </p:sp>
      <p:pic>
        <p:nvPicPr>
          <p:cNvPr id="16" name="Picture 1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484" y="2989909"/>
            <a:ext cx="111479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13500000" dist="53882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2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51" y="2989909"/>
            <a:ext cx="111044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13500000" dist="53882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79" y="4201053"/>
            <a:ext cx="1110947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13500000" dist="53882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1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32" y="3856800"/>
            <a:ext cx="1255225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13500000" dist="53882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1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59" y="4966462"/>
            <a:ext cx="1276073" cy="169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13500000" dist="53882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descr="E:\РАБОТА - 2020\МЕРОЛПРИЯТИЯ\Конференция 18 августа - О_З\РЕКЛАМА\26311__SLON_OBL__4id.jpg" id="21" name="Picture 3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46" y="4966462"/>
            <a:ext cx="1142972" cy="1150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116" y="3966232"/>
            <a:ext cx="1102855" cy="108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Z:\ЦЕНТР ДОШКОЛЬНОГО ОБРАЗОВАНИЯ\ПАВЛОВА\!!!_ПРОЕКТЫ__ОБЛОЖКИ\Картотека_2019\Kartoteka_obl.jpg" id="23" name="Picture 3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41" y="2976211"/>
            <a:ext cx="1105430" cy="157918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rrowheads="1"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"/>
          <a:stretch>
            <a:fillRect/>
          </a:stretch>
        </p:blipFill>
        <p:spPr bwMode="auto">
          <a:xfrm>
            <a:off x="1952924" y="3306445"/>
            <a:ext cx="1086362" cy="15211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64" y="4393518"/>
            <a:ext cx="1112676" cy="15914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/>
          <p:cNvPicPr>
            <a:picLocks noChangeArrowheads="1" noChangeAspect="1"/>
          </p:cNvPicPr>
          <p:nvPr/>
        </p:nvPicPr>
        <p:blipFill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33" y="3106234"/>
            <a:ext cx="1055531" cy="150607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13"/>
          <p:cNvPicPr>
            <a:picLocks noChangeArrowheads="1" noChangeAspect="1"/>
          </p:cNvPicPr>
          <p:nvPr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" r="-194"/>
          <a:stretch>
            <a:fillRect/>
          </a:stretch>
        </p:blipFill>
        <p:spPr bwMode="auto">
          <a:xfrm>
            <a:off x="2969989" y="4054620"/>
            <a:ext cx="1051815" cy="1495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rrowheads="1" noChangeAspect="1"/>
          </p:cNvPicPr>
          <p:nvPr/>
        </p:nvPicPr>
        <p:blipFill>
          <a:blip cstate="print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" r="-51"/>
          <a:stretch>
            <a:fillRect/>
          </a:stretch>
        </p:blipFill>
        <p:spPr bwMode="auto">
          <a:xfrm>
            <a:off x="2378368" y="4474748"/>
            <a:ext cx="1095366" cy="168304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53" y="5275913"/>
            <a:ext cx="114013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13500000" dist="53882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0" name="Picture 19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180" y="2934201"/>
            <a:ext cx="1065191" cy="119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13500000" dist="53882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1" name="Picture 18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240" y="4049541"/>
            <a:ext cx="712788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13500000" dist="53882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descr="D:\РАБОТА\Links\Pazls_tree.tif" id="32" name="Picture 8"/>
          <p:cNvPicPr>
            <a:picLocks noChangeArrowheads="1" noChangeAspect="1"/>
          </p:cNvPicPr>
          <p:nvPr/>
        </p:nvPicPr>
        <p:blipFill>
          <a:blip cstate="print" r:embed="rId1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9" t="52510"/>
          <a:stretch>
            <a:fillRect/>
          </a:stretch>
        </p:blipFill>
        <p:spPr bwMode="auto">
          <a:xfrm>
            <a:off x="7125425" y="4086907"/>
            <a:ext cx="1322492" cy="105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7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905" y="3265929"/>
            <a:ext cx="14446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13500000" dist="53882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4" name="Picture 20"/>
          <p:cNvPicPr>
            <a:picLocks noChangeArrowheads="1"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616" y="4936800"/>
            <a:ext cx="1639888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13500000" dist="53882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5" name="Picture 8"/>
          <p:cNvPicPr>
            <a:picLocks noChangeArrowheads="1" noChangeAspect="1"/>
          </p:cNvPicPr>
          <p:nvPr/>
        </p:nvPicPr>
        <p:blipFill>
          <a:blip cstate="print"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424" y="2029073"/>
            <a:ext cx="1193260" cy="161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13500000" dist="53882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rrowheads="1" noChangeAspect="1"/>
          </p:cNvPicPr>
          <p:nvPr/>
        </p:nvPicPr>
        <p:blipFill>
          <a:blip cstate="print"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243" y="2036070"/>
            <a:ext cx="1056619" cy="160404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35825" y="3685484"/>
            <a:ext cx="2501386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 wrap="square">
            <a:spAutoFit/>
          </a:bodyPr>
          <a:lstStyle/>
          <a:p>
            <a:r>
              <a:rPr b="1" dirty="0" lang="ru-RU" sz="1400">
                <a:solidFill>
                  <a:srgbClr val="002060"/>
                </a:solidFill>
              </a:rPr>
              <a:t>Игры, игрушки и игровое </a:t>
            </a:r>
            <a:r>
              <a:rPr b="1" dirty="0" lang="ru-RU" smtClean="0" sz="1400">
                <a:solidFill>
                  <a:srgbClr val="002060"/>
                </a:solidFill>
              </a:rPr>
              <a:t>оборудование </a:t>
            </a:r>
            <a:r>
              <a:rPr dirty="0" lang="ru-RU" smtClean="0" sz="1400">
                <a:solidFill>
                  <a:srgbClr val="002060"/>
                </a:solidFill>
              </a:rPr>
              <a:t>соответствует </a:t>
            </a:r>
            <a:r>
              <a:rPr dirty="0" lang="ru-RU" sz="1400">
                <a:solidFill>
                  <a:srgbClr val="002060"/>
                </a:solidFill>
              </a:rPr>
              <a:t>требованиям технического </a:t>
            </a:r>
            <a:r>
              <a:rPr dirty="0" lang="ru-RU" smtClean="0" sz="1400">
                <a:solidFill>
                  <a:srgbClr val="002060"/>
                </a:solidFill>
              </a:rPr>
              <a:t>регламента </a:t>
            </a:r>
            <a:r>
              <a:rPr dirty="0" lang="ru-RU" sz="1400">
                <a:solidFill>
                  <a:srgbClr val="002060"/>
                </a:solidFill>
              </a:rPr>
              <a:t>таможенного союза ТР ТС </a:t>
            </a:r>
            <a:r>
              <a:rPr dirty="0" lang="ru-RU" smtClean="0" sz="1400">
                <a:solidFill>
                  <a:srgbClr val="002060"/>
                </a:solidFill>
              </a:rPr>
              <a:t>008/2011 «О </a:t>
            </a:r>
            <a:r>
              <a:rPr dirty="0" lang="ru-RU" sz="1400">
                <a:solidFill>
                  <a:srgbClr val="002060"/>
                </a:solidFill>
              </a:rPr>
              <a:t>безопасности </a:t>
            </a:r>
            <a:r>
              <a:rPr dirty="0" lang="ru-RU" smtClean="0" sz="1400">
                <a:solidFill>
                  <a:srgbClr val="002060"/>
                </a:solidFill>
              </a:rPr>
              <a:t>игрушек». Игровые комплекты сопровождаются методическими рекомендациями.</a:t>
            </a:r>
            <a:endParaRPr dirty="0" lang="ru-RU" sz="1400">
              <a:solidFill>
                <a:srgbClr val="002060"/>
              </a:solidFill>
            </a:endParaRPr>
          </a:p>
        </p:txBody>
      </p:sp>
      <p:pic>
        <p:nvPicPr>
          <p:cNvPr descr="Z:\ЦЕНТР ДОШКОЛЬНОГО ОБРАЗОВАНИЯ\ПАВЛОВА\26.08.19\отредактированные_август_19\v0201-igra-soberu-ya-urozhaj.png" id="37" name="Picture 8"/>
          <p:cNvPicPr>
            <a:picLocks noChangeArrowheads="1" noChangeAspect="1"/>
          </p:cNvPicPr>
          <p:nvPr/>
        </p:nvPicPr>
        <p:blipFill>
          <a:blip cstate="print"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600" y="5162965"/>
            <a:ext cx="1681400" cy="16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39" name="Прямоугольник с двумя усеченными противолежащими углами 38"/>
          <p:cNvSpPr/>
          <p:nvPr/>
        </p:nvSpPr>
        <p:spPr>
          <a:xfrm>
            <a:off x="2395592" y="145943"/>
            <a:ext cx="7574508" cy="89224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b="1" dirty="0" lang="ru-RU" smtClean="0" sz="2400">
                <a:solidFill>
                  <a:srgbClr val="002060"/>
                </a:solidFill>
              </a:rPr>
              <a:t>Программы и программно-методические комплексы </a:t>
            </a:r>
          </a:p>
          <a:p>
            <a:pPr algn="ctr"/>
            <a:r>
              <a:rPr b="1" dirty="0" lang="ru-RU" smtClean="0" sz="2400">
                <a:solidFill>
                  <a:srgbClr val="002060"/>
                </a:solidFill>
              </a:rPr>
              <a:t>издательства «Русское слово»</a:t>
            </a:r>
            <a:endParaRPr b="1" dirty="0" lang="ru-RU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2339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20660" y="5712635"/>
            <a:ext cx="10894674" cy="9826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1570" y="4637234"/>
            <a:ext cx="10894674" cy="9826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1570" y="3564610"/>
            <a:ext cx="10894674" cy="9826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2568633" y="157163"/>
            <a:ext cx="7300018" cy="71913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Социализация личности ребёнка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936" y="6236899"/>
            <a:ext cx="487126" cy="5319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300" y="6236899"/>
            <a:ext cx="470069" cy="513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118" y="5771386"/>
            <a:ext cx="487126" cy="5319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7925" y="1060187"/>
            <a:ext cx="106614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ПРОЕКТ издательства «Русское слово»: </a:t>
            </a:r>
            <a:r>
              <a:rPr lang="ru-RU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«Педагогические </a:t>
            </a:r>
            <a:r>
              <a:rPr lang="ru-RU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условия позитивной социализации детей дошкольного возраста с использованием ПМК «Мозаичный </a:t>
            </a:r>
            <a:r>
              <a:rPr lang="ru-RU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ПАРК».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Научный руководитель - 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Майер Алексей Александрович, доктор педагогических наук, профессор кафедры теории и методики начального и дошкольного образования ГОУ ВО МО «Государственный гуманитарно-технологический университет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».</a:t>
            </a:r>
          </a:p>
          <a:p>
            <a:endParaRPr lang="ru-RU" sz="24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ПЕРВОЕ НАПРАВЛЕНИЕ: </a:t>
            </a:r>
            <a:r>
              <a:rPr lang="ru-RU" sz="2400" b="1" dirty="0">
                <a:solidFill>
                  <a:srgbClr val="002060"/>
                </a:solidFill>
              </a:rPr>
              <a:t>Организация совместной деятельности детей как условие их позитивной социализации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ВТОРОЕ НАПРАВЛЕНИЕ: </a:t>
            </a:r>
            <a:r>
              <a:rPr lang="ru-RU" sz="2400" b="1" dirty="0">
                <a:solidFill>
                  <a:srgbClr val="002060"/>
                </a:solidFill>
              </a:rPr>
              <a:t>Приобщение к здоровому образу жизни средствами социального взаимодействия детей и взрослых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ТРЕТЬЕ НАПРАВЛЕНИЕ: </a:t>
            </a:r>
            <a:r>
              <a:rPr lang="ru-RU" sz="2400" b="1" dirty="0">
                <a:solidFill>
                  <a:srgbClr val="002060"/>
                </a:solidFill>
              </a:rPr>
              <a:t>Создание игрового пространства для социализации </a:t>
            </a:r>
            <a:r>
              <a:rPr lang="ru-RU" sz="2400" b="1" dirty="0" smtClean="0">
                <a:solidFill>
                  <a:srgbClr val="002060"/>
                </a:solidFill>
              </a:rPr>
              <a:t>     и </a:t>
            </a:r>
            <a:r>
              <a:rPr lang="ru-RU" sz="2400" b="1" dirty="0">
                <a:solidFill>
                  <a:srgbClr val="002060"/>
                </a:solidFill>
              </a:rPr>
              <a:t>личностного развития ребёнка.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736979" y="157163"/>
            <a:ext cx="11213390" cy="92101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z="2400">
                <a:solidFill>
                  <a:srgbClr val="002060"/>
                </a:solidFill>
              </a:rPr>
              <a:t>ПЕРВОЕ НАПРАВЛЕНИЕ: </a:t>
            </a:r>
            <a:r>
              <a:rPr b="1" dirty="0" lang="ru-RU" sz="2400">
                <a:solidFill>
                  <a:srgbClr val="002060"/>
                </a:solidFill>
              </a:rPr>
              <a:t>Организация совместной деятельности детей как условие их позитивной социализации.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936" y="6236899"/>
            <a:ext cx="487126" cy="5319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300" y="6236899"/>
            <a:ext cx="470069" cy="513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118" y="5771386"/>
            <a:ext cx="487126" cy="531995"/>
          </a:xfrm>
          <a:prstGeom prst="rect">
            <a:avLst/>
          </a:prstGeom>
        </p:spPr>
      </p:pic>
      <p:pic>
        <p:nvPicPr>
          <p:cNvPr id="9" name="Рисунок 5">
            <a:extLst/>
          </p:cNvPr>
          <p:cNvPicPr>
            <a:picLocks noChangeArrowheads="1" noChangeAspect="1"/>
          </p:cNvPicPr>
          <p:nvPr/>
        </p:nvPicPr>
        <p:blipFill>
          <a:blip r:embed="rId6"/>
          <a:srcRect b="17" r="-119"/>
          <a:stretch>
            <a:fillRect/>
          </a:stretch>
        </p:blipFill>
        <p:spPr bwMode="auto">
          <a:xfrm>
            <a:off x="879636" y="1406848"/>
            <a:ext cx="1936750" cy="275272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89" y="1430180"/>
            <a:ext cx="1936750" cy="275272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201" y="1437561"/>
            <a:ext cx="1944316" cy="274034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rrowheads="1"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72450" y="1437260"/>
            <a:ext cx="1846059" cy="274564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</p:spPr>
      </p:pic>
      <p:pic>
        <p:nvPicPr>
          <p:cNvPr descr="Y:\ЦЕНТР ДОШКОЛЬНОГО ОБРАЗОВАНИЯ\ПАВЛОВА\Для презентаций - КОНТАКТЫ\28076_Ecologia_OBL.jpg" id="13" name="Picture 8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"/>
          <a:stretch>
            <a:fillRect/>
          </a:stretch>
        </p:blipFill>
        <p:spPr bwMode="auto">
          <a:xfrm>
            <a:off x="7427086" y="1441012"/>
            <a:ext cx="1922125" cy="274564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826615" y="4616151"/>
            <a:ext cx="10737728" cy="18774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dirty="0" lang="ru-RU" sz="2000">
                <a:solidFill>
                  <a:srgbClr val="002060"/>
                </a:solidFill>
              </a:rPr>
              <a:t>Совместная деятельность объединяет участников общим делом. Взаимодействуя с другими людьми, ребёнок дошкольного возраста приобретает навыки общения, учится отстаивать свое мнение, совместно обсуждать варианты решения задач и принимать общие решения, вести конструктивный диалог и общаться. Поэтому так важно показать детям образцы ведения диалога, научить их общению и совместной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46890478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6696" y="2730653"/>
            <a:ext cx="7541979" cy="223106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002060"/>
                </a:solidFill>
              </a:rPr>
              <a:t>И</a:t>
            </a:r>
            <a:r>
              <a:rPr lang="ru-RU" sz="1800" b="1" dirty="0" smtClean="0">
                <a:solidFill>
                  <a:srgbClr val="002060"/>
                </a:solidFill>
              </a:rPr>
              <a:t>гры, развивающие общение.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2060"/>
                </a:solidFill>
              </a:rPr>
              <a:t>Игры, развивающие нравственно-волевые качества.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2060"/>
                </a:solidFill>
              </a:rPr>
              <a:t>Игры, развивающие восприятие цвета, формы, величины предметов.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2060"/>
                </a:solidFill>
              </a:rPr>
              <a:t>Игры, развивающие слуховое восприятие.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2060"/>
                </a:solidFill>
              </a:rPr>
              <a:t>Игры, формирующие внимание.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2060"/>
                </a:solidFill>
              </a:rPr>
              <a:t>Игры, развивающие речь и мышление.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2060"/>
                </a:solidFill>
              </a:rPr>
              <a:t>Игры, развивающие память.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14" y="1760515"/>
            <a:ext cx="2935751" cy="44071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6696" y="5140297"/>
            <a:ext cx="754197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Структура описания игры: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особенности игры и её воспитательное значение,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описание игры и приёмы её проведения,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правила игры,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советы воспитателю.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97" y="1228634"/>
            <a:ext cx="754947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ru-RU" sz="800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Особенность игр </a:t>
            </a:r>
            <a:r>
              <a:rPr lang="ru-RU" dirty="0" smtClean="0">
                <a:solidFill>
                  <a:srgbClr val="002060"/>
                </a:solidFill>
              </a:rPr>
              <a:t>состоит в том, что в них центром притяжения является взрослый. Он не только знакомит их с новой игрой, но и служит для них образцом выполнения игровых действий. Взрослый держится свободно, артистично и заражает детей своей увлечённостью, позитивным настроем.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/>
          <a:stretch/>
        </p:blipFill>
        <p:spPr>
          <a:xfrm>
            <a:off x="0" y="0"/>
            <a:ext cx="610271" cy="6858000"/>
          </a:xfrm>
          <a:prstGeom prst="rect">
            <a:avLst/>
          </a:prstGeom>
        </p:spPr>
      </p:pic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789735" y="218334"/>
            <a:ext cx="11213390" cy="92101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rgbClr val="002060"/>
                </a:solidFill>
              </a:rPr>
              <a:t>ПЕРВОЕ НАПРАВЛЕНИЕ: </a:t>
            </a:r>
            <a:r>
              <a:rPr lang="ru-RU" sz="2400" b="1" dirty="0">
                <a:solidFill>
                  <a:srgbClr val="002060"/>
                </a:solidFill>
              </a:rPr>
              <a:t>Организация совместной деятельности детей как условие их позитивной социализации.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23212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2933</Words>
  <Application>Microsoft Office PowerPoint</Application>
  <PresentationFormat>Широкоэкранный</PresentationFormat>
  <Paragraphs>335</Paragraphs>
  <Slides>44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Wingdings</vt:lpstr>
      <vt:lpstr>Тема Office</vt:lpstr>
      <vt:lpstr>Социализация личности ребёнка  дошкольного возраста  средствами ПМК «Мозаичный ПАРК»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Серия «Готовимся к школе!»: развивающие тетради для детей 5–7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Образовательные проекты в детском саду</vt:lpstr>
      <vt:lpstr>Презентация PowerPoint</vt:lpstr>
      <vt:lpstr> Тематические прогулки: спортивные прогулки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ютубик</dc:creator>
  <cp:lastModifiedBy>ютубик</cp:lastModifiedBy>
  <cp:revision>86</cp:revision>
  <dcterms:created xsi:type="dcterms:W3CDTF">2022-02-24T07:06:58Z</dcterms:created>
  <dcterms:modified xsi:type="dcterms:W3CDTF">2022-04-23T17:25:05Z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6233018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