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sldIdLst>
    <p:sldId id="256" r:id="rId2"/>
    <p:sldId id="267" r:id="rId3"/>
    <p:sldId id="257" r:id="rId4"/>
    <p:sldId id="258" r:id="rId5"/>
    <p:sldId id="261" r:id="rId6"/>
    <p:sldId id="275" r:id="rId7"/>
    <p:sldId id="265" r:id="rId8"/>
    <p:sldId id="259" r:id="rId9"/>
    <p:sldId id="276" r:id="rId10"/>
    <p:sldId id="277" r:id="rId11"/>
    <p:sldId id="280" r:id="rId12"/>
    <p:sldId id="274" r:id="rId13"/>
    <p:sldId id="279" r:id="rId14"/>
    <p:sldId id="269" r:id="rId15"/>
    <p:sldId id="270" r:id="rId16"/>
    <p:sldId id="266" r:id="rId17"/>
    <p:sldId id="273" r:id="rId18"/>
    <p:sldId id="271"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b="1" dirty="0" smtClean="0">
                <a:solidFill>
                  <a:schemeClr val="bg1"/>
                </a:solidFill>
              </a:rPr>
              <a:t>Возраст</a:t>
            </a:r>
            <a:endParaRPr lang="ru-RU" b="1" dirty="0">
              <a:solidFill>
                <a:schemeClr val="bg1"/>
              </a:solidFill>
            </a:endParaRPr>
          </a:p>
        </c:rich>
      </c:tx>
      <c:layout>
        <c:manualLayout>
          <c:xMode val="edge"/>
          <c:yMode val="edge"/>
          <c:x val="0.3630236096309325"/>
          <c:y val="5.522646765424926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Продажи</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CBE-4530-BD24-D15D6A3044F2}"/>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DCBE-4530-BD24-D15D6A3044F2}"/>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DCBE-4530-BD24-D15D6A3044F2}"/>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DCBE-4530-BD24-D15D6A3044F2}"/>
              </c:ext>
            </c:extLst>
          </c:dPt>
          <c:cat>
            <c:strRef>
              <c:f>Лист1!$A$2:$A$5</c:f>
              <c:strCache>
                <c:ptCount val="4"/>
                <c:pt idx="0">
                  <c:v>25-30 лет</c:v>
                </c:pt>
                <c:pt idx="1">
                  <c:v>30-35 лет</c:v>
                </c:pt>
                <c:pt idx="2">
                  <c:v>35-40 лет</c:v>
                </c:pt>
                <c:pt idx="3">
                  <c:v>45-50 лет</c:v>
                </c:pt>
              </c:strCache>
            </c:strRef>
          </c:cat>
          <c:val>
            <c:numRef>
              <c:f>Лист1!$B$2:$B$5</c:f>
              <c:numCache>
                <c:formatCode>0%</c:formatCode>
                <c:ptCount val="4"/>
                <c:pt idx="0">
                  <c:v>0.25</c:v>
                </c:pt>
                <c:pt idx="1">
                  <c:v>0.08</c:v>
                </c:pt>
                <c:pt idx="2">
                  <c:v>0.33</c:v>
                </c:pt>
                <c:pt idx="3">
                  <c:v>0.33</c:v>
                </c:pt>
              </c:numCache>
            </c:numRef>
          </c:val>
          <c:extLst>
            <c:ext xmlns:c16="http://schemas.microsoft.com/office/drawing/2014/chart" uri="{C3380CC4-5D6E-409C-BE32-E72D297353CC}">
              <c16:uniqueId val="{00000008-DCBE-4530-BD24-D15D6A3044F2}"/>
            </c:ext>
          </c:extLst>
        </c:ser>
        <c:dLbls>
          <c:showLegendKey val="0"/>
          <c:showVal val="0"/>
          <c:showCatName val="0"/>
          <c:showSerName val="0"/>
          <c:showPercent val="0"/>
          <c:showBubbleSize val="0"/>
        </c:dLbls>
        <c:gapWidth val="100"/>
        <c:axId val="1670821184"/>
        <c:axId val="1670820352"/>
      </c:barChart>
      <c:catAx>
        <c:axId val="16708211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70820352"/>
        <c:crosses val="autoZero"/>
        <c:auto val="1"/>
        <c:lblAlgn val="ctr"/>
        <c:lblOffset val="100"/>
        <c:noMultiLvlLbl val="0"/>
      </c:catAx>
      <c:valAx>
        <c:axId val="1670820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70821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ru-RU" b="1" dirty="0" smtClean="0">
                <a:solidFill>
                  <a:schemeClr val="bg1"/>
                </a:solidFill>
              </a:rPr>
              <a:t>Стаж работы</a:t>
            </a:r>
            <a:endParaRPr lang="ru-RU" b="1" dirty="0">
              <a:solidFill>
                <a:schemeClr val="bg1"/>
              </a:solidFill>
            </a:endParaRPr>
          </a:p>
        </c:rich>
      </c:tx>
      <c:layout>
        <c:manualLayout>
          <c:xMode val="edge"/>
          <c:yMode val="edge"/>
          <c:x val="0.34506558818357658"/>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ru-RU"/>
        </a:p>
      </c:txPr>
    </c:title>
    <c:autoTitleDeleted val="0"/>
    <c:plotArea>
      <c:layout>
        <c:manualLayout>
          <c:layoutTarget val="inner"/>
          <c:xMode val="edge"/>
          <c:yMode val="edge"/>
          <c:x val="4.0058173720523796E-2"/>
          <c:y val="6.7370118945248858E-2"/>
          <c:w val="0.92656001484570638"/>
          <c:h val="0.78308232164888991"/>
        </c:manualLayout>
      </c:layout>
      <c:barChart>
        <c:barDir val="col"/>
        <c:grouping val="clustered"/>
        <c:varyColors val="0"/>
        <c:ser>
          <c:idx val="0"/>
          <c:order val="0"/>
          <c:tx>
            <c:strRef>
              <c:f>Лист1!$B$1</c:f>
              <c:strCache>
                <c:ptCount val="1"/>
                <c:pt idx="0">
                  <c:v>Продажи</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E596-47B0-84D5-D38B8B24B0FD}"/>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E596-47B0-84D5-D38B8B24B0FD}"/>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E596-47B0-84D5-D38B8B24B0FD}"/>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E596-47B0-84D5-D38B8B24B0FD}"/>
              </c:ext>
            </c:extLst>
          </c:dPt>
          <c:cat>
            <c:strRef>
              <c:f>Лист1!$A$2:$A$5</c:f>
              <c:strCache>
                <c:ptCount val="4"/>
                <c:pt idx="0">
                  <c:v>До 5 лет</c:v>
                </c:pt>
                <c:pt idx="1">
                  <c:v>5-10 лет</c:v>
                </c:pt>
                <c:pt idx="2">
                  <c:v>10-20 лет</c:v>
                </c:pt>
                <c:pt idx="3">
                  <c:v>20-30 лет</c:v>
                </c:pt>
              </c:strCache>
            </c:strRef>
          </c:cat>
          <c:val>
            <c:numRef>
              <c:f>Лист1!$B$2:$B$5</c:f>
              <c:numCache>
                <c:formatCode>0%</c:formatCode>
                <c:ptCount val="4"/>
                <c:pt idx="0">
                  <c:v>0.25</c:v>
                </c:pt>
                <c:pt idx="1">
                  <c:v>0.16</c:v>
                </c:pt>
                <c:pt idx="2">
                  <c:v>0.33</c:v>
                </c:pt>
                <c:pt idx="3">
                  <c:v>0.25</c:v>
                </c:pt>
              </c:numCache>
            </c:numRef>
          </c:val>
          <c:extLst>
            <c:ext xmlns:c16="http://schemas.microsoft.com/office/drawing/2014/chart" uri="{C3380CC4-5D6E-409C-BE32-E72D297353CC}">
              <c16:uniqueId val="{00000008-E596-47B0-84D5-D38B8B24B0FD}"/>
            </c:ext>
          </c:extLst>
        </c:ser>
        <c:dLbls>
          <c:showLegendKey val="0"/>
          <c:showVal val="0"/>
          <c:showCatName val="0"/>
          <c:showSerName val="0"/>
          <c:showPercent val="0"/>
          <c:showBubbleSize val="0"/>
        </c:dLbls>
        <c:gapWidth val="100"/>
        <c:axId val="1558626704"/>
        <c:axId val="1558627120"/>
      </c:barChart>
      <c:catAx>
        <c:axId val="1558626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58627120"/>
        <c:crosses val="autoZero"/>
        <c:auto val="1"/>
        <c:lblAlgn val="ctr"/>
        <c:lblOffset val="100"/>
        <c:noMultiLvlLbl val="0"/>
      </c:catAx>
      <c:valAx>
        <c:axId val="1558627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58626704"/>
        <c:crosses val="autoZero"/>
        <c:crossBetween val="between"/>
      </c:valAx>
      <c:spPr>
        <a:noFill/>
        <a:ln>
          <a:noFill/>
        </a:ln>
        <a:effectLst/>
      </c:spPr>
    </c:plotArea>
    <c:legend>
      <c:legendPos val="b"/>
      <c:layout>
        <c:manualLayout>
          <c:xMode val="edge"/>
          <c:yMode val="edge"/>
          <c:x val="4.9999908002881878E-2"/>
          <c:y val="0.83959942102986185"/>
          <c:w val="0.89999990540103336"/>
          <c:h val="5.45836382184383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высокий</c:v>
                </c:pt>
              </c:strCache>
            </c:strRef>
          </c:tx>
          <c:spPr>
            <a:solidFill>
              <a:schemeClr val="accent1"/>
            </a:solidFill>
            <a:ln>
              <a:noFill/>
            </a:ln>
            <a:effectLst/>
          </c:spPr>
          <c:invertIfNegative val="0"/>
          <c:cat>
            <c:strRef>
              <c:f>Лист1!$A$2:$A$4</c:f>
              <c:strCache>
                <c:ptCount val="3"/>
                <c:pt idx="0">
                  <c:v>Ценности</c:v>
                </c:pt>
                <c:pt idx="1">
                  <c:v>Потребности в познании</c:v>
                </c:pt>
                <c:pt idx="2">
                  <c:v>Креативность</c:v>
                </c:pt>
              </c:strCache>
            </c:strRef>
          </c:cat>
          <c:val>
            <c:numRef>
              <c:f>Лист1!$B$2:$B$4</c:f>
              <c:numCache>
                <c:formatCode>General</c:formatCode>
                <c:ptCount val="3"/>
                <c:pt idx="0">
                  <c:v>2</c:v>
                </c:pt>
                <c:pt idx="1">
                  <c:v>2.5</c:v>
                </c:pt>
                <c:pt idx="2">
                  <c:v>2</c:v>
                </c:pt>
              </c:numCache>
            </c:numRef>
          </c:val>
          <c:extLst>
            <c:ext xmlns:c16="http://schemas.microsoft.com/office/drawing/2014/chart" uri="{C3380CC4-5D6E-409C-BE32-E72D297353CC}">
              <c16:uniqueId val="{00000000-3C1B-4E33-99E9-811DE9F9F3B6}"/>
            </c:ext>
          </c:extLst>
        </c:ser>
        <c:ser>
          <c:idx val="1"/>
          <c:order val="1"/>
          <c:tx>
            <c:strRef>
              <c:f>Лист1!$C$1</c:f>
              <c:strCache>
                <c:ptCount val="1"/>
                <c:pt idx="0">
                  <c:v>средний</c:v>
                </c:pt>
              </c:strCache>
            </c:strRef>
          </c:tx>
          <c:spPr>
            <a:solidFill>
              <a:schemeClr val="accent2"/>
            </a:solidFill>
            <a:ln>
              <a:noFill/>
            </a:ln>
            <a:effectLst/>
          </c:spPr>
          <c:invertIfNegative val="0"/>
          <c:cat>
            <c:strRef>
              <c:f>Лист1!$A$2:$A$4</c:f>
              <c:strCache>
                <c:ptCount val="3"/>
                <c:pt idx="0">
                  <c:v>Ценности</c:v>
                </c:pt>
                <c:pt idx="1">
                  <c:v>Потребности в познании</c:v>
                </c:pt>
                <c:pt idx="2">
                  <c:v>Креативность</c:v>
                </c:pt>
              </c:strCache>
            </c:strRef>
          </c:cat>
          <c:val>
            <c:numRef>
              <c:f>Лист1!$C$2:$C$4</c:f>
              <c:numCache>
                <c:formatCode>General</c:formatCode>
                <c:ptCount val="3"/>
                <c:pt idx="0">
                  <c:v>6</c:v>
                </c:pt>
                <c:pt idx="1">
                  <c:v>6.2</c:v>
                </c:pt>
                <c:pt idx="2">
                  <c:v>8</c:v>
                </c:pt>
              </c:numCache>
            </c:numRef>
          </c:val>
          <c:extLst>
            <c:ext xmlns:c16="http://schemas.microsoft.com/office/drawing/2014/chart" uri="{C3380CC4-5D6E-409C-BE32-E72D297353CC}">
              <c16:uniqueId val="{00000001-3C1B-4E33-99E9-811DE9F9F3B6}"/>
            </c:ext>
          </c:extLst>
        </c:ser>
        <c:ser>
          <c:idx val="2"/>
          <c:order val="2"/>
          <c:tx>
            <c:strRef>
              <c:f>Лист1!$D$1</c:f>
              <c:strCache>
                <c:ptCount val="1"/>
                <c:pt idx="0">
                  <c:v>низкий</c:v>
                </c:pt>
              </c:strCache>
            </c:strRef>
          </c:tx>
          <c:spPr>
            <a:solidFill>
              <a:schemeClr val="accent3"/>
            </a:solidFill>
            <a:ln>
              <a:noFill/>
            </a:ln>
            <a:effectLst/>
          </c:spPr>
          <c:invertIfNegative val="0"/>
          <c:cat>
            <c:strRef>
              <c:f>Лист1!$A$2:$A$4</c:f>
              <c:strCache>
                <c:ptCount val="3"/>
                <c:pt idx="0">
                  <c:v>Ценности</c:v>
                </c:pt>
                <c:pt idx="1">
                  <c:v>Потребности в познании</c:v>
                </c:pt>
                <c:pt idx="2">
                  <c:v>Креативность</c:v>
                </c:pt>
              </c:strCache>
            </c:strRef>
          </c:cat>
          <c:val>
            <c:numRef>
              <c:f>Лист1!$D$2:$D$4</c:f>
              <c:numCache>
                <c:formatCode>General</c:formatCode>
                <c:ptCount val="3"/>
                <c:pt idx="0">
                  <c:v>4</c:v>
                </c:pt>
                <c:pt idx="1">
                  <c:v>4.5</c:v>
                </c:pt>
                <c:pt idx="2">
                  <c:v>3</c:v>
                </c:pt>
              </c:numCache>
            </c:numRef>
          </c:val>
          <c:extLst>
            <c:ext xmlns:c16="http://schemas.microsoft.com/office/drawing/2014/chart" uri="{C3380CC4-5D6E-409C-BE32-E72D297353CC}">
              <c16:uniqueId val="{00000002-3C1B-4E33-99E9-811DE9F9F3B6}"/>
            </c:ext>
          </c:extLst>
        </c:ser>
        <c:dLbls>
          <c:showLegendKey val="0"/>
          <c:showVal val="0"/>
          <c:showCatName val="0"/>
          <c:showSerName val="0"/>
          <c:showPercent val="0"/>
          <c:showBubbleSize val="0"/>
        </c:dLbls>
        <c:gapWidth val="219"/>
        <c:overlap val="-27"/>
        <c:axId val="405002384"/>
        <c:axId val="405006960"/>
      </c:barChart>
      <c:catAx>
        <c:axId val="40500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05006960"/>
        <c:crosses val="autoZero"/>
        <c:auto val="1"/>
        <c:lblAlgn val="ctr"/>
        <c:lblOffset val="100"/>
        <c:noMultiLvlLbl val="0"/>
      </c:catAx>
      <c:valAx>
        <c:axId val="405006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05002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ru-RU"/>
        </a:p>
      </c:txPr>
    </c:title>
    <c:autoTitleDeleted val="0"/>
    <c:plotArea>
      <c:layout/>
      <c:pieChart>
        <c:varyColors val="1"/>
        <c:ser>
          <c:idx val="0"/>
          <c:order val="0"/>
          <c:tx>
            <c:strRef>
              <c:f>Лист1!$B$1</c:f>
              <c:strCache>
                <c:ptCount val="1"/>
                <c:pt idx="0">
                  <c:v>Творческий потенциал педагогов</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0D-4DDE-8413-FD338E7971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0D-4DDE-8413-FD338E7971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50D-4DDE-8413-FD338E7971E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50D-4DDE-8413-FD338E7971E0}"/>
              </c:ext>
            </c:extLst>
          </c:dPt>
          <c:cat>
            <c:strRef>
              <c:f>Лист1!$A$2:$A$5</c:f>
              <c:strCache>
                <c:ptCount val="3"/>
                <c:pt idx="0">
                  <c:v>Значетельный творческий потенциал</c:v>
                </c:pt>
                <c:pt idx="1">
                  <c:v>Средний творческий потенциал</c:v>
                </c:pt>
                <c:pt idx="2">
                  <c:v>творческий потенциал ниже среднего</c:v>
                </c:pt>
              </c:strCache>
            </c:strRef>
          </c:cat>
          <c:val>
            <c:numRef>
              <c:f>Лист1!$B$2:$B$5</c:f>
              <c:numCache>
                <c:formatCode>General</c:formatCode>
                <c:ptCount val="4"/>
                <c:pt idx="0">
                  <c:v>3</c:v>
                </c:pt>
                <c:pt idx="1">
                  <c:v>5</c:v>
                </c:pt>
                <c:pt idx="2">
                  <c:v>1.4</c:v>
                </c:pt>
              </c:numCache>
            </c:numRef>
          </c:val>
          <c:extLst>
            <c:ext xmlns:c16="http://schemas.microsoft.com/office/drawing/2014/chart" uri="{C3380CC4-5D6E-409C-BE32-E72D297353CC}">
              <c16:uniqueId val="{00000008-450D-4DDE-8413-FD338E7971E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layout>
        <c:manualLayout>
          <c:xMode val="edge"/>
          <c:yMode val="edge"/>
          <c:x val="6.9275481189851273E-2"/>
          <c:y val="0.84235970503687041"/>
          <c:w val="0.85218977836103815"/>
          <c:h val="0.125894263217097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B758B-441F-488D-BEC7-CDA21A0076D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A5E7C9C0-44C0-4BDF-9101-4C583874D079}">
      <dgm:prSet phldrT="[Текст]" custT="1"/>
      <dgm:spPr>
        <a:solidFill>
          <a:schemeClr val="tx2"/>
        </a:solidFill>
      </dgm:spPr>
      <dgm:t>
        <a:bodyPr/>
        <a:lstStyle/>
        <a:p>
          <a:endParaRPr lang="ru-RU" sz="1800" dirty="0" smtClean="0">
            <a:latin typeface="Times New Roman" panose="02020603050405020304" pitchFamily="18" charset="0"/>
            <a:cs typeface="Times New Roman" panose="02020603050405020304" pitchFamily="18" charset="0"/>
          </a:endParaRPr>
        </a:p>
        <a:p>
          <a:endParaRPr lang="ru-RU" sz="1800" dirty="0" smtClean="0">
            <a:latin typeface="Times New Roman" panose="02020603050405020304" pitchFamily="18" charset="0"/>
            <a:cs typeface="Times New Roman" panose="02020603050405020304" pitchFamily="18" charset="0"/>
          </a:endParaRPr>
        </a:p>
        <a:p>
          <a:r>
            <a:rPr lang="ru-RU" sz="1800" dirty="0" smtClean="0">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Подготовка коллектива к работе в инновационном режиме</a:t>
          </a:r>
        </a:p>
        <a:p>
          <a:endParaRPr lang="ru-RU" sz="1800" dirty="0" smtClean="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dgm:t>
    </dgm:pt>
    <dgm:pt modelId="{D82875EC-80C8-4CD9-B245-2208F75F7606}" type="parTrans" cxnId="{48BBC522-A211-4176-A382-13F033D5AB56}">
      <dgm:prSet/>
      <dgm:spPr/>
      <dgm:t>
        <a:bodyPr/>
        <a:lstStyle/>
        <a:p>
          <a:endParaRPr lang="ru-RU"/>
        </a:p>
      </dgm:t>
    </dgm:pt>
    <dgm:pt modelId="{BBC8422F-1CAB-48E1-AB19-66DAD2506A9B}" type="sibTrans" cxnId="{48BBC522-A211-4176-A382-13F033D5AB56}">
      <dgm:prSet/>
      <dgm:spPr/>
      <dgm:t>
        <a:bodyPr/>
        <a:lstStyle/>
        <a:p>
          <a:endParaRPr lang="ru-RU"/>
        </a:p>
      </dgm:t>
    </dgm:pt>
    <dgm:pt modelId="{3F2C1ACB-D12C-4D71-AEE8-E40D4F8FC4B2}">
      <dgm:prSet phldrT="[Текст]" custT="1"/>
      <dgm:spPr>
        <a:solidFill>
          <a:schemeClr val="accent4">
            <a:lumMod val="40000"/>
            <a:lumOff val="60000"/>
            <a:alpha val="90000"/>
          </a:schemeClr>
        </a:solidFill>
      </dgm:spPr>
      <dgm:t>
        <a:bodyPr/>
        <a:lstStyle/>
        <a:p>
          <a:endParaRPr lang="ru-RU" sz="1400" dirty="0" smtClean="0"/>
        </a:p>
        <a:p>
          <a:r>
            <a:rPr lang="ru-RU" sz="1400" dirty="0" smtClean="0">
              <a:latin typeface="Times New Roman" panose="02020603050405020304" pitchFamily="18" charset="0"/>
              <a:cs typeface="Times New Roman" panose="02020603050405020304" pitchFamily="18" charset="0"/>
            </a:rPr>
            <a:t>Анкета «Творческий потенциал» </a:t>
          </a:r>
        </a:p>
        <a:p>
          <a:r>
            <a:rPr lang="ru-RU" sz="1400" dirty="0" smtClean="0">
              <a:latin typeface="Times New Roman" panose="02020603050405020304" pitchFamily="18" charset="0"/>
              <a:cs typeface="Times New Roman" panose="02020603050405020304" pitchFamily="18" charset="0"/>
            </a:rPr>
            <a:t>(М.А. </a:t>
          </a:r>
          <a:r>
            <a:rPr lang="ru-RU" sz="1400" dirty="0" err="1" smtClean="0">
              <a:latin typeface="Times New Roman" panose="02020603050405020304" pitchFamily="18" charset="0"/>
              <a:cs typeface="Times New Roman" panose="02020603050405020304" pitchFamily="18" charset="0"/>
            </a:rPr>
            <a:t>Аралова</a:t>
          </a:r>
          <a:r>
            <a:rPr lang="ru-RU" sz="1400" dirty="0" smtClean="0">
              <a:latin typeface="Times New Roman" panose="02020603050405020304" pitchFamily="18" charset="0"/>
              <a:cs typeface="Times New Roman" panose="02020603050405020304" pitchFamily="18" charset="0"/>
            </a:rPr>
            <a:t>) выявления  для уровня профессиональной компетентности начинающих педагогов</a:t>
          </a:r>
        </a:p>
        <a:p>
          <a:endParaRPr lang="ru-RU" sz="1100" dirty="0" smtClean="0"/>
        </a:p>
        <a:p>
          <a:endParaRPr lang="ru-RU" sz="1100" dirty="0"/>
        </a:p>
      </dgm:t>
    </dgm:pt>
    <dgm:pt modelId="{C30CCD5D-4483-47F4-A619-5F7AEFF07174}" type="parTrans" cxnId="{A9332B32-858C-4D4B-9B82-FF265FF4CA57}">
      <dgm:prSet/>
      <dgm:spPr/>
      <dgm:t>
        <a:bodyPr/>
        <a:lstStyle/>
        <a:p>
          <a:endParaRPr lang="ru-RU"/>
        </a:p>
      </dgm:t>
    </dgm:pt>
    <dgm:pt modelId="{260CC442-1296-4597-A4D4-245085EF7FF8}" type="sibTrans" cxnId="{A9332B32-858C-4D4B-9B82-FF265FF4CA57}">
      <dgm:prSet/>
      <dgm:spPr/>
      <dgm:t>
        <a:bodyPr/>
        <a:lstStyle/>
        <a:p>
          <a:endParaRPr lang="ru-RU"/>
        </a:p>
      </dgm:t>
    </dgm:pt>
    <dgm:pt modelId="{9BA50C20-B880-408A-B5CC-E016AC16BF50}">
      <dgm:prSet phldrT="[Текст]" custT="1"/>
      <dgm:spPr>
        <a:solidFill>
          <a:schemeClr val="accent5">
            <a:lumMod val="60000"/>
            <a:lumOff val="40000"/>
            <a:alpha val="90000"/>
          </a:schemeClr>
        </a:solidFill>
      </dgm:spPr>
      <dgm:t>
        <a:bodyPr/>
        <a:lstStyle/>
        <a:p>
          <a:r>
            <a:rPr lang="ru-RU" sz="1200" dirty="0" smtClean="0">
              <a:latin typeface="Times New Roman" panose="02020603050405020304" pitchFamily="18" charset="0"/>
              <a:cs typeface="Times New Roman" panose="02020603050405020304" pitchFamily="18" charset="0"/>
            </a:rPr>
            <a:t>Тест «Под небом голубым» для определения типа воображения воспитателей для продуктивного распределения видов их деятельности </a:t>
          </a:r>
          <a:endParaRPr lang="ru-RU" sz="1200" dirty="0"/>
        </a:p>
      </dgm:t>
    </dgm:pt>
    <dgm:pt modelId="{3DB635C4-8E33-4251-B3E8-7E54772F12DD}" type="parTrans" cxnId="{3B0B2DEC-D1BA-4611-9349-983B5AE5E0FF}">
      <dgm:prSet/>
      <dgm:spPr/>
      <dgm:t>
        <a:bodyPr/>
        <a:lstStyle/>
        <a:p>
          <a:endParaRPr lang="ru-RU"/>
        </a:p>
      </dgm:t>
    </dgm:pt>
    <dgm:pt modelId="{5BE0D104-042A-4F95-9FB0-2AD6A010DC9A}" type="sibTrans" cxnId="{3B0B2DEC-D1BA-4611-9349-983B5AE5E0FF}">
      <dgm:prSet/>
      <dgm:spPr/>
      <dgm:t>
        <a:bodyPr/>
        <a:lstStyle/>
        <a:p>
          <a:endParaRPr lang="ru-RU"/>
        </a:p>
      </dgm:t>
    </dgm:pt>
    <dgm:pt modelId="{A3E07936-E027-40D2-BBCD-038B4113DA75}">
      <dgm:prSet phldrT="[Текст]" custT="1"/>
      <dgm:spPr>
        <a:solidFill>
          <a:schemeClr val="tx2"/>
        </a:solidFill>
      </dgm:spPr>
      <dgm:t>
        <a:bodyPr/>
        <a:lstStyle/>
        <a:p>
          <a:r>
            <a:rPr lang="ru-RU" sz="2000" dirty="0" smtClean="0">
              <a:solidFill>
                <a:schemeClr val="bg1"/>
              </a:solidFill>
              <a:latin typeface="Times New Roman" panose="02020603050405020304" pitchFamily="18" charset="0"/>
              <a:cs typeface="Times New Roman" panose="02020603050405020304" pitchFamily="18" charset="0"/>
            </a:rPr>
            <a:t>Исследования психологического климата в МАДОУ</a:t>
          </a:r>
          <a:endParaRPr lang="ru-RU" sz="2000" dirty="0">
            <a:solidFill>
              <a:schemeClr val="bg1"/>
            </a:solidFill>
            <a:latin typeface="Times New Roman" panose="02020603050405020304" pitchFamily="18" charset="0"/>
            <a:cs typeface="Times New Roman" panose="02020603050405020304" pitchFamily="18" charset="0"/>
          </a:endParaRPr>
        </a:p>
      </dgm:t>
    </dgm:pt>
    <dgm:pt modelId="{4B470987-C991-4355-8CE6-92137E179950}" type="parTrans" cxnId="{D56E9B79-C741-404B-BDAF-0204C1F481D4}">
      <dgm:prSet/>
      <dgm:spPr/>
      <dgm:t>
        <a:bodyPr/>
        <a:lstStyle/>
        <a:p>
          <a:endParaRPr lang="ru-RU"/>
        </a:p>
      </dgm:t>
    </dgm:pt>
    <dgm:pt modelId="{DF09EEEA-0457-40C9-976E-72AFF043275F}" type="sibTrans" cxnId="{D56E9B79-C741-404B-BDAF-0204C1F481D4}">
      <dgm:prSet/>
      <dgm:spPr/>
      <dgm:t>
        <a:bodyPr/>
        <a:lstStyle/>
        <a:p>
          <a:endParaRPr lang="ru-RU"/>
        </a:p>
      </dgm:t>
    </dgm:pt>
    <dgm:pt modelId="{78EC11F9-2624-48CE-892C-8B54877B0B37}">
      <dgm:prSet phldrT="[Текст]" custT="1"/>
      <dgm:spPr>
        <a:solidFill>
          <a:schemeClr val="accent4">
            <a:lumMod val="40000"/>
            <a:lumOff val="60000"/>
            <a:alpha val="90000"/>
          </a:schemeClr>
        </a:solidFill>
      </dgm:spPr>
      <dgm:t>
        <a:bodyPr/>
        <a:lstStyle/>
        <a:p>
          <a:r>
            <a:rPr lang="ru-RU" sz="1400" dirty="0" smtClean="0">
              <a:latin typeface="Times New Roman" panose="02020603050405020304" pitchFamily="18" charset="0"/>
              <a:cs typeface="Times New Roman" panose="02020603050405020304" pitchFamily="18" charset="0"/>
            </a:rPr>
            <a:t>Тренинг «Моя жизненная позиция» для быстрой адаптации участников тренинга, улучшению отношений с окружающими; формирование стремления понять и узнать самого себя</a:t>
          </a:r>
          <a:endParaRPr lang="ru-RU" sz="1400" dirty="0">
            <a:latin typeface="Times New Roman" panose="02020603050405020304" pitchFamily="18" charset="0"/>
            <a:cs typeface="Times New Roman" panose="02020603050405020304" pitchFamily="18" charset="0"/>
          </a:endParaRPr>
        </a:p>
      </dgm:t>
    </dgm:pt>
    <dgm:pt modelId="{4E8FBADA-2DB5-437A-ADC6-CD79B1A23DFC}" type="parTrans" cxnId="{6457D70B-682C-4AA0-9768-E4B884340754}">
      <dgm:prSet/>
      <dgm:spPr/>
      <dgm:t>
        <a:bodyPr/>
        <a:lstStyle/>
        <a:p>
          <a:endParaRPr lang="ru-RU"/>
        </a:p>
      </dgm:t>
    </dgm:pt>
    <dgm:pt modelId="{8B990600-15AC-41D4-B4B4-9B7F7AD6D976}" type="sibTrans" cxnId="{6457D70B-682C-4AA0-9768-E4B884340754}">
      <dgm:prSet/>
      <dgm:spPr/>
      <dgm:t>
        <a:bodyPr/>
        <a:lstStyle/>
        <a:p>
          <a:endParaRPr lang="ru-RU"/>
        </a:p>
      </dgm:t>
    </dgm:pt>
    <dgm:pt modelId="{568E084E-F64E-4798-9521-7ADD035CEC3A}">
      <dgm:prSet phldrT="[Текст]" custT="1"/>
      <dgm:spPr>
        <a:solidFill>
          <a:schemeClr val="accent5">
            <a:lumMod val="60000"/>
            <a:lumOff val="40000"/>
            <a:alpha val="90000"/>
          </a:schemeClr>
        </a:solidFill>
      </dgm:spPr>
      <dgm:t>
        <a:bodyPr/>
        <a:lstStyle/>
        <a:p>
          <a:r>
            <a:rPr lang="ru-RU" sz="1400" dirty="0" smtClean="0">
              <a:solidFill>
                <a:schemeClr val="bg1"/>
              </a:solidFill>
              <a:latin typeface="Times New Roman" panose="02020603050405020304" pitchFamily="18" charset="0"/>
              <a:cs typeface="Times New Roman" panose="02020603050405020304" pitchFamily="18" charset="0"/>
            </a:rPr>
            <a:t>Опросник «Определение психологического климата группы» </a:t>
          </a:r>
        </a:p>
        <a:p>
          <a:r>
            <a:rPr lang="ru-RU" sz="1400" dirty="0" smtClean="0">
              <a:solidFill>
                <a:schemeClr val="bg1"/>
              </a:solidFill>
              <a:latin typeface="Times New Roman" panose="02020603050405020304" pitchFamily="18" charset="0"/>
              <a:cs typeface="Times New Roman" panose="02020603050405020304" pitchFamily="18" charset="0"/>
            </a:rPr>
            <a:t>Л.Н. </a:t>
          </a:r>
          <a:r>
            <a:rPr lang="ru-RU" sz="1400" dirty="0" err="1" smtClean="0">
              <a:solidFill>
                <a:schemeClr val="bg1"/>
              </a:solidFill>
              <a:latin typeface="Times New Roman" panose="02020603050405020304" pitchFamily="18" charset="0"/>
              <a:cs typeface="Times New Roman" panose="02020603050405020304" pitchFamily="18" charset="0"/>
            </a:rPr>
            <a:t>Лутошкина</a:t>
          </a:r>
          <a:endParaRPr lang="ru-RU" sz="1400" dirty="0" smtClean="0">
            <a:solidFill>
              <a:schemeClr val="bg1"/>
            </a:solidFill>
            <a:latin typeface="Times New Roman" panose="02020603050405020304" pitchFamily="18" charset="0"/>
            <a:cs typeface="Times New Roman" panose="02020603050405020304" pitchFamily="18" charset="0"/>
          </a:endParaRPr>
        </a:p>
        <a:p>
          <a:r>
            <a:rPr lang="ru-RU" sz="1400" dirty="0" smtClean="0">
              <a:solidFill>
                <a:schemeClr val="bg1"/>
              </a:solidFill>
              <a:latin typeface="Times New Roman" panose="02020603050405020304" pitchFamily="18" charset="0"/>
              <a:cs typeface="Times New Roman" panose="02020603050405020304" pitchFamily="18" charset="0"/>
            </a:rPr>
            <a:t>Для оценивания некоторых основных проявлений психологического климата коллектива </a:t>
          </a:r>
          <a:endParaRPr lang="ru-RU" sz="1400" dirty="0">
            <a:solidFill>
              <a:schemeClr val="bg1"/>
            </a:solidFill>
          </a:endParaRPr>
        </a:p>
      </dgm:t>
    </dgm:pt>
    <dgm:pt modelId="{F628AD86-4B1B-46E0-AB3C-12AD956FD22E}" type="parTrans" cxnId="{D0643C18-910E-40CC-888A-83081BF69966}">
      <dgm:prSet/>
      <dgm:spPr/>
      <dgm:t>
        <a:bodyPr/>
        <a:lstStyle/>
        <a:p>
          <a:endParaRPr lang="ru-RU"/>
        </a:p>
      </dgm:t>
    </dgm:pt>
    <dgm:pt modelId="{0A56AB6E-08C7-4EE8-9145-AC7EC5F4860E}" type="sibTrans" cxnId="{D0643C18-910E-40CC-888A-83081BF69966}">
      <dgm:prSet/>
      <dgm:spPr/>
      <dgm:t>
        <a:bodyPr/>
        <a:lstStyle/>
        <a:p>
          <a:endParaRPr lang="ru-RU"/>
        </a:p>
      </dgm:t>
    </dgm:pt>
    <dgm:pt modelId="{CE9AC572-DE11-4D74-9117-0AB959F32FC9}">
      <dgm:prSet phldrT="[Текст]" custT="1"/>
      <dgm:spPr>
        <a:solidFill>
          <a:schemeClr val="accent6">
            <a:lumMod val="60000"/>
            <a:lumOff val="40000"/>
            <a:alpha val="90000"/>
          </a:schemeClr>
        </a:solidFill>
      </dgm:spPr>
      <dgm:t>
        <a:bodyPr/>
        <a:lstStyle/>
        <a:p>
          <a:r>
            <a:rPr lang="ru-RU" sz="1200" dirty="0" smtClean="0">
              <a:latin typeface="Times New Roman" panose="02020603050405020304" pitchFamily="18" charset="0"/>
              <a:cs typeface="Times New Roman" panose="02020603050405020304" pitchFamily="18" charset="0"/>
            </a:rPr>
            <a:t>Тест: «Круг, треугольники и квадраты», чтобы понять, в какой сфере лежат интересы того или иного сотрудника </a:t>
          </a:r>
          <a:endParaRPr lang="ru-RU" sz="1200" dirty="0" smtClean="0"/>
        </a:p>
        <a:p>
          <a:endParaRPr lang="ru-RU" sz="1100" dirty="0"/>
        </a:p>
      </dgm:t>
    </dgm:pt>
    <dgm:pt modelId="{B42020A4-4994-4BAF-9352-A22C165B7C11}" type="parTrans" cxnId="{95533718-7774-492E-B2FC-CEAD6C226ED8}">
      <dgm:prSet/>
      <dgm:spPr/>
      <dgm:t>
        <a:bodyPr/>
        <a:lstStyle/>
        <a:p>
          <a:endParaRPr lang="ru-RU"/>
        </a:p>
      </dgm:t>
    </dgm:pt>
    <dgm:pt modelId="{A5C397C8-804B-4DAA-AFF4-0BB062A87AA6}" type="sibTrans" cxnId="{95533718-7774-492E-B2FC-CEAD6C226ED8}">
      <dgm:prSet/>
      <dgm:spPr/>
      <dgm:t>
        <a:bodyPr/>
        <a:lstStyle/>
        <a:p>
          <a:endParaRPr lang="ru-RU"/>
        </a:p>
      </dgm:t>
    </dgm:pt>
    <dgm:pt modelId="{91BE9AE7-868F-4DF5-80D3-219315DF499C}" type="pres">
      <dgm:prSet presAssocID="{522B758B-441F-488D-BEC7-CDA21A0076D5}" presName="diagram" presStyleCnt="0">
        <dgm:presLayoutVars>
          <dgm:chPref val="1"/>
          <dgm:dir/>
          <dgm:animOne val="branch"/>
          <dgm:animLvl val="lvl"/>
          <dgm:resizeHandles/>
        </dgm:presLayoutVars>
      </dgm:prSet>
      <dgm:spPr/>
      <dgm:t>
        <a:bodyPr/>
        <a:lstStyle/>
        <a:p>
          <a:endParaRPr lang="ru-RU"/>
        </a:p>
      </dgm:t>
    </dgm:pt>
    <dgm:pt modelId="{1A2899BD-BA5D-4A15-AAB8-99B2ADEBA95D}" type="pres">
      <dgm:prSet presAssocID="{A5E7C9C0-44C0-4BDF-9101-4C583874D079}" presName="root" presStyleCnt="0"/>
      <dgm:spPr/>
    </dgm:pt>
    <dgm:pt modelId="{9B3D7BDE-656B-4F16-94E9-5A4ADA499013}" type="pres">
      <dgm:prSet presAssocID="{A5E7C9C0-44C0-4BDF-9101-4C583874D079}" presName="rootComposite" presStyleCnt="0"/>
      <dgm:spPr/>
    </dgm:pt>
    <dgm:pt modelId="{FE896C78-DCCB-4CAB-A064-0FBED47670DD}" type="pres">
      <dgm:prSet presAssocID="{A5E7C9C0-44C0-4BDF-9101-4C583874D079}" presName="rootText" presStyleLbl="node1" presStyleIdx="0" presStyleCnt="2" custScaleX="139703" custScaleY="123871" custLinFactNeighborX="-60439" custLinFactNeighborY="4420"/>
      <dgm:spPr/>
      <dgm:t>
        <a:bodyPr/>
        <a:lstStyle/>
        <a:p>
          <a:endParaRPr lang="ru-RU"/>
        </a:p>
      </dgm:t>
    </dgm:pt>
    <dgm:pt modelId="{32CF5745-022F-4F6F-9BF4-D3FAD81D1BED}" type="pres">
      <dgm:prSet presAssocID="{A5E7C9C0-44C0-4BDF-9101-4C583874D079}" presName="rootConnector" presStyleLbl="node1" presStyleIdx="0" presStyleCnt="2"/>
      <dgm:spPr/>
      <dgm:t>
        <a:bodyPr/>
        <a:lstStyle/>
        <a:p>
          <a:endParaRPr lang="ru-RU"/>
        </a:p>
      </dgm:t>
    </dgm:pt>
    <dgm:pt modelId="{01636150-844B-4A49-8FD0-23FC424002AF}" type="pres">
      <dgm:prSet presAssocID="{A5E7C9C0-44C0-4BDF-9101-4C583874D079}" presName="childShape" presStyleCnt="0"/>
      <dgm:spPr/>
    </dgm:pt>
    <dgm:pt modelId="{B1B4B478-3403-4669-9B9F-EBA6808BEFBC}" type="pres">
      <dgm:prSet presAssocID="{C30CCD5D-4483-47F4-A619-5F7AEFF07174}" presName="Name13" presStyleLbl="parChTrans1D2" presStyleIdx="0" presStyleCnt="5"/>
      <dgm:spPr/>
      <dgm:t>
        <a:bodyPr/>
        <a:lstStyle/>
        <a:p>
          <a:endParaRPr lang="ru-RU"/>
        </a:p>
      </dgm:t>
    </dgm:pt>
    <dgm:pt modelId="{DADEB22E-2079-49BE-A04A-BA88A93B9611}" type="pres">
      <dgm:prSet presAssocID="{3F2C1ACB-D12C-4D71-AEE8-E40D4F8FC4B2}" presName="childText" presStyleLbl="bgAcc1" presStyleIdx="0" presStyleCnt="5" custScaleX="144459" custScaleY="177350" custLinFactNeighborX="-73260" custLinFactNeighborY="-1888">
        <dgm:presLayoutVars>
          <dgm:bulletEnabled val="1"/>
        </dgm:presLayoutVars>
      </dgm:prSet>
      <dgm:spPr/>
      <dgm:t>
        <a:bodyPr/>
        <a:lstStyle/>
        <a:p>
          <a:endParaRPr lang="ru-RU"/>
        </a:p>
      </dgm:t>
    </dgm:pt>
    <dgm:pt modelId="{8147028E-1D72-4589-B98C-61C9C6AB9202}" type="pres">
      <dgm:prSet presAssocID="{3DB635C4-8E33-4251-B3E8-7E54772F12DD}" presName="Name13" presStyleLbl="parChTrans1D2" presStyleIdx="1" presStyleCnt="5"/>
      <dgm:spPr/>
      <dgm:t>
        <a:bodyPr/>
        <a:lstStyle/>
        <a:p>
          <a:endParaRPr lang="ru-RU"/>
        </a:p>
      </dgm:t>
    </dgm:pt>
    <dgm:pt modelId="{5F05EC7B-92D5-409E-9A67-A1D2984E6B5A}" type="pres">
      <dgm:prSet presAssocID="{9BA50C20-B880-408A-B5CC-E016AC16BF50}" presName="childText" presStyleLbl="bgAcc1" presStyleIdx="1" presStyleCnt="5" custScaleX="152532" custScaleY="118701" custLinFactNeighborX="-76627" custLinFactNeighborY="-15386">
        <dgm:presLayoutVars>
          <dgm:bulletEnabled val="1"/>
        </dgm:presLayoutVars>
      </dgm:prSet>
      <dgm:spPr/>
      <dgm:t>
        <a:bodyPr/>
        <a:lstStyle/>
        <a:p>
          <a:endParaRPr lang="ru-RU"/>
        </a:p>
      </dgm:t>
    </dgm:pt>
    <dgm:pt modelId="{A371949C-6473-458C-9DF7-1C54DFBE4563}" type="pres">
      <dgm:prSet presAssocID="{B42020A4-4994-4BAF-9352-A22C165B7C11}" presName="Name13" presStyleLbl="parChTrans1D2" presStyleIdx="2" presStyleCnt="5"/>
      <dgm:spPr/>
      <dgm:t>
        <a:bodyPr/>
        <a:lstStyle/>
        <a:p>
          <a:endParaRPr lang="ru-RU"/>
        </a:p>
      </dgm:t>
    </dgm:pt>
    <dgm:pt modelId="{66792EE1-23F0-47EE-BF89-9691F101F307}" type="pres">
      <dgm:prSet presAssocID="{CE9AC572-DE11-4D74-9117-0AB959F32FC9}" presName="childText" presStyleLbl="bgAcc1" presStyleIdx="2" presStyleCnt="5" custScaleX="159580" custScaleY="132881" custLinFactNeighborX="-78070" custLinFactNeighborY="-27285">
        <dgm:presLayoutVars>
          <dgm:bulletEnabled val="1"/>
        </dgm:presLayoutVars>
      </dgm:prSet>
      <dgm:spPr/>
      <dgm:t>
        <a:bodyPr/>
        <a:lstStyle/>
        <a:p>
          <a:endParaRPr lang="ru-RU"/>
        </a:p>
      </dgm:t>
    </dgm:pt>
    <dgm:pt modelId="{C0830BE5-FCEE-43A3-9152-44AA517D99A7}" type="pres">
      <dgm:prSet presAssocID="{A3E07936-E027-40D2-BBCD-038B4113DA75}" presName="root" presStyleCnt="0"/>
      <dgm:spPr/>
    </dgm:pt>
    <dgm:pt modelId="{4CADC2ED-9588-41E4-80E5-B7BE34FCD418}" type="pres">
      <dgm:prSet presAssocID="{A3E07936-E027-40D2-BBCD-038B4113DA75}" presName="rootComposite" presStyleCnt="0"/>
      <dgm:spPr/>
    </dgm:pt>
    <dgm:pt modelId="{435B1809-47AC-4FF5-81C5-AB44D84AF485}" type="pres">
      <dgm:prSet presAssocID="{A3E07936-E027-40D2-BBCD-038B4113DA75}" presName="rootText" presStyleLbl="node1" presStyleIdx="1" presStyleCnt="2" custScaleX="133961" custScaleY="120360" custLinFactNeighborX="9755" custLinFactNeighborY="8934"/>
      <dgm:spPr/>
      <dgm:t>
        <a:bodyPr/>
        <a:lstStyle/>
        <a:p>
          <a:endParaRPr lang="ru-RU"/>
        </a:p>
      </dgm:t>
    </dgm:pt>
    <dgm:pt modelId="{E0C7E02B-8CA0-41F8-B203-3955BA0C6BBB}" type="pres">
      <dgm:prSet presAssocID="{A3E07936-E027-40D2-BBCD-038B4113DA75}" presName="rootConnector" presStyleLbl="node1" presStyleIdx="1" presStyleCnt="2"/>
      <dgm:spPr/>
      <dgm:t>
        <a:bodyPr/>
        <a:lstStyle/>
        <a:p>
          <a:endParaRPr lang="ru-RU"/>
        </a:p>
      </dgm:t>
    </dgm:pt>
    <dgm:pt modelId="{737B1421-2262-4ADA-B661-AA4E99805F12}" type="pres">
      <dgm:prSet presAssocID="{A3E07936-E027-40D2-BBCD-038B4113DA75}" presName="childShape" presStyleCnt="0"/>
      <dgm:spPr/>
    </dgm:pt>
    <dgm:pt modelId="{B9537549-3317-4FE8-B186-71F1BC1A22B4}" type="pres">
      <dgm:prSet presAssocID="{4E8FBADA-2DB5-437A-ADC6-CD79B1A23DFC}" presName="Name13" presStyleLbl="parChTrans1D2" presStyleIdx="3" presStyleCnt="5"/>
      <dgm:spPr/>
      <dgm:t>
        <a:bodyPr/>
        <a:lstStyle/>
        <a:p>
          <a:endParaRPr lang="ru-RU"/>
        </a:p>
      </dgm:t>
    </dgm:pt>
    <dgm:pt modelId="{C873D607-B2D0-4568-A44A-A08C7296605C}" type="pres">
      <dgm:prSet presAssocID="{78EC11F9-2624-48CE-892C-8B54877B0B37}" presName="childText" presStyleLbl="bgAcc1" presStyleIdx="3" presStyleCnt="5" custScaleX="154578" custScaleY="203713" custLinFactNeighborX="15119" custLinFactNeighborY="19656">
        <dgm:presLayoutVars>
          <dgm:bulletEnabled val="1"/>
        </dgm:presLayoutVars>
      </dgm:prSet>
      <dgm:spPr/>
      <dgm:t>
        <a:bodyPr/>
        <a:lstStyle/>
        <a:p>
          <a:endParaRPr lang="ru-RU"/>
        </a:p>
      </dgm:t>
    </dgm:pt>
    <dgm:pt modelId="{47E9F068-1AF3-4C83-9321-E9B8F0DE892B}" type="pres">
      <dgm:prSet presAssocID="{F628AD86-4B1B-46E0-AB3C-12AD956FD22E}" presName="Name13" presStyleLbl="parChTrans1D2" presStyleIdx="4" presStyleCnt="5"/>
      <dgm:spPr/>
      <dgm:t>
        <a:bodyPr/>
        <a:lstStyle/>
        <a:p>
          <a:endParaRPr lang="ru-RU"/>
        </a:p>
      </dgm:t>
    </dgm:pt>
    <dgm:pt modelId="{2AAF68A5-E59D-456B-8421-50DC3A1D348B}" type="pres">
      <dgm:prSet presAssocID="{568E084E-F64E-4798-9521-7ADD035CEC3A}" presName="childText" presStyleLbl="bgAcc1" presStyleIdx="4" presStyleCnt="5" custScaleX="155218" custScaleY="232273" custLinFactNeighborX="18427" custLinFactNeighborY="46115">
        <dgm:presLayoutVars>
          <dgm:bulletEnabled val="1"/>
        </dgm:presLayoutVars>
      </dgm:prSet>
      <dgm:spPr/>
      <dgm:t>
        <a:bodyPr/>
        <a:lstStyle/>
        <a:p>
          <a:endParaRPr lang="ru-RU"/>
        </a:p>
      </dgm:t>
    </dgm:pt>
  </dgm:ptLst>
  <dgm:cxnLst>
    <dgm:cxn modelId="{95533718-7774-492E-B2FC-CEAD6C226ED8}" srcId="{A5E7C9C0-44C0-4BDF-9101-4C583874D079}" destId="{CE9AC572-DE11-4D74-9117-0AB959F32FC9}" srcOrd="2" destOrd="0" parTransId="{B42020A4-4994-4BAF-9352-A22C165B7C11}" sibTransId="{A5C397C8-804B-4DAA-AFF4-0BB062A87AA6}"/>
    <dgm:cxn modelId="{59DE98AD-FDBE-4BF4-856C-FDF9560B0465}" type="presOf" srcId="{A3E07936-E027-40D2-BBCD-038B4113DA75}" destId="{435B1809-47AC-4FF5-81C5-AB44D84AF485}" srcOrd="0" destOrd="0" presId="urn:microsoft.com/office/officeart/2005/8/layout/hierarchy3"/>
    <dgm:cxn modelId="{D56E9B79-C741-404B-BDAF-0204C1F481D4}" srcId="{522B758B-441F-488D-BEC7-CDA21A0076D5}" destId="{A3E07936-E027-40D2-BBCD-038B4113DA75}" srcOrd="1" destOrd="0" parTransId="{4B470987-C991-4355-8CE6-92137E179950}" sibTransId="{DF09EEEA-0457-40C9-976E-72AFF043275F}"/>
    <dgm:cxn modelId="{B9D15A3B-E77D-4847-AC21-3D093EEF24AA}" type="presOf" srcId="{A5E7C9C0-44C0-4BDF-9101-4C583874D079}" destId="{FE896C78-DCCB-4CAB-A064-0FBED47670DD}" srcOrd="0" destOrd="0" presId="urn:microsoft.com/office/officeart/2005/8/layout/hierarchy3"/>
    <dgm:cxn modelId="{3770287E-E027-473A-99E6-94690E493019}" type="presOf" srcId="{3DB635C4-8E33-4251-B3E8-7E54772F12DD}" destId="{8147028E-1D72-4589-B98C-61C9C6AB9202}" srcOrd="0" destOrd="0" presId="urn:microsoft.com/office/officeart/2005/8/layout/hierarchy3"/>
    <dgm:cxn modelId="{49C66EEF-F70A-419C-9054-35D4571E34CA}" type="presOf" srcId="{CE9AC572-DE11-4D74-9117-0AB959F32FC9}" destId="{66792EE1-23F0-47EE-BF89-9691F101F307}" srcOrd="0" destOrd="0" presId="urn:microsoft.com/office/officeart/2005/8/layout/hierarchy3"/>
    <dgm:cxn modelId="{14F472C9-D456-4677-8DAC-ACE2CB01F4A4}" type="presOf" srcId="{522B758B-441F-488D-BEC7-CDA21A0076D5}" destId="{91BE9AE7-868F-4DF5-80D3-219315DF499C}" srcOrd="0" destOrd="0" presId="urn:microsoft.com/office/officeart/2005/8/layout/hierarchy3"/>
    <dgm:cxn modelId="{D0643C18-910E-40CC-888A-83081BF69966}" srcId="{A3E07936-E027-40D2-BBCD-038B4113DA75}" destId="{568E084E-F64E-4798-9521-7ADD035CEC3A}" srcOrd="1" destOrd="0" parTransId="{F628AD86-4B1B-46E0-AB3C-12AD956FD22E}" sibTransId="{0A56AB6E-08C7-4EE8-9145-AC7EC5F4860E}"/>
    <dgm:cxn modelId="{CEC9CDC5-2208-4686-8444-A9538962133F}" type="presOf" srcId="{78EC11F9-2624-48CE-892C-8B54877B0B37}" destId="{C873D607-B2D0-4568-A44A-A08C7296605C}" srcOrd="0" destOrd="0" presId="urn:microsoft.com/office/officeart/2005/8/layout/hierarchy3"/>
    <dgm:cxn modelId="{8882C375-5533-4B0F-89D6-E2012BA6A694}" type="presOf" srcId="{C30CCD5D-4483-47F4-A619-5F7AEFF07174}" destId="{B1B4B478-3403-4669-9B9F-EBA6808BEFBC}" srcOrd="0" destOrd="0" presId="urn:microsoft.com/office/officeart/2005/8/layout/hierarchy3"/>
    <dgm:cxn modelId="{3B0B2DEC-D1BA-4611-9349-983B5AE5E0FF}" srcId="{A5E7C9C0-44C0-4BDF-9101-4C583874D079}" destId="{9BA50C20-B880-408A-B5CC-E016AC16BF50}" srcOrd="1" destOrd="0" parTransId="{3DB635C4-8E33-4251-B3E8-7E54772F12DD}" sibTransId="{5BE0D104-042A-4F95-9FB0-2AD6A010DC9A}"/>
    <dgm:cxn modelId="{E4542DDD-526B-473A-B42F-A614C0BFAA7E}" type="presOf" srcId="{B42020A4-4994-4BAF-9352-A22C165B7C11}" destId="{A371949C-6473-458C-9DF7-1C54DFBE4563}" srcOrd="0" destOrd="0" presId="urn:microsoft.com/office/officeart/2005/8/layout/hierarchy3"/>
    <dgm:cxn modelId="{A9332B32-858C-4D4B-9B82-FF265FF4CA57}" srcId="{A5E7C9C0-44C0-4BDF-9101-4C583874D079}" destId="{3F2C1ACB-D12C-4D71-AEE8-E40D4F8FC4B2}" srcOrd="0" destOrd="0" parTransId="{C30CCD5D-4483-47F4-A619-5F7AEFF07174}" sibTransId="{260CC442-1296-4597-A4D4-245085EF7FF8}"/>
    <dgm:cxn modelId="{829413FA-DE93-4B4E-A6A1-2D47C599FAF1}" type="presOf" srcId="{568E084E-F64E-4798-9521-7ADD035CEC3A}" destId="{2AAF68A5-E59D-456B-8421-50DC3A1D348B}" srcOrd="0" destOrd="0" presId="urn:microsoft.com/office/officeart/2005/8/layout/hierarchy3"/>
    <dgm:cxn modelId="{D33F95A7-A751-46DB-A5CF-84E18A787495}" type="presOf" srcId="{A5E7C9C0-44C0-4BDF-9101-4C583874D079}" destId="{32CF5745-022F-4F6F-9BF4-D3FAD81D1BED}" srcOrd="1" destOrd="0" presId="urn:microsoft.com/office/officeart/2005/8/layout/hierarchy3"/>
    <dgm:cxn modelId="{64089566-33F1-4190-8D13-3704319EAAD2}" type="presOf" srcId="{A3E07936-E027-40D2-BBCD-038B4113DA75}" destId="{E0C7E02B-8CA0-41F8-B203-3955BA0C6BBB}" srcOrd="1" destOrd="0" presId="urn:microsoft.com/office/officeart/2005/8/layout/hierarchy3"/>
    <dgm:cxn modelId="{9F0D21C1-0C23-475A-9577-AEF1741BC4CE}" type="presOf" srcId="{F628AD86-4B1B-46E0-AB3C-12AD956FD22E}" destId="{47E9F068-1AF3-4C83-9321-E9B8F0DE892B}" srcOrd="0" destOrd="0" presId="urn:microsoft.com/office/officeart/2005/8/layout/hierarchy3"/>
    <dgm:cxn modelId="{48BBC522-A211-4176-A382-13F033D5AB56}" srcId="{522B758B-441F-488D-BEC7-CDA21A0076D5}" destId="{A5E7C9C0-44C0-4BDF-9101-4C583874D079}" srcOrd="0" destOrd="0" parTransId="{D82875EC-80C8-4CD9-B245-2208F75F7606}" sibTransId="{BBC8422F-1CAB-48E1-AB19-66DAD2506A9B}"/>
    <dgm:cxn modelId="{324E85FD-D4CB-42FD-8071-C9F61AE9C70C}" type="presOf" srcId="{3F2C1ACB-D12C-4D71-AEE8-E40D4F8FC4B2}" destId="{DADEB22E-2079-49BE-A04A-BA88A93B9611}" srcOrd="0" destOrd="0" presId="urn:microsoft.com/office/officeart/2005/8/layout/hierarchy3"/>
    <dgm:cxn modelId="{B4320955-1849-4072-B426-D8EC12782047}" type="presOf" srcId="{4E8FBADA-2DB5-437A-ADC6-CD79B1A23DFC}" destId="{B9537549-3317-4FE8-B186-71F1BC1A22B4}" srcOrd="0" destOrd="0" presId="urn:microsoft.com/office/officeart/2005/8/layout/hierarchy3"/>
    <dgm:cxn modelId="{6457D70B-682C-4AA0-9768-E4B884340754}" srcId="{A3E07936-E027-40D2-BBCD-038B4113DA75}" destId="{78EC11F9-2624-48CE-892C-8B54877B0B37}" srcOrd="0" destOrd="0" parTransId="{4E8FBADA-2DB5-437A-ADC6-CD79B1A23DFC}" sibTransId="{8B990600-15AC-41D4-B4B4-9B7F7AD6D976}"/>
    <dgm:cxn modelId="{A2677858-224C-4EF7-8D44-AE2153DEE408}" type="presOf" srcId="{9BA50C20-B880-408A-B5CC-E016AC16BF50}" destId="{5F05EC7B-92D5-409E-9A67-A1D2984E6B5A}" srcOrd="0" destOrd="0" presId="urn:microsoft.com/office/officeart/2005/8/layout/hierarchy3"/>
    <dgm:cxn modelId="{8F382A28-6239-4949-AB92-4FDE64328C32}" type="presParOf" srcId="{91BE9AE7-868F-4DF5-80D3-219315DF499C}" destId="{1A2899BD-BA5D-4A15-AAB8-99B2ADEBA95D}" srcOrd="0" destOrd="0" presId="urn:microsoft.com/office/officeart/2005/8/layout/hierarchy3"/>
    <dgm:cxn modelId="{AD7F2C70-CD7F-4433-B752-65D4CA62FFE2}" type="presParOf" srcId="{1A2899BD-BA5D-4A15-AAB8-99B2ADEBA95D}" destId="{9B3D7BDE-656B-4F16-94E9-5A4ADA499013}" srcOrd="0" destOrd="0" presId="urn:microsoft.com/office/officeart/2005/8/layout/hierarchy3"/>
    <dgm:cxn modelId="{A67F8EEE-27E1-4F03-9731-6344672DD92B}" type="presParOf" srcId="{9B3D7BDE-656B-4F16-94E9-5A4ADA499013}" destId="{FE896C78-DCCB-4CAB-A064-0FBED47670DD}" srcOrd="0" destOrd="0" presId="urn:microsoft.com/office/officeart/2005/8/layout/hierarchy3"/>
    <dgm:cxn modelId="{49236E5B-F0CF-48D7-99BD-632A107D0D36}" type="presParOf" srcId="{9B3D7BDE-656B-4F16-94E9-5A4ADA499013}" destId="{32CF5745-022F-4F6F-9BF4-D3FAD81D1BED}" srcOrd="1" destOrd="0" presId="urn:microsoft.com/office/officeart/2005/8/layout/hierarchy3"/>
    <dgm:cxn modelId="{37A1F9C7-69D6-437D-B2AE-9BE3866DECB7}" type="presParOf" srcId="{1A2899BD-BA5D-4A15-AAB8-99B2ADEBA95D}" destId="{01636150-844B-4A49-8FD0-23FC424002AF}" srcOrd="1" destOrd="0" presId="urn:microsoft.com/office/officeart/2005/8/layout/hierarchy3"/>
    <dgm:cxn modelId="{9B9052F6-422B-4B63-A7C7-3FE930B1FC8E}" type="presParOf" srcId="{01636150-844B-4A49-8FD0-23FC424002AF}" destId="{B1B4B478-3403-4669-9B9F-EBA6808BEFBC}" srcOrd="0" destOrd="0" presId="urn:microsoft.com/office/officeart/2005/8/layout/hierarchy3"/>
    <dgm:cxn modelId="{046724EC-2B4D-473A-B755-1C5C33C82608}" type="presParOf" srcId="{01636150-844B-4A49-8FD0-23FC424002AF}" destId="{DADEB22E-2079-49BE-A04A-BA88A93B9611}" srcOrd="1" destOrd="0" presId="urn:microsoft.com/office/officeart/2005/8/layout/hierarchy3"/>
    <dgm:cxn modelId="{C59A4BD8-6EFE-4ED6-A90C-E737309ACA18}" type="presParOf" srcId="{01636150-844B-4A49-8FD0-23FC424002AF}" destId="{8147028E-1D72-4589-B98C-61C9C6AB9202}" srcOrd="2" destOrd="0" presId="urn:microsoft.com/office/officeart/2005/8/layout/hierarchy3"/>
    <dgm:cxn modelId="{4C9C57ED-AAFA-4578-8821-3E5742C5CF7D}" type="presParOf" srcId="{01636150-844B-4A49-8FD0-23FC424002AF}" destId="{5F05EC7B-92D5-409E-9A67-A1D2984E6B5A}" srcOrd="3" destOrd="0" presId="urn:microsoft.com/office/officeart/2005/8/layout/hierarchy3"/>
    <dgm:cxn modelId="{9AE3AA24-70A6-4716-B43D-EF3144887398}" type="presParOf" srcId="{01636150-844B-4A49-8FD0-23FC424002AF}" destId="{A371949C-6473-458C-9DF7-1C54DFBE4563}" srcOrd="4" destOrd="0" presId="urn:microsoft.com/office/officeart/2005/8/layout/hierarchy3"/>
    <dgm:cxn modelId="{53ACCC40-37B0-4686-B62A-0190138865EC}" type="presParOf" srcId="{01636150-844B-4A49-8FD0-23FC424002AF}" destId="{66792EE1-23F0-47EE-BF89-9691F101F307}" srcOrd="5" destOrd="0" presId="urn:microsoft.com/office/officeart/2005/8/layout/hierarchy3"/>
    <dgm:cxn modelId="{FCAD6F01-D7DA-4619-9161-2B2C21FCD0E1}" type="presParOf" srcId="{91BE9AE7-868F-4DF5-80D3-219315DF499C}" destId="{C0830BE5-FCEE-43A3-9152-44AA517D99A7}" srcOrd="1" destOrd="0" presId="urn:microsoft.com/office/officeart/2005/8/layout/hierarchy3"/>
    <dgm:cxn modelId="{A0F26F35-FEDD-4F2D-9A77-3EB1CB069C0A}" type="presParOf" srcId="{C0830BE5-FCEE-43A3-9152-44AA517D99A7}" destId="{4CADC2ED-9588-41E4-80E5-B7BE34FCD418}" srcOrd="0" destOrd="0" presId="urn:microsoft.com/office/officeart/2005/8/layout/hierarchy3"/>
    <dgm:cxn modelId="{1538EE1B-53F0-4702-BB59-FDAE5B5A3D48}" type="presParOf" srcId="{4CADC2ED-9588-41E4-80E5-B7BE34FCD418}" destId="{435B1809-47AC-4FF5-81C5-AB44D84AF485}" srcOrd="0" destOrd="0" presId="urn:microsoft.com/office/officeart/2005/8/layout/hierarchy3"/>
    <dgm:cxn modelId="{8B9B486C-A187-498C-B734-53594C229CFC}" type="presParOf" srcId="{4CADC2ED-9588-41E4-80E5-B7BE34FCD418}" destId="{E0C7E02B-8CA0-41F8-B203-3955BA0C6BBB}" srcOrd="1" destOrd="0" presId="urn:microsoft.com/office/officeart/2005/8/layout/hierarchy3"/>
    <dgm:cxn modelId="{82DF63E6-7CF4-4283-9B95-41986BA23565}" type="presParOf" srcId="{C0830BE5-FCEE-43A3-9152-44AA517D99A7}" destId="{737B1421-2262-4ADA-B661-AA4E99805F12}" srcOrd="1" destOrd="0" presId="urn:microsoft.com/office/officeart/2005/8/layout/hierarchy3"/>
    <dgm:cxn modelId="{247C119E-2477-42FB-B6C0-55F24D420B77}" type="presParOf" srcId="{737B1421-2262-4ADA-B661-AA4E99805F12}" destId="{B9537549-3317-4FE8-B186-71F1BC1A22B4}" srcOrd="0" destOrd="0" presId="urn:microsoft.com/office/officeart/2005/8/layout/hierarchy3"/>
    <dgm:cxn modelId="{A86EE911-C8B7-4449-9F6D-A3EF4505A112}" type="presParOf" srcId="{737B1421-2262-4ADA-B661-AA4E99805F12}" destId="{C873D607-B2D0-4568-A44A-A08C7296605C}" srcOrd="1" destOrd="0" presId="urn:microsoft.com/office/officeart/2005/8/layout/hierarchy3"/>
    <dgm:cxn modelId="{A752EBD8-28F0-42E7-B801-084E33F1373E}" type="presParOf" srcId="{737B1421-2262-4ADA-B661-AA4E99805F12}" destId="{47E9F068-1AF3-4C83-9321-E9B8F0DE892B}" srcOrd="2" destOrd="0" presId="urn:microsoft.com/office/officeart/2005/8/layout/hierarchy3"/>
    <dgm:cxn modelId="{FDAFA1D9-CFDC-4041-BA81-033AE0A6657E}" type="presParOf" srcId="{737B1421-2262-4ADA-B661-AA4E99805F12}" destId="{2AAF68A5-E59D-456B-8421-50DC3A1D348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96C78-DCCB-4CAB-A064-0FBED47670DD}">
      <dsp:nvSpPr>
        <dsp:cNvPr id="0" name=""/>
        <dsp:cNvSpPr/>
      </dsp:nvSpPr>
      <dsp:spPr>
        <a:xfrm>
          <a:off x="1068628" y="37676"/>
          <a:ext cx="2325075" cy="1030791"/>
        </a:xfrm>
        <a:prstGeom prst="roundRect">
          <a:avLst>
            <a:gd name="adj" fmla="val 10000"/>
          </a:avLst>
        </a:prstGeom>
        <a:solidFill>
          <a:schemeClr val="tx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endParaRPr lang="ru-RU" sz="18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ru-RU" sz="18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ru-RU" sz="1800" kern="1200" dirty="0" smtClean="0">
              <a:latin typeface="Times New Roman" panose="02020603050405020304" pitchFamily="18" charset="0"/>
              <a:cs typeface="Times New Roman" panose="02020603050405020304" pitchFamily="18" charset="0"/>
            </a:rPr>
            <a:t> </a:t>
          </a:r>
          <a:r>
            <a:rPr lang="ru-RU" sz="2000" kern="1200" dirty="0" smtClean="0">
              <a:solidFill>
                <a:schemeClr val="bg1"/>
              </a:solidFill>
              <a:latin typeface="Times New Roman" panose="02020603050405020304" pitchFamily="18" charset="0"/>
              <a:cs typeface="Times New Roman" panose="02020603050405020304" pitchFamily="18" charset="0"/>
            </a:rPr>
            <a:t>Подготовка коллектива к работе в инновационном режиме</a:t>
          </a:r>
        </a:p>
        <a:p>
          <a:pPr lvl="0" algn="ctr" defTabSz="800100">
            <a:lnSpc>
              <a:spcPct val="90000"/>
            </a:lnSpc>
            <a:spcBef>
              <a:spcPct val="0"/>
            </a:spcBef>
            <a:spcAft>
              <a:spcPct val="35000"/>
            </a:spcAft>
          </a:pPr>
          <a:endParaRPr lang="ru-RU" sz="18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ru-RU" sz="1800" kern="1200" dirty="0">
            <a:latin typeface="Times New Roman" panose="02020603050405020304" pitchFamily="18" charset="0"/>
            <a:cs typeface="Times New Roman" panose="02020603050405020304" pitchFamily="18" charset="0"/>
          </a:endParaRPr>
        </a:p>
      </dsp:txBody>
      <dsp:txXfrm>
        <a:off x="1098819" y="67867"/>
        <a:ext cx="2264693" cy="970409"/>
      </dsp:txXfrm>
    </dsp:sp>
    <dsp:sp modelId="{B1B4B478-3403-4669-9B9F-EBA6808BEFBC}">
      <dsp:nvSpPr>
        <dsp:cNvPr id="0" name=""/>
        <dsp:cNvSpPr/>
      </dsp:nvSpPr>
      <dsp:spPr>
        <a:xfrm>
          <a:off x="1301136" y="1068468"/>
          <a:ext cx="262980" cy="893453"/>
        </a:xfrm>
        <a:custGeom>
          <a:avLst/>
          <a:gdLst/>
          <a:ahLst/>
          <a:cxnLst/>
          <a:rect l="0" t="0" r="0" b="0"/>
          <a:pathLst>
            <a:path>
              <a:moveTo>
                <a:pt x="0" y="0"/>
              </a:moveTo>
              <a:lnTo>
                <a:pt x="0" y="893453"/>
              </a:lnTo>
              <a:lnTo>
                <a:pt x="262980" y="89345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DEB22E-2079-49BE-A04A-BA88A93B9611}">
      <dsp:nvSpPr>
        <dsp:cNvPr id="0" name=""/>
        <dsp:cNvSpPr/>
      </dsp:nvSpPr>
      <dsp:spPr>
        <a:xfrm>
          <a:off x="1564117" y="1224013"/>
          <a:ext cx="1923383" cy="1475816"/>
        </a:xfrm>
        <a:prstGeom prst="roundRect">
          <a:avLst>
            <a:gd name="adj" fmla="val 10000"/>
          </a:avLst>
        </a:prstGeom>
        <a:solidFill>
          <a:schemeClr val="accent4">
            <a:lumMod val="40000"/>
            <a:lumOff val="60000"/>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endParaRPr lang="ru-RU" sz="1400" kern="1200" dirty="0" smtClean="0"/>
        </a:p>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Анкета «Творческий потенциал» </a:t>
          </a:r>
        </a:p>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(М.А. </a:t>
          </a:r>
          <a:r>
            <a:rPr lang="ru-RU" sz="1400" kern="1200" dirty="0" err="1" smtClean="0">
              <a:latin typeface="Times New Roman" panose="02020603050405020304" pitchFamily="18" charset="0"/>
              <a:cs typeface="Times New Roman" panose="02020603050405020304" pitchFamily="18" charset="0"/>
            </a:rPr>
            <a:t>Аралова</a:t>
          </a:r>
          <a:r>
            <a:rPr lang="ru-RU" sz="1400" kern="1200" dirty="0" smtClean="0">
              <a:latin typeface="Times New Roman" panose="02020603050405020304" pitchFamily="18" charset="0"/>
              <a:cs typeface="Times New Roman" panose="02020603050405020304" pitchFamily="18" charset="0"/>
            </a:rPr>
            <a:t>) выявления  для уровня профессиональной компетентности начинающих педагогов</a:t>
          </a:r>
        </a:p>
        <a:p>
          <a:pPr lvl="0" algn="ctr" defTabSz="622300">
            <a:lnSpc>
              <a:spcPct val="90000"/>
            </a:lnSpc>
            <a:spcBef>
              <a:spcPct val="0"/>
            </a:spcBef>
            <a:spcAft>
              <a:spcPct val="35000"/>
            </a:spcAft>
          </a:pPr>
          <a:endParaRPr lang="ru-RU" sz="1100" kern="1200" dirty="0" smtClean="0"/>
        </a:p>
        <a:p>
          <a:pPr lvl="0" algn="ctr" defTabSz="622300">
            <a:lnSpc>
              <a:spcPct val="90000"/>
            </a:lnSpc>
            <a:spcBef>
              <a:spcPct val="0"/>
            </a:spcBef>
            <a:spcAft>
              <a:spcPct val="35000"/>
            </a:spcAft>
          </a:pPr>
          <a:endParaRPr lang="ru-RU" sz="1100" kern="1200" dirty="0"/>
        </a:p>
      </dsp:txBody>
      <dsp:txXfrm>
        <a:off x="1607342" y="1267238"/>
        <a:ext cx="1836933" cy="1389366"/>
      </dsp:txXfrm>
    </dsp:sp>
    <dsp:sp modelId="{8147028E-1D72-4589-B98C-61C9C6AB9202}">
      <dsp:nvSpPr>
        <dsp:cNvPr id="0" name=""/>
        <dsp:cNvSpPr/>
      </dsp:nvSpPr>
      <dsp:spPr>
        <a:xfrm>
          <a:off x="1301136" y="1068468"/>
          <a:ext cx="218151" cy="2220960"/>
        </a:xfrm>
        <a:custGeom>
          <a:avLst/>
          <a:gdLst/>
          <a:ahLst/>
          <a:cxnLst/>
          <a:rect l="0" t="0" r="0" b="0"/>
          <a:pathLst>
            <a:path>
              <a:moveTo>
                <a:pt x="0" y="0"/>
              </a:moveTo>
              <a:lnTo>
                <a:pt x="0" y="2220960"/>
              </a:lnTo>
              <a:lnTo>
                <a:pt x="218151" y="222096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05EC7B-92D5-409E-9A67-A1D2984E6B5A}">
      <dsp:nvSpPr>
        <dsp:cNvPr id="0" name=""/>
        <dsp:cNvSpPr/>
      </dsp:nvSpPr>
      <dsp:spPr>
        <a:xfrm>
          <a:off x="1519287" y="2795543"/>
          <a:ext cx="2030870" cy="987769"/>
        </a:xfrm>
        <a:prstGeom prst="roundRect">
          <a:avLst>
            <a:gd name="adj" fmla="val 10000"/>
          </a:avLst>
        </a:prstGeom>
        <a:solidFill>
          <a:schemeClr val="accent5">
            <a:lumMod val="60000"/>
            <a:lumOff val="40000"/>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Тест «Под небом голубым» для определения типа воображения воспитателей для продуктивного распределения видов их деятельности </a:t>
          </a:r>
          <a:endParaRPr lang="ru-RU" sz="1200" kern="1200" dirty="0"/>
        </a:p>
      </dsp:txBody>
      <dsp:txXfrm>
        <a:off x="1548218" y="2824474"/>
        <a:ext cx="1973008" cy="929907"/>
      </dsp:txXfrm>
    </dsp:sp>
    <dsp:sp modelId="{A371949C-6473-458C-9DF7-1C54DFBE4563}">
      <dsp:nvSpPr>
        <dsp:cNvPr id="0" name=""/>
        <dsp:cNvSpPr/>
      </dsp:nvSpPr>
      <dsp:spPr>
        <a:xfrm>
          <a:off x="1301136" y="1068468"/>
          <a:ext cx="198938" cy="3376749"/>
        </a:xfrm>
        <a:custGeom>
          <a:avLst/>
          <a:gdLst/>
          <a:ahLst/>
          <a:cxnLst/>
          <a:rect l="0" t="0" r="0" b="0"/>
          <a:pathLst>
            <a:path>
              <a:moveTo>
                <a:pt x="0" y="0"/>
              </a:moveTo>
              <a:lnTo>
                <a:pt x="0" y="3376749"/>
              </a:lnTo>
              <a:lnTo>
                <a:pt x="198938" y="33767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792EE1-23F0-47EE-BF89-9691F101F307}">
      <dsp:nvSpPr>
        <dsp:cNvPr id="0" name=""/>
        <dsp:cNvSpPr/>
      </dsp:nvSpPr>
      <dsp:spPr>
        <a:xfrm>
          <a:off x="1500074" y="3892333"/>
          <a:ext cx="2124710" cy="1105768"/>
        </a:xfrm>
        <a:prstGeom prst="roundRect">
          <a:avLst>
            <a:gd name="adj" fmla="val 10000"/>
          </a:avLst>
        </a:prstGeom>
        <a:solidFill>
          <a:schemeClr val="accent6">
            <a:lumMod val="60000"/>
            <a:lumOff val="40000"/>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Тест: «Круг, треугольники и квадраты», чтобы понять, в какой сфере лежат интересы того или иного сотрудника </a:t>
          </a:r>
          <a:endParaRPr lang="ru-RU" sz="1200" kern="1200" dirty="0" smtClean="0"/>
        </a:p>
        <a:p>
          <a:pPr lvl="0" algn="ctr" defTabSz="533400">
            <a:lnSpc>
              <a:spcPct val="90000"/>
            </a:lnSpc>
            <a:spcBef>
              <a:spcPct val="0"/>
            </a:spcBef>
            <a:spcAft>
              <a:spcPct val="35000"/>
            </a:spcAft>
          </a:pPr>
          <a:endParaRPr lang="ru-RU" sz="1100" kern="1200" dirty="0"/>
        </a:p>
      </dsp:txBody>
      <dsp:txXfrm>
        <a:off x="1532461" y="3924720"/>
        <a:ext cx="2059936" cy="1040994"/>
      </dsp:txXfrm>
    </dsp:sp>
    <dsp:sp modelId="{435B1809-47AC-4FF5-81C5-AB44D84AF485}">
      <dsp:nvSpPr>
        <dsp:cNvPr id="0" name=""/>
        <dsp:cNvSpPr/>
      </dsp:nvSpPr>
      <dsp:spPr>
        <a:xfrm>
          <a:off x="4978016" y="75239"/>
          <a:ext cx="2229511" cy="1001574"/>
        </a:xfrm>
        <a:prstGeom prst="roundRect">
          <a:avLst>
            <a:gd name="adj" fmla="val 10000"/>
          </a:avLst>
        </a:prstGeom>
        <a:solidFill>
          <a:schemeClr val="tx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bg1"/>
              </a:solidFill>
              <a:latin typeface="Times New Roman" panose="02020603050405020304" pitchFamily="18" charset="0"/>
              <a:cs typeface="Times New Roman" panose="02020603050405020304" pitchFamily="18" charset="0"/>
            </a:rPr>
            <a:t>Исследования психологического климата в МАДОУ</a:t>
          </a:r>
          <a:endParaRPr lang="ru-RU" sz="2000" kern="1200" dirty="0">
            <a:solidFill>
              <a:schemeClr val="bg1"/>
            </a:solidFill>
            <a:latin typeface="Times New Roman" panose="02020603050405020304" pitchFamily="18" charset="0"/>
            <a:cs typeface="Times New Roman" panose="02020603050405020304" pitchFamily="18" charset="0"/>
          </a:endParaRPr>
        </a:p>
      </dsp:txBody>
      <dsp:txXfrm>
        <a:off x="5007351" y="104574"/>
        <a:ext cx="2170841" cy="942904"/>
      </dsp:txXfrm>
    </dsp:sp>
    <dsp:sp modelId="{B9537549-3317-4FE8-B186-71F1BC1A22B4}">
      <dsp:nvSpPr>
        <dsp:cNvPr id="0" name=""/>
        <dsp:cNvSpPr/>
      </dsp:nvSpPr>
      <dsp:spPr>
        <a:xfrm>
          <a:off x="5200967" y="1076814"/>
          <a:ext cx="261899" cy="1144858"/>
        </a:xfrm>
        <a:custGeom>
          <a:avLst/>
          <a:gdLst/>
          <a:ahLst/>
          <a:cxnLst/>
          <a:rect l="0" t="0" r="0" b="0"/>
          <a:pathLst>
            <a:path>
              <a:moveTo>
                <a:pt x="0" y="0"/>
              </a:moveTo>
              <a:lnTo>
                <a:pt x="0" y="1144858"/>
              </a:lnTo>
              <a:lnTo>
                <a:pt x="261899" y="114485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3D607-B2D0-4568-A44A-A08C7296605C}">
      <dsp:nvSpPr>
        <dsp:cNvPr id="0" name=""/>
        <dsp:cNvSpPr/>
      </dsp:nvSpPr>
      <dsp:spPr>
        <a:xfrm>
          <a:off x="5462866" y="1374074"/>
          <a:ext cx="2058111" cy="1695196"/>
        </a:xfrm>
        <a:prstGeom prst="roundRect">
          <a:avLst>
            <a:gd name="adj" fmla="val 10000"/>
          </a:avLst>
        </a:prstGeom>
        <a:solidFill>
          <a:schemeClr val="accent4">
            <a:lumMod val="40000"/>
            <a:lumOff val="60000"/>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Тренинг «Моя жизненная позиция» для быстрой адаптации участников тренинга, улучшению отношений с окружающими; формирование стремления понять и узнать самого себя</a:t>
          </a:r>
          <a:endParaRPr lang="ru-RU" sz="1400" kern="1200" dirty="0">
            <a:latin typeface="Times New Roman" panose="02020603050405020304" pitchFamily="18" charset="0"/>
            <a:cs typeface="Times New Roman" panose="02020603050405020304" pitchFamily="18" charset="0"/>
          </a:endParaRPr>
        </a:p>
      </dsp:txBody>
      <dsp:txXfrm>
        <a:off x="5512517" y="1423725"/>
        <a:ext cx="1958809" cy="1595894"/>
      </dsp:txXfrm>
    </dsp:sp>
    <dsp:sp modelId="{47E9F068-1AF3-4C83-9321-E9B8F0DE892B}">
      <dsp:nvSpPr>
        <dsp:cNvPr id="0" name=""/>
        <dsp:cNvSpPr/>
      </dsp:nvSpPr>
      <dsp:spPr>
        <a:xfrm>
          <a:off x="5200967" y="1076814"/>
          <a:ext cx="305943" cy="3182805"/>
        </a:xfrm>
        <a:custGeom>
          <a:avLst/>
          <a:gdLst/>
          <a:ahLst/>
          <a:cxnLst/>
          <a:rect l="0" t="0" r="0" b="0"/>
          <a:pathLst>
            <a:path>
              <a:moveTo>
                <a:pt x="0" y="0"/>
              </a:moveTo>
              <a:lnTo>
                <a:pt x="0" y="3182805"/>
              </a:lnTo>
              <a:lnTo>
                <a:pt x="305943" y="318280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AF68A5-E59D-456B-8421-50DC3A1D348B}">
      <dsp:nvSpPr>
        <dsp:cNvPr id="0" name=""/>
        <dsp:cNvSpPr/>
      </dsp:nvSpPr>
      <dsp:spPr>
        <a:xfrm>
          <a:off x="5506910" y="3293190"/>
          <a:ext cx="2066632" cy="1932858"/>
        </a:xfrm>
        <a:prstGeom prst="roundRect">
          <a:avLst>
            <a:gd name="adj" fmla="val 10000"/>
          </a:avLst>
        </a:prstGeom>
        <a:solidFill>
          <a:schemeClr val="accent5">
            <a:lumMod val="60000"/>
            <a:lumOff val="40000"/>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1"/>
              </a:solidFill>
              <a:latin typeface="Times New Roman" panose="02020603050405020304" pitchFamily="18" charset="0"/>
              <a:cs typeface="Times New Roman" panose="02020603050405020304" pitchFamily="18" charset="0"/>
            </a:rPr>
            <a:t>Опросник «Определение психологического климата группы» </a:t>
          </a:r>
        </a:p>
        <a:p>
          <a:pPr lvl="0" algn="ctr" defTabSz="622300">
            <a:lnSpc>
              <a:spcPct val="90000"/>
            </a:lnSpc>
            <a:spcBef>
              <a:spcPct val="0"/>
            </a:spcBef>
            <a:spcAft>
              <a:spcPct val="35000"/>
            </a:spcAft>
          </a:pPr>
          <a:r>
            <a:rPr lang="ru-RU" sz="1400" kern="1200" dirty="0" smtClean="0">
              <a:solidFill>
                <a:schemeClr val="bg1"/>
              </a:solidFill>
              <a:latin typeface="Times New Roman" panose="02020603050405020304" pitchFamily="18" charset="0"/>
              <a:cs typeface="Times New Roman" panose="02020603050405020304" pitchFamily="18" charset="0"/>
            </a:rPr>
            <a:t>Л.Н. </a:t>
          </a:r>
          <a:r>
            <a:rPr lang="ru-RU" sz="1400" kern="1200" dirty="0" err="1" smtClean="0">
              <a:solidFill>
                <a:schemeClr val="bg1"/>
              </a:solidFill>
              <a:latin typeface="Times New Roman" panose="02020603050405020304" pitchFamily="18" charset="0"/>
              <a:cs typeface="Times New Roman" panose="02020603050405020304" pitchFamily="18" charset="0"/>
            </a:rPr>
            <a:t>Лутошкина</a:t>
          </a:r>
          <a:endParaRPr lang="ru-RU" sz="1400" kern="1200" dirty="0" smtClean="0">
            <a:solidFill>
              <a:schemeClr val="bg1"/>
            </a:solidFill>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r>
            <a:rPr lang="ru-RU" sz="1400" kern="1200" dirty="0" smtClean="0">
              <a:solidFill>
                <a:schemeClr val="bg1"/>
              </a:solidFill>
              <a:latin typeface="Times New Roman" panose="02020603050405020304" pitchFamily="18" charset="0"/>
              <a:cs typeface="Times New Roman" panose="02020603050405020304" pitchFamily="18" charset="0"/>
            </a:rPr>
            <a:t>Для оценивания некоторых основных проявлений психологического климата коллектива </a:t>
          </a:r>
          <a:endParaRPr lang="ru-RU" sz="1400" kern="1200" dirty="0">
            <a:solidFill>
              <a:schemeClr val="bg1"/>
            </a:solidFill>
          </a:endParaRPr>
        </a:p>
      </dsp:txBody>
      <dsp:txXfrm>
        <a:off x="5563521" y="3349801"/>
        <a:ext cx="1953410" cy="18196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98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4" name="Footer Placeholder 3"/>
          <p:cNvSpPr>
            <a:spLocks noGrp="1"/>
          </p:cNvSpPr>
          <p:nvPr>
            <p:ph type="ftr" sz="quarter" idx="11"/>
          </p:nvPr>
        </p:nvSpPr>
        <p:spPr/>
        <p:txBody>
          <a:bodyPr/>
          <a:lstStyle/>
          <a:p>
            <a:endParaRPr lang="ru-RU">
              <a:solidFill>
                <a:prstClr val="white"/>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21152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383898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7804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053060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85726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763910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254066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69936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78253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7667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6" name="Footer Placeholder 5"/>
          <p:cNvSpPr>
            <a:spLocks noGrp="1"/>
          </p:cNvSpPr>
          <p:nvPr>
            <p:ph type="ftr" sz="quarter" idx="11"/>
          </p:nvPr>
        </p:nvSpPr>
        <p:spPr/>
        <p:txBody>
          <a:bodyPr/>
          <a:lstStyle/>
          <a:p>
            <a:endParaRPr lang="ru-RU">
              <a:solidFill>
                <a:prstClr val="white"/>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87324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8" name="Footer Placeholder 7"/>
          <p:cNvSpPr>
            <a:spLocks noGrp="1"/>
          </p:cNvSpPr>
          <p:nvPr>
            <p:ph type="ftr" sz="quarter" idx="11"/>
          </p:nvPr>
        </p:nvSpPr>
        <p:spPr/>
        <p:txBody>
          <a:bodyPr/>
          <a:lstStyle/>
          <a:p>
            <a:endParaRPr lang="ru-RU">
              <a:solidFill>
                <a:prstClr val="white"/>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76672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4" name="Footer Placeholder 3"/>
          <p:cNvSpPr>
            <a:spLocks noGrp="1"/>
          </p:cNvSpPr>
          <p:nvPr>
            <p:ph type="ftr" sz="quarter" idx="11"/>
          </p:nvPr>
        </p:nvSpPr>
        <p:spPr/>
        <p:txBody>
          <a:bodyPr/>
          <a:lstStyle/>
          <a:p>
            <a:endParaRPr lang="ru-RU">
              <a:solidFill>
                <a:prstClr val="white"/>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04052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3" name="Footer Placeholder 2"/>
          <p:cNvSpPr>
            <a:spLocks noGrp="1"/>
          </p:cNvSpPr>
          <p:nvPr>
            <p:ph type="ftr" sz="quarter" idx="11"/>
          </p:nvPr>
        </p:nvSpPr>
        <p:spPr/>
        <p:txBody>
          <a:bodyPr/>
          <a:lstStyle/>
          <a:p>
            <a:endParaRPr lang="ru-RU">
              <a:solidFill>
                <a:prstClr val="white"/>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95466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6" name="Footer Placeholder 5"/>
          <p:cNvSpPr>
            <a:spLocks noGrp="1"/>
          </p:cNvSpPr>
          <p:nvPr>
            <p:ph type="ftr" sz="quarter" idx="11"/>
          </p:nvPr>
        </p:nvSpPr>
        <p:spPr/>
        <p:txBody>
          <a:bodyPr/>
          <a:lstStyle/>
          <a:p>
            <a:endParaRPr lang="ru-RU">
              <a:solidFill>
                <a:prstClr val="white"/>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83424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white"/>
                </a:solidFill>
              </a:rPr>
              <a:pPr/>
              <a:t>04.04.2022</a:t>
            </a:fld>
            <a:endParaRPr lang="ru-RU">
              <a:solidFill>
                <a:prstClr val="white"/>
              </a:solidFill>
            </a:endParaRPr>
          </a:p>
        </p:txBody>
      </p:sp>
      <p:sp>
        <p:nvSpPr>
          <p:cNvPr id="6" name="Footer Placeholder 5"/>
          <p:cNvSpPr>
            <a:spLocks noGrp="1"/>
          </p:cNvSpPr>
          <p:nvPr>
            <p:ph type="ftr" sz="quarter" idx="11"/>
          </p:nvPr>
        </p:nvSpPr>
        <p:spPr/>
        <p:txBody>
          <a:bodyPr/>
          <a:lstStyle/>
          <a:p>
            <a:endParaRPr lang="ru-RU">
              <a:solidFill>
                <a:prstClr val="white"/>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81636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4C71EC6-210F-42DE-9C53-41977AD35B3D}" type="datetimeFigureOut">
              <a:rPr lang="ru-RU" smtClean="0">
                <a:solidFill>
                  <a:prstClr val="white"/>
                </a:solidFill>
              </a:rPr>
              <a:pPr/>
              <a:t>04.04.2022</a:t>
            </a:fld>
            <a:endParaRPr lang="ru-RU">
              <a:solidFill>
                <a:prstClr val="white"/>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solidFill>
                <a:prstClr val="white"/>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646925943"/>
      </p:ext>
    </p:extLst>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2" y="685800"/>
            <a:ext cx="9174163" cy="1819275"/>
          </a:xfrm>
        </p:spPr>
        <p:txBody>
          <a:bodyPr>
            <a:normAutofit/>
          </a:bodyPr>
          <a:lstStyle/>
          <a:p>
            <a:pPr algn="ctr"/>
            <a:r>
              <a:rPr lang="ru-RU" sz="2800" dirty="0">
                <a:solidFill>
                  <a:schemeClr val="bg1"/>
                </a:solidFill>
                <a:latin typeface="Times New Roman" panose="02020603050405020304" pitchFamily="18" charset="0"/>
                <a:ea typeface="Calibri" panose="020F0502020204030204" pitchFamily="34" charset="0"/>
              </a:rPr>
              <a:t>«Современные формы и технологии в </a:t>
            </a:r>
            <a:r>
              <a:rPr lang="ru-RU" sz="2800" smtClean="0">
                <a:solidFill>
                  <a:schemeClr val="bg1"/>
                </a:solidFill>
                <a:latin typeface="Times New Roman" panose="02020603050405020304" pitchFamily="18" charset="0"/>
                <a:ea typeface="Calibri" panose="020F0502020204030204" pitchFamily="34" charset="0"/>
              </a:rPr>
              <a:t>наставничестве</a:t>
            </a:r>
            <a:r>
              <a:rPr lang="ru-RU" sz="2800" smtClean="0">
                <a:solidFill>
                  <a:schemeClr val="bg1"/>
                </a:solidFill>
                <a:latin typeface="Times New Roman" panose="02020603050405020304" pitchFamily="18" charset="0"/>
                <a:ea typeface="Calibri" panose="020F0502020204030204" pitchFamily="34" charset="0"/>
              </a:rPr>
              <a:t>»</a:t>
            </a:r>
            <a:endParaRPr lang="ru-RU" sz="2800" cap="none" dirty="0">
              <a:solidFill>
                <a:schemeClr val="bg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362324" y="4114800"/>
            <a:ext cx="3722687" cy="1676400"/>
          </a:xfrm>
        </p:spPr>
        <p:txBody>
          <a:bodyPr>
            <a:normAutofit/>
          </a:bodyPr>
          <a:lstStyle/>
          <a:p>
            <a:r>
              <a:rPr lang="ru-RU" dirty="0" smtClean="0">
                <a:solidFill>
                  <a:schemeClr val="bg1"/>
                </a:solidFill>
                <a:latin typeface="Times New Roman" panose="02020603050405020304" pitchFamily="18" charset="0"/>
                <a:cs typeface="Times New Roman" panose="02020603050405020304" pitchFamily="18" charset="0"/>
              </a:rPr>
              <a:t>Старший воспитатель Наконечникова Евгения Сергеевна</a:t>
            </a:r>
            <a:endParaRPr 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294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4036" y="165857"/>
            <a:ext cx="8610600" cy="1983454"/>
          </a:xfrm>
        </p:spPr>
        <p:txBody>
          <a:bodyPr>
            <a:normAutofit/>
          </a:bodyPr>
          <a:lstStyle/>
          <a:p>
            <a:pPr algn="ctr"/>
            <a:r>
              <a:rPr lang="ru-RU" sz="2800" dirty="0" smtClean="0">
                <a:solidFill>
                  <a:schemeClr val="bg1"/>
                </a:solidFill>
                <a:latin typeface="Times New Roman" panose="02020603050405020304" pitchFamily="18" charset="0"/>
                <a:cs typeface="Times New Roman" panose="02020603050405020304" pitchFamily="18" charset="0"/>
              </a:rPr>
              <a:t>Взаимодействие педагогов</a:t>
            </a:r>
            <a:br>
              <a:rPr lang="ru-RU" sz="2800" dirty="0" smtClean="0">
                <a:solidFill>
                  <a:schemeClr val="bg1"/>
                </a:solidFill>
                <a:latin typeface="Times New Roman" panose="02020603050405020304" pitchFamily="18" charset="0"/>
                <a:cs typeface="Times New Roman" panose="02020603050405020304" pitchFamily="18" charset="0"/>
              </a:rPr>
            </a:br>
            <a:r>
              <a:rPr lang="ru-RU" sz="2800" dirty="0" smtClean="0">
                <a:solidFill>
                  <a:schemeClr val="bg1"/>
                </a:solidFill>
                <a:latin typeface="Times New Roman" panose="02020603050405020304" pitchFamily="18" charset="0"/>
                <a:cs typeface="Times New Roman" panose="02020603050405020304" pitchFamily="18" charset="0"/>
              </a:rPr>
              <a:t> «Традиции и новации»</a:t>
            </a: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63336" y="2317730"/>
            <a:ext cx="6096000" cy="1855893"/>
          </a:xfrm>
          <a:prstGeom prst="rect">
            <a:avLst/>
          </a:prstGeom>
        </p:spPr>
        <p:txBody>
          <a:bodyPr>
            <a:spAutoFit/>
          </a:bodyPr>
          <a:lstStyle/>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повышение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профессиональной компетентности педагогов</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поднятие педагогического духа</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сплочение коллектива</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развитие навыков работы в группе</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прививать любовь к профессии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181" y="2790478"/>
            <a:ext cx="6403572" cy="3602009"/>
          </a:xfrm>
          <a:prstGeom prst="rect">
            <a:avLst/>
          </a:prstGeom>
        </p:spPr>
      </p:pic>
    </p:spTree>
    <p:extLst>
      <p:ext uri="{BB962C8B-B14F-4D97-AF65-F5344CB8AC3E}">
        <p14:creationId xmlns:p14="http://schemas.microsoft.com/office/powerpoint/2010/main" val="203636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3923" y="334979"/>
            <a:ext cx="8534400" cy="669956"/>
          </a:xfrm>
        </p:spPr>
        <p:txBody>
          <a:bodyPr>
            <a:noAutofit/>
          </a:bodyPr>
          <a:lstStyle/>
          <a:p>
            <a:pPr algn="ctr"/>
            <a:r>
              <a:rPr lang="ru-RU" sz="2800" cap="none" dirty="0" smtClean="0">
                <a:solidFill>
                  <a:schemeClr val="bg1"/>
                </a:solidFill>
                <a:latin typeface="Times New Roman" panose="02020603050405020304" pitchFamily="18" charset="0"/>
                <a:cs typeface="Times New Roman" panose="02020603050405020304" pitchFamily="18" charset="0"/>
              </a:rPr>
              <a:t>Формирование конфликтологической компетентности педагогов</a:t>
            </a:r>
            <a:endParaRPr lang="ru-RU" sz="2800" cap="none"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2026" y="2679825"/>
            <a:ext cx="5439755" cy="361685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208" y="1430448"/>
            <a:ext cx="5371672" cy="3571591"/>
          </a:xfrm>
          <a:prstGeom prst="rect">
            <a:avLst/>
          </a:prstGeom>
        </p:spPr>
      </p:pic>
    </p:spTree>
    <p:extLst>
      <p:ext uri="{BB962C8B-B14F-4D97-AF65-F5344CB8AC3E}">
        <p14:creationId xmlns:p14="http://schemas.microsoft.com/office/powerpoint/2010/main" val="3297699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4762" y="239182"/>
            <a:ext cx="8534400" cy="1507067"/>
          </a:xfrm>
        </p:spPr>
        <p:txBody>
          <a:bodyPr>
            <a:normAutofit/>
          </a:bodyPr>
          <a:lstStyle/>
          <a:p>
            <a:r>
              <a:rPr lang="ru-RU" cap="none" dirty="0" smtClean="0">
                <a:solidFill>
                  <a:schemeClr val="bg1"/>
                </a:solidFill>
                <a:latin typeface="Times New Roman" panose="02020603050405020304" pitchFamily="18" charset="0"/>
                <a:cs typeface="Times New Roman" panose="02020603050405020304" pitchFamily="18" charset="0"/>
              </a:rPr>
              <a:t>Выступления в педагогических марафонах проводимых КНМЦ</a:t>
            </a:r>
            <a:endParaRPr lang="ru-RU" cap="none"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988313" y="2083771"/>
            <a:ext cx="2870042" cy="3826722"/>
          </a:xfrm>
          <a:prstGeom prst="rect">
            <a:avLst/>
          </a:prstGeom>
        </p:spPr>
      </p:pic>
      <p:sp>
        <p:nvSpPr>
          <p:cNvPr id="4" name="Прямоугольник 3"/>
          <p:cNvSpPr/>
          <p:nvPr/>
        </p:nvSpPr>
        <p:spPr>
          <a:xfrm>
            <a:off x="5256934" y="2389728"/>
            <a:ext cx="6096000" cy="2838213"/>
          </a:xfrm>
          <a:prstGeom prst="rect">
            <a:avLst/>
          </a:prstGeom>
        </p:spPr>
        <p:txBody>
          <a:bodyPr>
            <a:spAutoFit/>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Мастер – класс «Вариативность форм взаимодействия в малокомплектном детском саду»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рамках педагогического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марафона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презентация с элементами доклада.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Май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2021</a:t>
            </a:r>
            <a:endPar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Доклад с презентацией «Вариативный подход к формированию профессиональной компетентности начинающего педагога в малокомплектном детском саду»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в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педагогической гостиной «Наставничество-перспективная образовательная среда, отвечающая вызову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времени». Сентябрь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2021</a:t>
            </a:r>
            <a:endPar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98551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1050" y="247650"/>
            <a:ext cx="8534400" cy="832919"/>
          </a:xfrm>
        </p:spPr>
        <p:txBody>
          <a:bodyPr>
            <a:normAutofit fontScale="90000"/>
          </a:bodyPr>
          <a:lstStyle/>
          <a:p>
            <a:r>
              <a:rPr lang="ru-RU" sz="2700" b="1" cap="none" dirty="0">
                <a:solidFill>
                  <a:schemeClr val="bg1"/>
                </a:solidFill>
                <a:latin typeface="Times New Roman" panose="02020603050405020304" pitchFamily="18" charset="0"/>
                <a:cs typeface="Times New Roman" panose="02020603050405020304" pitchFamily="18" charset="0"/>
              </a:rPr>
              <a:t>Ярмарка-педагогических идей 2.03.2022-10.03.2022 «Наставничество как наиболее эффективный метод </a:t>
            </a:r>
            <a:r>
              <a:rPr lang="ru-RU" sz="2700" b="1" cap="none" dirty="0" smtClean="0">
                <a:solidFill>
                  <a:schemeClr val="bg1"/>
                </a:solidFill>
                <a:latin typeface="Times New Roman" panose="02020603050405020304" pitchFamily="18" charset="0"/>
                <a:cs typeface="Times New Roman" panose="02020603050405020304" pitchFamily="18" charset="0"/>
              </a:rPr>
              <a:t>индивидуализации </a:t>
            </a:r>
            <a:r>
              <a:rPr lang="ru-RU" sz="2700" b="1" cap="none" dirty="0">
                <a:solidFill>
                  <a:schemeClr val="bg1"/>
                </a:solidFill>
                <a:latin typeface="Times New Roman" panose="02020603050405020304" pitchFamily="18" charset="0"/>
                <a:cs typeface="Times New Roman" panose="02020603050405020304" pitchFamily="18" charset="0"/>
              </a:rPr>
              <a:t>развития современного ребенка</a:t>
            </a:r>
            <a:r>
              <a:rPr lang="ru-RU" sz="1800" b="1" cap="none" dirty="0">
                <a:solidFill>
                  <a:schemeClr val="bg1"/>
                </a:solidFill>
                <a:latin typeface="Times New Roman" panose="02020603050405020304" pitchFamily="18" charset="0"/>
                <a:cs typeface="Times New Roman" panose="02020603050405020304" pitchFamily="18" charset="0"/>
              </a:rPr>
              <a:t>!</a:t>
            </a:r>
            <a:endParaRPr lang="ru-RU" sz="1800" b="1" cap="none" dirty="0">
              <a:solidFill>
                <a:schemeClr val="bg1"/>
              </a:solidFill>
            </a:endParaRPr>
          </a:p>
        </p:txBody>
      </p:sp>
      <p:pic>
        <p:nvPicPr>
          <p:cNvPr id="3" name="Рисунок 2"/>
          <p:cNvPicPr>
            <a:picLocks noChangeAspect="1"/>
          </p:cNvPicPr>
          <p:nvPr/>
        </p:nvPicPr>
        <p:blipFill>
          <a:blip r:embed="rId2"/>
          <a:stretch>
            <a:fillRect/>
          </a:stretch>
        </p:blipFill>
        <p:spPr>
          <a:xfrm>
            <a:off x="2009775" y="1518720"/>
            <a:ext cx="9265624" cy="5211914"/>
          </a:xfrm>
          <a:prstGeom prst="rect">
            <a:avLst/>
          </a:prstGeom>
        </p:spPr>
      </p:pic>
    </p:spTree>
    <p:extLst>
      <p:ext uri="{BB962C8B-B14F-4D97-AF65-F5344CB8AC3E}">
        <p14:creationId xmlns:p14="http://schemas.microsoft.com/office/powerpoint/2010/main" val="386220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50570" y="114300"/>
            <a:ext cx="9583776" cy="498663"/>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Методы обучения в контексте педагогов-наставников</a:t>
            </a:r>
            <a:endPar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Прямоугольник 2"/>
          <p:cNvSpPr/>
          <p:nvPr/>
        </p:nvSpPr>
        <p:spPr>
          <a:xfrm>
            <a:off x="1521069" y="949570"/>
            <a:ext cx="9792552" cy="4662815"/>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Метод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самонаблюдения</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-выражается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словесных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отчетах о том, что видит, чувствует,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переживает;</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Метод интроспективного анализа</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-своеобразная техника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«исследования себя»;</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Метод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игры. Рефлексивно-деловые </a:t>
            </a: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игры</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-современная активная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форма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работы с участниками образовательного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процесса;</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Метод </a:t>
            </a: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сократического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диалога-преподаватель, подобно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Сократу</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обсуждает со слушателями проблемы смысла и значимости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изучаемых явлений</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Метод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философствования</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-тождественен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методам размышления,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рассуждения; </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Кейс-метод</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это метод активного проблемного, эвристического обучения. </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12876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1454" y="483578"/>
            <a:ext cx="10473236" cy="4708981"/>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Впервые работа с кейсами в рамках учебного процесса была реализована в Гарвардской школе бизнеса в 1908 г.</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 России данная технология стала внедряться лишь последние 3-4 года</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Один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из методов, который поможет начинающему педагогу самостоятельно проектировать образовательный процесс, –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кейс-метод</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Кейс-метод или метод конкретных ситуаций – это метод активного проблемного, эвристического обучения</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Метод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case-study</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или метод конкретных ситуаций (от английского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case</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случай, ситуация) – метод активного проблемно-ситуационного анализа, основанный на обучении путем решения конкретных задач – ситуаций (решение кейсов</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14432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1646" y="448408"/>
            <a:ext cx="7992208" cy="5324535"/>
          </a:xfrm>
          <a:prstGeom prst="rect">
            <a:avLst/>
          </a:prstGeom>
        </p:spPr>
        <p:txBody>
          <a:bodyPr wrap="square">
            <a:spAutoFit/>
          </a:bodyPr>
          <a:lstStyle/>
          <a:p>
            <a:r>
              <a:rPr lang="ru-RU" sz="2000" b="1" dirty="0">
                <a:solidFill>
                  <a:schemeClr val="bg1"/>
                </a:solidFill>
                <a:latin typeface="Times New Roman" panose="02020603050405020304" pitchFamily="18" charset="0"/>
                <a:cs typeface="Times New Roman" panose="02020603050405020304" pitchFamily="18" charset="0"/>
              </a:rPr>
              <a:t>У</a:t>
            </a:r>
            <a:r>
              <a:rPr lang="ru-RU" sz="2000" b="1" dirty="0" smtClean="0">
                <a:solidFill>
                  <a:schemeClr val="bg1"/>
                </a:solidFill>
                <a:latin typeface="Times New Roman" panose="02020603050405020304" pitchFamily="18" charset="0"/>
                <a:cs typeface="Times New Roman" panose="02020603050405020304" pitchFamily="18" charset="0"/>
              </a:rPr>
              <a:t>ровни </a:t>
            </a:r>
            <a:r>
              <a:rPr lang="ru-RU" sz="2000" b="1" dirty="0">
                <a:solidFill>
                  <a:schemeClr val="bg1"/>
                </a:solidFill>
                <a:latin typeface="Times New Roman" panose="02020603050405020304" pitchFamily="18" charset="0"/>
                <a:cs typeface="Times New Roman" panose="02020603050405020304" pitchFamily="18" charset="0"/>
              </a:rPr>
              <a:t>становления социального партнерства</a:t>
            </a:r>
            <a:r>
              <a:rPr lang="ru-RU" sz="2000" dirty="0" smtClean="0">
                <a:solidFill>
                  <a:schemeClr val="bg1"/>
                </a:solidFill>
                <a:latin typeface="Times New Roman" panose="02020603050405020304" pitchFamily="18" charset="0"/>
                <a:cs typeface="Times New Roman" panose="02020603050405020304" pitchFamily="18" charset="0"/>
              </a:rPr>
              <a:t>:</a:t>
            </a:r>
          </a:p>
          <a:p>
            <a:endParaRPr lang="ru-RU" sz="2000" dirty="0">
              <a:solidFill>
                <a:schemeClr val="bg1"/>
              </a:solidFill>
              <a:latin typeface="Times New Roman" panose="02020603050405020304" pitchFamily="18" charset="0"/>
              <a:cs typeface="Times New Roman" panose="02020603050405020304" pitchFamily="18" charset="0"/>
            </a:endParaRPr>
          </a:p>
          <a:p>
            <a:r>
              <a:rPr lang="ru-RU" sz="2000" dirty="0">
                <a:solidFill>
                  <a:schemeClr val="bg1"/>
                </a:solidFill>
                <a:latin typeface="Times New Roman" panose="02020603050405020304" pitchFamily="18" charset="0"/>
                <a:cs typeface="Times New Roman" panose="02020603050405020304" pitchFamily="18" charset="0"/>
              </a:rPr>
              <a:t>● Информационный уровень - взаимный обмен информацией, </a:t>
            </a:r>
            <a:r>
              <a:rPr lang="ru-RU" sz="2000" dirty="0" smtClean="0">
                <a:solidFill>
                  <a:schemeClr val="bg1"/>
                </a:solidFill>
                <a:latin typeface="Times New Roman" panose="02020603050405020304" pitchFamily="18" charset="0"/>
                <a:cs typeface="Times New Roman" panose="02020603050405020304" pitchFamily="18" charset="0"/>
              </a:rPr>
              <a:t>выяснение </a:t>
            </a:r>
            <a:r>
              <a:rPr lang="ru-RU" sz="2000" dirty="0">
                <a:solidFill>
                  <a:schemeClr val="bg1"/>
                </a:solidFill>
                <a:latin typeface="Times New Roman" panose="02020603050405020304" pitchFamily="18" charset="0"/>
                <a:cs typeface="Times New Roman" panose="02020603050405020304" pitchFamily="18" charset="0"/>
              </a:rPr>
              <a:t>стратегии и тактик в совместной деятельности, </a:t>
            </a:r>
            <a:r>
              <a:rPr lang="ru-RU" sz="2000" dirty="0" smtClean="0">
                <a:solidFill>
                  <a:schemeClr val="bg1"/>
                </a:solidFill>
                <a:latin typeface="Times New Roman" panose="02020603050405020304" pitchFamily="18" charset="0"/>
                <a:cs typeface="Times New Roman" panose="02020603050405020304" pitchFamily="18" charset="0"/>
              </a:rPr>
              <a:t>формальное </a:t>
            </a:r>
            <a:r>
              <a:rPr lang="ru-RU" sz="2000" dirty="0">
                <a:solidFill>
                  <a:schemeClr val="bg1"/>
                </a:solidFill>
                <a:latin typeface="Times New Roman" panose="02020603050405020304" pitchFamily="18" charset="0"/>
                <a:cs typeface="Times New Roman" panose="02020603050405020304" pitchFamily="18" charset="0"/>
              </a:rPr>
              <a:t>оформление договоренностей.</a:t>
            </a:r>
          </a:p>
          <a:p>
            <a:r>
              <a:rPr lang="ru-RU" sz="2000" dirty="0">
                <a:solidFill>
                  <a:schemeClr val="bg1"/>
                </a:solidFill>
                <a:latin typeface="Times New Roman" panose="02020603050405020304" pitchFamily="18" charset="0"/>
                <a:cs typeface="Times New Roman" panose="02020603050405020304" pitchFamily="18" charset="0"/>
              </a:rPr>
              <a:t>● Организационно-методический уровень - согласование планов, </a:t>
            </a:r>
            <a:r>
              <a:rPr lang="ru-RU" sz="2000" dirty="0" smtClean="0">
                <a:solidFill>
                  <a:schemeClr val="bg1"/>
                </a:solidFill>
                <a:latin typeface="Times New Roman" panose="02020603050405020304" pitchFamily="18" charset="0"/>
                <a:cs typeface="Times New Roman" panose="02020603050405020304" pitchFamily="18" charset="0"/>
              </a:rPr>
              <a:t>мероприятий </a:t>
            </a:r>
            <a:r>
              <a:rPr lang="ru-RU" sz="2000" dirty="0">
                <a:solidFill>
                  <a:schemeClr val="bg1"/>
                </a:solidFill>
                <a:latin typeface="Times New Roman" panose="02020603050405020304" pitchFamily="18" charset="0"/>
                <a:cs typeface="Times New Roman" panose="02020603050405020304" pitchFamily="18" charset="0"/>
              </a:rPr>
              <a:t>и сроков деятельности, сфер совместной </a:t>
            </a:r>
            <a:r>
              <a:rPr lang="ru-RU" sz="2000" dirty="0" smtClean="0">
                <a:solidFill>
                  <a:schemeClr val="bg1"/>
                </a:solidFill>
                <a:latin typeface="Times New Roman" panose="02020603050405020304" pitchFamily="18" charset="0"/>
                <a:cs typeface="Times New Roman" panose="02020603050405020304" pitchFamily="18" charset="0"/>
              </a:rPr>
              <a:t>деятельности</a:t>
            </a:r>
            <a:r>
              <a:rPr lang="ru-RU" sz="2000" dirty="0">
                <a:solidFill>
                  <a:schemeClr val="bg1"/>
                </a:solidFill>
                <a:latin typeface="Times New Roman" panose="02020603050405020304" pitchFamily="18" charset="0"/>
                <a:cs typeface="Times New Roman" panose="02020603050405020304" pitchFamily="18" charset="0"/>
              </a:rPr>
              <a:t>, способов определения ее результатов. </a:t>
            </a:r>
          </a:p>
          <a:p>
            <a:r>
              <a:rPr lang="ru-RU" sz="2000" dirty="0">
                <a:solidFill>
                  <a:schemeClr val="bg1"/>
                </a:solidFill>
                <a:latin typeface="Times New Roman" panose="02020603050405020304" pitchFamily="18" charset="0"/>
                <a:cs typeface="Times New Roman" panose="02020603050405020304" pitchFamily="18" charset="0"/>
              </a:rPr>
              <a:t>● Уровень взаимодействия и сотрудничества - конкретная </a:t>
            </a:r>
          </a:p>
          <a:p>
            <a:r>
              <a:rPr lang="ru-RU" sz="2000" dirty="0">
                <a:solidFill>
                  <a:schemeClr val="bg1"/>
                </a:solidFill>
                <a:latin typeface="Times New Roman" panose="02020603050405020304" pitchFamily="18" charset="0"/>
                <a:cs typeface="Times New Roman" panose="02020603050405020304" pitchFamily="18" charset="0"/>
              </a:rPr>
              <a:t>совместная деятельность, построенная на согласованной ранее </a:t>
            </a:r>
            <a:r>
              <a:rPr lang="ru-RU" sz="2000" dirty="0" smtClean="0">
                <a:solidFill>
                  <a:schemeClr val="bg1"/>
                </a:solidFill>
                <a:latin typeface="Times New Roman" panose="02020603050405020304" pitchFamily="18" charset="0"/>
                <a:cs typeface="Times New Roman" panose="02020603050405020304" pitchFamily="18" charset="0"/>
              </a:rPr>
              <a:t>долгосрочной </a:t>
            </a:r>
            <a:r>
              <a:rPr lang="ru-RU" sz="2000" dirty="0">
                <a:solidFill>
                  <a:schemeClr val="bg1"/>
                </a:solidFill>
                <a:latin typeface="Times New Roman" panose="02020603050405020304" pitchFamily="18" charset="0"/>
                <a:cs typeface="Times New Roman" panose="02020603050405020304" pitchFamily="18" charset="0"/>
              </a:rPr>
              <a:t>программе, организация единого образовательного </a:t>
            </a:r>
            <a:r>
              <a:rPr lang="ru-RU" sz="2000" dirty="0" smtClean="0">
                <a:solidFill>
                  <a:schemeClr val="bg1"/>
                </a:solidFill>
                <a:latin typeface="Times New Roman" panose="02020603050405020304" pitchFamily="18" charset="0"/>
                <a:cs typeface="Times New Roman" panose="02020603050405020304" pitchFamily="18" charset="0"/>
              </a:rPr>
              <a:t>пространства</a:t>
            </a:r>
            <a:r>
              <a:rPr lang="ru-RU" sz="2000" dirty="0">
                <a:solidFill>
                  <a:schemeClr val="bg1"/>
                </a:solidFill>
                <a:latin typeface="Times New Roman" panose="02020603050405020304" pitchFamily="18" charset="0"/>
                <a:cs typeface="Times New Roman" panose="02020603050405020304" pitchFamily="18" charset="0"/>
              </a:rPr>
              <a:t>, способного расширить возможности каждого из </a:t>
            </a:r>
            <a:r>
              <a:rPr lang="ru-RU" sz="2000" dirty="0" smtClean="0">
                <a:solidFill>
                  <a:schemeClr val="bg1"/>
                </a:solidFill>
                <a:latin typeface="Times New Roman" panose="02020603050405020304" pitchFamily="18" charset="0"/>
                <a:cs typeface="Times New Roman" panose="02020603050405020304" pitchFamily="18" charset="0"/>
              </a:rPr>
              <a:t>социальных </a:t>
            </a:r>
            <a:r>
              <a:rPr lang="ru-RU" sz="2000" dirty="0">
                <a:solidFill>
                  <a:schemeClr val="bg1"/>
                </a:solidFill>
                <a:latin typeface="Times New Roman" panose="02020603050405020304" pitchFamily="18" charset="0"/>
                <a:cs typeface="Times New Roman" panose="02020603050405020304" pitchFamily="18" charset="0"/>
              </a:rPr>
              <a:t>партнеров.</a:t>
            </a:r>
          </a:p>
          <a:p>
            <a:r>
              <a:rPr lang="ru-RU" sz="2000" dirty="0">
                <a:solidFill>
                  <a:schemeClr val="bg1"/>
                </a:solidFill>
                <a:latin typeface="Times New Roman" panose="02020603050405020304" pitchFamily="18" charset="0"/>
                <a:cs typeface="Times New Roman" panose="02020603050405020304" pitchFamily="18" charset="0"/>
              </a:rPr>
              <a:t>● Уровень оценки деятельности и построения перспектив </a:t>
            </a:r>
          </a:p>
          <a:p>
            <a:r>
              <a:rPr lang="ru-RU" sz="2000" dirty="0">
                <a:solidFill>
                  <a:schemeClr val="bg1"/>
                </a:solidFill>
                <a:latin typeface="Times New Roman" panose="02020603050405020304" pitchFamily="18" charset="0"/>
                <a:cs typeface="Times New Roman" panose="02020603050405020304" pitchFamily="18" charset="0"/>
              </a:rPr>
              <a:t>дальнейшего развития сотрудничества - подведение итогов </a:t>
            </a:r>
          </a:p>
          <a:p>
            <a:r>
              <a:rPr lang="ru-RU" sz="2000" dirty="0">
                <a:solidFill>
                  <a:schemeClr val="bg1"/>
                </a:solidFill>
                <a:latin typeface="Times New Roman" panose="02020603050405020304" pitchFamily="18" charset="0"/>
                <a:cs typeface="Times New Roman" panose="02020603050405020304" pitchFamily="18" charset="0"/>
              </a:rPr>
              <a:t>социального партнерства, обобщение результатов, постановка </a:t>
            </a:r>
            <a:r>
              <a:rPr lang="ru-RU" sz="2000" dirty="0" smtClean="0">
                <a:solidFill>
                  <a:schemeClr val="bg1"/>
                </a:solidFill>
                <a:latin typeface="Times New Roman" panose="02020603050405020304" pitchFamily="18" charset="0"/>
                <a:cs typeface="Times New Roman" panose="02020603050405020304" pitchFamily="18" charset="0"/>
              </a:rPr>
              <a:t>новых </a:t>
            </a:r>
            <a:r>
              <a:rPr lang="ru-RU" sz="2000" dirty="0">
                <a:solidFill>
                  <a:schemeClr val="bg1"/>
                </a:solidFill>
                <a:latin typeface="Times New Roman" panose="02020603050405020304" pitchFamily="18" charset="0"/>
                <a:cs typeface="Times New Roman" panose="02020603050405020304" pitchFamily="18" charset="0"/>
              </a:rPr>
              <a:t>целей и задач. </a:t>
            </a:r>
          </a:p>
        </p:txBody>
      </p:sp>
    </p:spTree>
    <p:extLst>
      <p:ext uri="{BB962C8B-B14F-4D97-AF65-F5344CB8AC3E}">
        <p14:creationId xmlns:p14="http://schemas.microsoft.com/office/powerpoint/2010/main" val="2784530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4476" y="333375"/>
            <a:ext cx="9153524" cy="503337"/>
          </a:xfrm>
        </p:spPr>
        <p:txBody>
          <a:bodyPr>
            <a:noAutofit/>
          </a:bodyPr>
          <a:lstStyle/>
          <a:p>
            <a:r>
              <a:rPr lang="ru-RU" sz="3200" cap="none" dirty="0" smtClean="0">
                <a:solidFill>
                  <a:schemeClr val="bg1"/>
                </a:solidFill>
                <a:latin typeface="Times New Roman" panose="02020603050405020304" pitchFamily="18" charset="0"/>
                <a:cs typeface="Times New Roman" panose="02020603050405020304" pitchFamily="18" charset="0"/>
              </a:rPr>
              <a:t>Результаты успешности молодого специалиста</a:t>
            </a:r>
            <a:endParaRPr lang="ru-RU" sz="3200" cap="none"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0975" y="923925"/>
            <a:ext cx="9896153" cy="4089251"/>
          </a:xfrm>
        </p:spPr>
        <p:txBody>
          <a:bodyPr>
            <a:normAutofit/>
          </a:bodyPr>
          <a:lstStyle/>
          <a:p>
            <a:endParaRPr lang="ru-RU" dirty="0" smtClean="0"/>
          </a:p>
          <a:p>
            <a:r>
              <a:rPr lang="ru-RU" sz="2000" dirty="0">
                <a:solidFill>
                  <a:schemeClr val="bg1"/>
                </a:solidFill>
                <a:latin typeface="Times New Roman" panose="02020603050405020304" pitchFamily="18" charset="0"/>
                <a:cs typeface="Times New Roman" panose="02020603050405020304" pitchFamily="18" charset="0"/>
              </a:rPr>
              <a:t>Степень удовлетворенности своим трудом;</a:t>
            </a:r>
          </a:p>
          <a:p>
            <a:r>
              <a:rPr lang="ru-RU" sz="2000" dirty="0">
                <a:solidFill>
                  <a:schemeClr val="bg1"/>
                </a:solidFill>
                <a:latin typeface="Times New Roman" panose="02020603050405020304" pitchFamily="18" charset="0"/>
                <a:cs typeface="Times New Roman" panose="02020603050405020304" pitchFamily="18" charset="0"/>
              </a:rPr>
              <a:t>Стремление к личностному росту;</a:t>
            </a:r>
          </a:p>
          <a:p>
            <a:r>
              <a:rPr lang="ru-RU" sz="2000" dirty="0">
                <a:solidFill>
                  <a:schemeClr val="bg1"/>
                </a:solidFill>
                <a:latin typeface="Times New Roman" panose="02020603050405020304" pitchFamily="18" charset="0"/>
                <a:cs typeface="Times New Roman" panose="02020603050405020304" pitchFamily="18" charset="0"/>
              </a:rPr>
              <a:t>Эмоционально – благоприятная атмосфера в группе;</a:t>
            </a:r>
          </a:p>
          <a:p>
            <a:r>
              <a:rPr lang="ru-RU" sz="2000" dirty="0">
                <a:solidFill>
                  <a:schemeClr val="bg1"/>
                </a:solidFill>
                <a:latin typeface="Times New Roman" panose="02020603050405020304" pitchFamily="18" charset="0"/>
                <a:cs typeface="Times New Roman" panose="02020603050405020304" pitchFamily="18" charset="0"/>
              </a:rPr>
              <a:t>Повышение квалификации;</a:t>
            </a:r>
          </a:p>
          <a:p>
            <a:r>
              <a:rPr lang="ru-RU" sz="2000" dirty="0">
                <a:solidFill>
                  <a:schemeClr val="bg1"/>
                </a:solidFill>
                <a:latin typeface="Times New Roman" panose="02020603050405020304" pitchFamily="18" charset="0"/>
                <a:cs typeface="Times New Roman" panose="02020603050405020304" pitchFamily="18" charset="0"/>
              </a:rPr>
              <a:t>Достижения молодого специалиста (награды);</a:t>
            </a:r>
          </a:p>
          <a:p>
            <a:r>
              <a:rPr lang="ru-RU" sz="2000" dirty="0">
                <a:solidFill>
                  <a:schemeClr val="bg1"/>
                </a:solidFill>
                <a:latin typeface="Times New Roman" panose="02020603050405020304" pitchFamily="18" charset="0"/>
                <a:cs typeface="Times New Roman" panose="02020603050405020304" pitchFamily="18" charset="0"/>
              </a:rPr>
              <a:t>Методическая работа (документация, авторские разработки и др.);</a:t>
            </a:r>
          </a:p>
          <a:p>
            <a:r>
              <a:rPr lang="ru-RU" sz="2000" dirty="0">
                <a:solidFill>
                  <a:schemeClr val="bg1"/>
                </a:solidFill>
                <a:latin typeface="Times New Roman" panose="02020603050405020304" pitchFamily="18" charset="0"/>
                <a:cs typeface="Times New Roman" panose="02020603050405020304" pitchFamily="18" charset="0"/>
              </a:rPr>
              <a:t>Распространение передового опыта;</a:t>
            </a:r>
          </a:p>
          <a:p>
            <a:r>
              <a:rPr lang="ru-RU" sz="2000" dirty="0">
                <a:solidFill>
                  <a:schemeClr val="bg1"/>
                </a:solidFill>
                <a:latin typeface="Times New Roman" panose="02020603050405020304" pitchFamily="18" charset="0"/>
                <a:cs typeface="Times New Roman" panose="02020603050405020304" pitchFamily="18" charset="0"/>
              </a:rPr>
              <a:t>Достижения воспитанников.</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104" y="4077072"/>
            <a:ext cx="3288366" cy="2466274"/>
          </a:xfrm>
          <a:prstGeom prst="rect">
            <a:avLst/>
          </a:prstGeom>
        </p:spPr>
      </p:pic>
    </p:spTree>
    <p:extLst>
      <p:ext uri="{BB962C8B-B14F-4D97-AF65-F5344CB8AC3E}">
        <p14:creationId xmlns:p14="http://schemas.microsoft.com/office/powerpoint/2010/main" val="1282843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6137" y="1744132"/>
            <a:ext cx="8534400" cy="1507067"/>
          </a:xfrm>
        </p:spPr>
        <p:txBody>
          <a:bodyPr>
            <a:normAutofit/>
          </a:bodyPr>
          <a:lstStyle/>
          <a:p>
            <a:r>
              <a:rPr lang="ru-RU" sz="3200" cap="none" dirty="0" smtClean="0">
                <a:solidFill>
                  <a:schemeClr val="bg1"/>
                </a:solidFill>
                <a:latin typeface="Times New Roman" panose="02020603050405020304" pitchFamily="18" charset="0"/>
                <a:cs typeface="Times New Roman" panose="02020603050405020304" pitchFamily="18" charset="0"/>
              </a:rPr>
              <a:t>Спасибо за внимание!</a:t>
            </a:r>
            <a:endParaRPr lang="ru-RU" sz="3200" cap="non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26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49" y="219075"/>
            <a:ext cx="11630025" cy="5775325"/>
          </a:xfrm>
        </p:spPr>
        <p:txBody>
          <a:bodyPr>
            <a:normAutofit/>
          </a:bodyPr>
          <a:lstStyle/>
          <a:p>
            <a:r>
              <a:rPr lang="ru-RU" sz="2400" cap="none" dirty="0">
                <a:solidFill>
                  <a:schemeClr val="bg1"/>
                </a:solidFill>
                <a:latin typeface="Times New Roman" panose="02020603050405020304" pitchFamily="18" charset="0"/>
                <a:cs typeface="Times New Roman" panose="02020603050405020304" pitchFamily="18" charset="0"/>
              </a:rPr>
              <a:t>Т</a:t>
            </a:r>
            <a:r>
              <a:rPr lang="ru-RU" sz="2400" cap="none" dirty="0" smtClean="0">
                <a:solidFill>
                  <a:schemeClr val="bg1"/>
                </a:solidFill>
                <a:latin typeface="Times New Roman" panose="02020603050405020304" pitchFamily="18" charset="0"/>
                <a:cs typeface="Times New Roman" panose="02020603050405020304" pitchFamily="18" charset="0"/>
              </a:rPr>
              <a:t>ема наставничества в образовании является одной из центральных в нацпроекте «образование» (включая федеральные проекты «современная школа», «успех каждого ребенка», «учитель будущего», «социальные лифты для каждого», «молодые профессионалы»)</a:t>
            </a:r>
            <a:br>
              <a:rPr lang="ru-RU" sz="2400" cap="none" dirty="0" smtClean="0">
                <a:solidFill>
                  <a:schemeClr val="bg1"/>
                </a:solidFill>
                <a:latin typeface="Times New Roman" panose="02020603050405020304" pitchFamily="18" charset="0"/>
                <a:cs typeface="Times New Roman" panose="02020603050405020304" pitchFamily="18" charset="0"/>
              </a:rPr>
            </a:br>
            <a:r>
              <a:rPr lang="ru-RU" sz="2400" cap="none" dirty="0" smtClean="0">
                <a:solidFill>
                  <a:schemeClr val="bg1"/>
                </a:solidFill>
                <a:latin typeface="Times New Roman" panose="02020603050405020304" pitchFamily="18" charset="0"/>
                <a:cs typeface="Times New Roman" panose="02020603050405020304" pitchFamily="18" charset="0"/>
              </a:rPr>
              <a:t> </a:t>
            </a:r>
            <a:r>
              <a:rPr lang="ru-RU" sz="2400" cap="none" dirty="0" smtClean="0">
                <a:solidFill>
                  <a:prstClr val="black"/>
                </a:solidFill>
                <a:latin typeface="Times New Roman" panose="02020603050405020304" pitchFamily="18" charset="0"/>
                <a:cs typeface="Times New Roman" panose="02020603050405020304" pitchFamily="18" charset="0"/>
              </a:rPr>
              <a:t/>
            </a:r>
            <a:br>
              <a:rPr lang="ru-RU" sz="2400" cap="none" dirty="0" smtClean="0">
                <a:solidFill>
                  <a:prstClr val="black"/>
                </a:solidFill>
                <a:latin typeface="Times New Roman" panose="02020603050405020304" pitchFamily="18" charset="0"/>
                <a:cs typeface="Times New Roman" panose="02020603050405020304" pitchFamily="18" charset="0"/>
              </a:rPr>
            </a:br>
            <a:r>
              <a:rPr lang="ru-RU" sz="2400" cap="none" dirty="0" smtClean="0">
                <a:solidFill>
                  <a:prstClr val="black"/>
                </a:solidFill>
                <a:latin typeface="Times New Roman" panose="02020603050405020304" pitchFamily="18" charset="0"/>
                <a:cs typeface="Times New Roman" panose="02020603050405020304" pitchFamily="18" charset="0"/>
              </a:rPr>
              <a:t>«Считаю необходимым подумать, как нам возродить институт наставничества. Многие из тех, кто сегодня успешно трудится на производстве, уже проходили эту школу». </a:t>
            </a:r>
            <a:r>
              <a:rPr lang="ru-RU" sz="2400" cap="none" dirty="0" smtClean="0">
                <a:solidFill>
                  <a:prstClr val="black"/>
                </a:solidFill>
                <a:latin typeface="Calibri"/>
              </a:rPr>
              <a:t/>
            </a:r>
            <a:br>
              <a:rPr lang="ru-RU" sz="2400" cap="none" dirty="0" smtClean="0">
                <a:solidFill>
                  <a:prstClr val="black"/>
                </a:solidFill>
                <a:latin typeface="Calibri"/>
              </a:rPr>
            </a:br>
            <a:r>
              <a:rPr lang="ru-RU" sz="2400" cap="none" dirty="0" smtClean="0">
                <a:solidFill>
                  <a:prstClr val="black"/>
                </a:solidFill>
                <a:latin typeface="Calibri"/>
              </a:rPr>
              <a:t>                                                                        </a:t>
            </a:r>
            <a:r>
              <a:rPr lang="ru-RU" sz="2400" cap="none" dirty="0">
                <a:solidFill>
                  <a:prstClr val="black"/>
                </a:solidFill>
                <a:latin typeface="Times New Roman" panose="02020603050405020304" pitchFamily="18" charset="0"/>
                <a:cs typeface="Times New Roman" panose="02020603050405020304" pitchFamily="18" charset="0"/>
              </a:rPr>
              <a:t>В</a:t>
            </a:r>
            <a:r>
              <a:rPr lang="ru-RU" sz="2400" cap="none" dirty="0" smtClean="0">
                <a:solidFill>
                  <a:prstClr val="black"/>
                </a:solidFill>
                <a:latin typeface="Times New Roman" panose="02020603050405020304" pitchFamily="18" charset="0"/>
                <a:cs typeface="Times New Roman" panose="02020603050405020304" pitchFamily="18" charset="0"/>
              </a:rPr>
              <a:t>. В. Путин</a:t>
            </a:r>
            <a:endParaRPr lang="ru-RU"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390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457200"/>
            <a:ext cx="11098090" cy="5262979"/>
          </a:xfrm>
          <a:prstGeom prst="rect">
            <a:avLst/>
          </a:prstGeom>
        </p:spPr>
        <p:txBody>
          <a:bodyPr wrap="square">
            <a:spAutoFit/>
          </a:bodyPr>
          <a:lstStyle/>
          <a:p>
            <a:r>
              <a:rPr lang="ru-RU" sz="2400" dirty="0" smtClean="0">
                <a:solidFill>
                  <a:schemeClr val="bg1"/>
                </a:solidFill>
                <a:latin typeface="Times New Roman" panose="02020603050405020304" pitchFamily="18" charset="0"/>
                <a:cs typeface="Times New Roman" panose="02020603050405020304" pitchFamily="18" charset="0"/>
              </a:rPr>
              <a:t>Наставничество считается одним из эффективных способов передачи знаний и навыков молодым сотрудникам в процессе их адаптации в новом коллективе.</a:t>
            </a:r>
          </a:p>
          <a:p>
            <a:r>
              <a:rPr lang="ru-RU" sz="2400" dirty="0" smtClean="0">
                <a:solidFill>
                  <a:schemeClr val="bg1"/>
                </a:solidFill>
                <a:latin typeface="Times New Roman" panose="02020603050405020304" pitchFamily="18" charset="0"/>
                <a:cs typeface="Times New Roman" panose="02020603050405020304" pitchFamily="18" charset="0"/>
              </a:rPr>
              <a:t>Наставничество, как система методов и средств повышение качества образования, создаёт основу для выявления затруднений в работе, способствует глубокому осознанию своих знаний, умений, способностей и поиску новых, оптимальных методов и приёмов.</a:t>
            </a:r>
          </a:p>
          <a:p>
            <a:endParaRPr lang="ru-RU" sz="2400" dirty="0" smtClean="0">
              <a:solidFill>
                <a:schemeClr val="bg1"/>
              </a:solidFill>
              <a:latin typeface="Times New Roman" panose="02020603050405020304" pitchFamily="18" charset="0"/>
              <a:cs typeface="Times New Roman" panose="02020603050405020304" pitchFamily="18" charset="0"/>
            </a:endParaRPr>
          </a:p>
          <a:p>
            <a:r>
              <a:rPr lang="ru-RU" sz="2400" b="1" dirty="0" err="1" smtClean="0">
                <a:solidFill>
                  <a:schemeClr val="bg1"/>
                </a:solidFill>
                <a:latin typeface="Times New Roman" panose="02020603050405020304" pitchFamily="18" charset="0"/>
                <a:cs typeface="Times New Roman" panose="02020603050405020304" pitchFamily="18" charset="0"/>
              </a:rPr>
              <a:t>Коучинг</a:t>
            </a:r>
            <a:r>
              <a:rPr lang="ru-RU" sz="2400" dirty="0" smtClean="0">
                <a:solidFill>
                  <a:schemeClr val="bg1"/>
                </a:solidFill>
                <a:latin typeface="Times New Roman" panose="02020603050405020304" pitchFamily="18" charset="0"/>
                <a:cs typeface="Times New Roman" panose="02020603050405020304" pitchFamily="18" charset="0"/>
              </a:rPr>
              <a:t> — это метод индивидуальной или групповой работы, в которой </a:t>
            </a:r>
            <a:r>
              <a:rPr lang="ru-RU" sz="2400" dirty="0" err="1" smtClean="0">
                <a:solidFill>
                  <a:schemeClr val="bg1"/>
                </a:solidFill>
                <a:latin typeface="Times New Roman" panose="02020603050405020304" pitchFamily="18" charset="0"/>
                <a:cs typeface="Times New Roman" panose="02020603050405020304" pitchFamily="18" charset="0"/>
              </a:rPr>
              <a:t>коуч</a:t>
            </a:r>
            <a:r>
              <a:rPr lang="ru-RU" sz="2400" dirty="0" smtClean="0">
                <a:solidFill>
                  <a:schemeClr val="bg1"/>
                </a:solidFill>
                <a:latin typeface="Times New Roman" panose="02020603050405020304" pitchFamily="18" charset="0"/>
                <a:cs typeface="Times New Roman" panose="02020603050405020304" pitchFamily="18" charset="0"/>
              </a:rPr>
              <a:t> помогает педагогу  найти его собственное решение стоящей перед ним задачи.</a:t>
            </a:r>
          </a:p>
          <a:p>
            <a:endParaRPr lang="ru-RU" sz="2400" dirty="0" smtClean="0">
              <a:solidFill>
                <a:schemeClr val="bg1"/>
              </a:solidFill>
              <a:latin typeface="Times New Roman" panose="02020603050405020304" pitchFamily="18" charset="0"/>
              <a:cs typeface="Times New Roman" panose="02020603050405020304" pitchFamily="18" charset="0"/>
            </a:endParaRPr>
          </a:p>
          <a:p>
            <a:r>
              <a:rPr lang="ru-RU" sz="2400" b="1" dirty="0" err="1" smtClean="0">
                <a:solidFill>
                  <a:schemeClr val="bg1"/>
                </a:solidFill>
                <a:latin typeface="Times New Roman" panose="02020603050405020304" pitchFamily="18" charset="0"/>
                <a:cs typeface="Times New Roman" panose="02020603050405020304" pitchFamily="18" charset="0"/>
              </a:rPr>
              <a:t>Нетворкинг</a:t>
            </a:r>
            <a:r>
              <a:rPr lang="ru-RU" sz="2400" dirty="0" smtClean="0">
                <a:solidFill>
                  <a:schemeClr val="bg1"/>
                </a:solidFill>
                <a:latin typeface="Times New Roman" panose="02020603050405020304" pitchFamily="18" charset="0"/>
                <a:cs typeface="Times New Roman" panose="02020603050405020304" pitchFamily="18" charset="0"/>
              </a:rPr>
              <a:t>- (социальная и профессиональная деятельность, направленная на то, чтобы с помощью круга друзей и знакомых работающих или имеющих связи в той или иной сфере максимально быстро и эффективно решать сложные жизненные задачи)</a:t>
            </a: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81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9125" y="304800"/>
            <a:ext cx="10204206" cy="6309420"/>
          </a:xfrm>
          <a:prstGeom prst="rect">
            <a:avLst/>
          </a:prstGeom>
        </p:spPr>
        <p:txBody>
          <a:bodyPr wrap="square">
            <a:spAutoFit/>
          </a:bodyPr>
          <a:lstStyle/>
          <a:p>
            <a:r>
              <a:rPr lang="ru-RU" sz="2400" b="1" dirty="0" smtClean="0">
                <a:solidFill>
                  <a:schemeClr val="bg1"/>
                </a:solidFill>
                <a:latin typeface="Times New Roman" panose="02020603050405020304" pitchFamily="18" charset="0"/>
                <a:cs typeface="Times New Roman" panose="02020603050405020304" pitchFamily="18" charset="0"/>
              </a:rPr>
              <a:t>Основные модели наставничества:</a:t>
            </a:r>
          </a:p>
          <a:p>
            <a:endParaRPr lang="ru-RU" sz="2000" b="1" dirty="0" smtClean="0">
              <a:solidFill>
                <a:schemeClr val="bg1"/>
              </a:solidFill>
              <a:latin typeface="Times New Roman" panose="02020603050405020304" pitchFamily="18" charset="0"/>
              <a:cs typeface="Times New Roman" panose="02020603050405020304" pitchFamily="18" charset="0"/>
            </a:endParaRPr>
          </a:p>
          <a:p>
            <a:r>
              <a:rPr lang="ru-RU" sz="2000" b="1" dirty="0" smtClean="0">
                <a:solidFill>
                  <a:schemeClr val="bg1"/>
                </a:solidFill>
                <a:latin typeface="Times New Roman" panose="02020603050405020304" pitchFamily="18" charset="0"/>
                <a:cs typeface="Times New Roman" panose="02020603050405020304" pitchFamily="18" charset="0"/>
              </a:rPr>
              <a:t>1.Традиционное наставничество </a:t>
            </a:r>
            <a:r>
              <a:rPr lang="ru-RU" sz="2000" dirty="0" smtClean="0">
                <a:solidFill>
                  <a:schemeClr val="bg1"/>
                </a:solidFill>
                <a:latin typeface="Times New Roman" panose="02020603050405020304" pitchFamily="18" charset="0"/>
                <a:cs typeface="Times New Roman" panose="02020603050405020304" pitchFamily="18" charset="0"/>
              </a:rPr>
              <a:t>-наставник, как правило, успешный и опытный профессионал, работает с менее опытным подопечным.</a:t>
            </a:r>
          </a:p>
          <a:p>
            <a:endParaRPr lang="ru-RU" sz="2000" dirty="0" smtClean="0">
              <a:solidFill>
                <a:schemeClr val="bg1"/>
              </a:solidFill>
              <a:latin typeface="Times New Roman" panose="02020603050405020304" pitchFamily="18" charset="0"/>
              <a:cs typeface="Times New Roman" panose="02020603050405020304" pitchFamily="18" charset="0"/>
            </a:endParaRPr>
          </a:p>
          <a:p>
            <a:r>
              <a:rPr lang="ru-RU" sz="2000" b="1" dirty="0" smtClean="0">
                <a:solidFill>
                  <a:schemeClr val="bg1"/>
                </a:solidFill>
                <a:latin typeface="Times New Roman" panose="02020603050405020304" pitchFamily="18" charset="0"/>
                <a:cs typeface="Times New Roman" panose="02020603050405020304" pitchFamily="18" charset="0"/>
              </a:rPr>
              <a:t>2. Партнерское наставничество: </a:t>
            </a:r>
            <a:r>
              <a:rPr lang="ru-RU" sz="2000" dirty="0" smtClean="0">
                <a:solidFill>
                  <a:schemeClr val="bg1"/>
                </a:solidFill>
                <a:latin typeface="Times New Roman" panose="02020603050405020304" pitchFamily="18" charset="0"/>
                <a:cs typeface="Times New Roman" panose="02020603050405020304" pitchFamily="18" charset="0"/>
              </a:rPr>
              <a:t>«равный – равному»-наставником является сотрудник, равный по уровню подопечному, но с опытом работы в предметной области.</a:t>
            </a:r>
          </a:p>
          <a:p>
            <a:endParaRPr lang="ru-RU" sz="2000" dirty="0" smtClean="0">
              <a:solidFill>
                <a:schemeClr val="bg1"/>
              </a:solidFill>
              <a:latin typeface="Times New Roman" panose="02020603050405020304" pitchFamily="18" charset="0"/>
              <a:cs typeface="Times New Roman" panose="02020603050405020304" pitchFamily="18" charset="0"/>
            </a:endParaRPr>
          </a:p>
          <a:p>
            <a:r>
              <a:rPr lang="ru-RU" sz="2000" b="1" dirty="0" smtClean="0">
                <a:solidFill>
                  <a:schemeClr val="bg1"/>
                </a:solidFill>
                <a:latin typeface="Times New Roman" panose="02020603050405020304" pitchFamily="18" charset="0"/>
                <a:cs typeface="Times New Roman" panose="02020603050405020304" pitchFamily="18" charset="0"/>
              </a:rPr>
              <a:t>3. Групповое наставничество </a:t>
            </a:r>
            <a:r>
              <a:rPr lang="ru-RU" sz="2000" dirty="0" smtClean="0">
                <a:solidFill>
                  <a:schemeClr val="bg1"/>
                </a:solidFill>
                <a:latin typeface="Times New Roman" panose="02020603050405020304" pitchFamily="18" charset="0"/>
                <a:cs typeface="Times New Roman" panose="02020603050405020304" pitchFamily="18" charset="0"/>
              </a:rPr>
              <a:t>-связь нескольких лиц с более опытными коллегами. </a:t>
            </a:r>
          </a:p>
          <a:p>
            <a:endParaRPr lang="ru-RU" sz="2000" dirty="0" smtClean="0">
              <a:solidFill>
                <a:schemeClr val="bg1"/>
              </a:solidFill>
              <a:latin typeface="Times New Roman" panose="02020603050405020304" pitchFamily="18" charset="0"/>
              <a:cs typeface="Times New Roman" panose="02020603050405020304" pitchFamily="18" charset="0"/>
            </a:endParaRPr>
          </a:p>
          <a:p>
            <a:r>
              <a:rPr lang="ru-RU" sz="2000" b="1" dirty="0" smtClean="0">
                <a:solidFill>
                  <a:schemeClr val="bg1"/>
                </a:solidFill>
                <a:latin typeface="Times New Roman" panose="02020603050405020304" pitchFamily="18" charset="0"/>
                <a:cs typeface="Times New Roman" panose="02020603050405020304" pitchFamily="18" charset="0"/>
              </a:rPr>
              <a:t>4. Флэш наставничество </a:t>
            </a:r>
            <a:r>
              <a:rPr lang="ru-RU" sz="2000" dirty="0" smtClean="0">
                <a:solidFill>
                  <a:schemeClr val="bg1"/>
                </a:solidFill>
                <a:latin typeface="Times New Roman" panose="02020603050405020304" pitchFamily="18" charset="0"/>
                <a:cs typeface="Times New Roman" panose="02020603050405020304" pitchFamily="18" charset="0"/>
              </a:rPr>
              <a:t>-наставничество через одноразовые встречи или обсуждения.</a:t>
            </a:r>
          </a:p>
          <a:p>
            <a:endParaRPr lang="ru-RU" sz="2000" b="1" dirty="0" smtClean="0">
              <a:solidFill>
                <a:schemeClr val="bg1"/>
              </a:solidFill>
              <a:latin typeface="Times New Roman" panose="02020603050405020304" pitchFamily="18" charset="0"/>
              <a:cs typeface="Times New Roman" panose="02020603050405020304" pitchFamily="18" charset="0"/>
            </a:endParaRPr>
          </a:p>
          <a:p>
            <a:r>
              <a:rPr lang="ru-RU" sz="2000" b="1" dirty="0" smtClean="0">
                <a:solidFill>
                  <a:schemeClr val="bg1"/>
                </a:solidFill>
                <a:latin typeface="Times New Roman" panose="02020603050405020304" pitchFamily="18" charset="0"/>
                <a:cs typeface="Times New Roman" panose="02020603050405020304" pitchFamily="18" charset="0"/>
              </a:rPr>
              <a:t>5. Скоростное наставничество </a:t>
            </a:r>
            <a:r>
              <a:rPr lang="ru-RU" sz="2000" dirty="0" smtClean="0">
                <a:solidFill>
                  <a:schemeClr val="bg1"/>
                </a:solidFill>
                <a:latin typeface="Times New Roman" panose="02020603050405020304" pitchFamily="18" charset="0"/>
                <a:cs typeface="Times New Roman" panose="02020603050405020304" pitchFamily="18" charset="0"/>
              </a:rPr>
              <a:t>- это многоуровневый подход к организации сети профессионалов.</a:t>
            </a:r>
          </a:p>
          <a:p>
            <a:endParaRPr lang="ru-RU" sz="2000" dirty="0" smtClean="0">
              <a:solidFill>
                <a:schemeClr val="bg1"/>
              </a:solidFill>
              <a:latin typeface="Times New Roman" panose="02020603050405020304" pitchFamily="18" charset="0"/>
              <a:cs typeface="Times New Roman" panose="02020603050405020304" pitchFamily="18" charset="0"/>
            </a:endParaRPr>
          </a:p>
          <a:p>
            <a:r>
              <a:rPr lang="ru-RU" sz="2000" b="1" dirty="0" smtClean="0">
                <a:solidFill>
                  <a:schemeClr val="bg1"/>
                </a:solidFill>
                <a:latin typeface="Times New Roman" panose="02020603050405020304" pitchFamily="18" charset="0"/>
                <a:cs typeface="Times New Roman" panose="02020603050405020304" pitchFamily="18" charset="0"/>
              </a:rPr>
              <a:t>6. Реверсивное наставничество </a:t>
            </a:r>
            <a:r>
              <a:rPr lang="ru-RU" sz="2000" dirty="0" smtClean="0">
                <a:solidFill>
                  <a:schemeClr val="bg1"/>
                </a:solidFill>
                <a:latin typeface="Times New Roman" panose="02020603050405020304" pitchFamily="18" charset="0"/>
                <a:cs typeface="Times New Roman" panose="02020603050405020304" pitchFamily="18" charset="0"/>
              </a:rPr>
              <a:t>-профессионал младшего возраста становится наставником опытного сотрудника по вопросам новых тенденций, технологий. </a:t>
            </a:r>
          </a:p>
          <a:p>
            <a:endParaRPr lang="ru-RU" sz="2000" dirty="0" smtClean="0">
              <a:solidFill>
                <a:schemeClr val="bg1"/>
              </a:solidFill>
              <a:latin typeface="Times New Roman" panose="02020603050405020304" pitchFamily="18" charset="0"/>
              <a:cs typeface="Times New Roman" panose="02020603050405020304" pitchFamily="18" charset="0"/>
            </a:endParaRPr>
          </a:p>
          <a:p>
            <a:r>
              <a:rPr lang="ru-RU" sz="2000" b="1" dirty="0" smtClean="0">
                <a:solidFill>
                  <a:schemeClr val="bg1"/>
                </a:solidFill>
                <a:latin typeface="Times New Roman" panose="02020603050405020304" pitchFamily="18" charset="0"/>
                <a:cs typeface="Times New Roman" panose="02020603050405020304" pitchFamily="18" charset="0"/>
              </a:rPr>
              <a:t>7. Виртуальное наставничество </a:t>
            </a:r>
            <a:r>
              <a:rPr lang="ru-RU" sz="2000" dirty="0" smtClean="0">
                <a:solidFill>
                  <a:schemeClr val="bg1"/>
                </a:solidFill>
                <a:latin typeface="Times New Roman" panose="02020603050405020304" pitchFamily="18" charset="0"/>
                <a:cs typeface="Times New Roman" panose="02020603050405020304" pitchFamily="18" charset="0"/>
              </a:rPr>
              <a:t>-советы и рекомендации наставником предоставляются в режиме онлайн.</a:t>
            </a:r>
            <a:endParaRPr lang="ru-RU"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24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369" y="294354"/>
            <a:ext cx="12947152" cy="867696"/>
          </a:xfrm>
        </p:spPr>
        <p:txBody>
          <a:bodyPr>
            <a:normAutofit fontScale="90000"/>
          </a:bodyPr>
          <a:lstStyle/>
          <a:p>
            <a:pPr algn="ctr"/>
            <a:r>
              <a:rPr lang="ru-RU" sz="2800" b="1" cap="none" dirty="0">
                <a:solidFill>
                  <a:schemeClr val="bg1"/>
                </a:solidFill>
                <a:latin typeface="Times New Roman" panose="02020603050405020304" pitchFamily="18" charset="0"/>
                <a:cs typeface="Times New Roman" panose="02020603050405020304" pitchFamily="18" charset="0"/>
              </a:rPr>
              <a:t>П</a:t>
            </a:r>
            <a:r>
              <a:rPr lang="ru-RU" sz="2800" b="1" cap="none" dirty="0" smtClean="0">
                <a:solidFill>
                  <a:schemeClr val="bg1"/>
                </a:solidFill>
                <a:latin typeface="Times New Roman" panose="02020603050405020304" pitchFamily="18" charset="0"/>
                <a:cs typeface="Times New Roman" panose="02020603050405020304" pitchFamily="18" charset="0"/>
              </a:rPr>
              <a:t>одготовка коллектива к работе </a:t>
            </a:r>
            <a:br>
              <a:rPr lang="ru-RU" sz="2800" b="1" cap="none" dirty="0" smtClean="0">
                <a:solidFill>
                  <a:schemeClr val="bg1"/>
                </a:solidFill>
                <a:latin typeface="Times New Roman" panose="02020603050405020304" pitchFamily="18" charset="0"/>
                <a:cs typeface="Times New Roman" panose="02020603050405020304" pitchFamily="18" charset="0"/>
              </a:rPr>
            </a:br>
            <a:r>
              <a:rPr lang="ru-RU" sz="2800" b="1" cap="none" dirty="0" smtClean="0">
                <a:solidFill>
                  <a:schemeClr val="bg1"/>
                </a:solidFill>
                <a:latin typeface="Times New Roman" panose="02020603050405020304" pitchFamily="18" charset="0"/>
                <a:cs typeface="Times New Roman" panose="02020603050405020304" pitchFamily="18" charset="0"/>
              </a:rPr>
              <a:t>в инновационном</a:t>
            </a:r>
            <a:r>
              <a:rPr lang="ru-RU" sz="2800" b="1" cap="none" dirty="0" smtClean="0">
                <a:solidFill>
                  <a:srgbClr val="FFFF00"/>
                </a:solidFill>
                <a:latin typeface="Times New Roman" panose="02020603050405020304" pitchFamily="18" charset="0"/>
                <a:cs typeface="Times New Roman" panose="02020603050405020304" pitchFamily="18" charset="0"/>
              </a:rPr>
              <a:t> </a:t>
            </a:r>
            <a:r>
              <a:rPr lang="ru-RU" sz="2800" b="1" cap="none" dirty="0" smtClean="0">
                <a:solidFill>
                  <a:schemeClr val="bg1"/>
                </a:solidFill>
                <a:latin typeface="Times New Roman" panose="02020603050405020304" pitchFamily="18" charset="0"/>
                <a:cs typeface="Times New Roman" panose="02020603050405020304" pitchFamily="18" charset="0"/>
              </a:rPr>
              <a:t>режиме</a:t>
            </a:r>
            <a:endParaRPr lang="ru-RU" sz="2800" b="1" cap="none"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956098294"/>
              </p:ext>
            </p:extLst>
          </p:nvPr>
        </p:nvGraphicFramePr>
        <p:xfrm>
          <a:off x="2031999" y="1363287"/>
          <a:ext cx="9402713" cy="5226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7349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2" y="0"/>
            <a:ext cx="8534400" cy="1991762"/>
          </a:xfrm>
        </p:spPr>
        <p:txBody>
          <a:bodyPr>
            <a:normAutofit/>
          </a:bodyPr>
          <a:lstStyle/>
          <a:p>
            <a:pPr algn="ctr"/>
            <a:r>
              <a:rPr lang="ru-RU" sz="2000" b="1" dirty="0">
                <a:ln w="3175" cmpd="sng">
                  <a:noFill/>
                </a:ln>
                <a:solidFill>
                  <a:srgbClr val="052F61"/>
                </a:solidFill>
              </a:rPr>
              <a:t>Для определения дальнейшего пути развития творческого потенциала важно учесть возрастной ценз, а также стаж работы педагогов в МАДОУ:</a:t>
            </a:r>
            <a:br>
              <a:rPr lang="ru-RU" sz="2000" b="1" dirty="0">
                <a:ln w="3175" cmpd="sng">
                  <a:noFill/>
                </a:ln>
                <a:solidFill>
                  <a:srgbClr val="052F61"/>
                </a:solidFill>
              </a:rPr>
            </a:br>
            <a:endParaRPr lang="ru-RU" dirty="0"/>
          </a:p>
        </p:txBody>
      </p:sp>
      <p:graphicFrame>
        <p:nvGraphicFramePr>
          <p:cNvPr id="4" name="Диаграмма 3"/>
          <p:cNvGraphicFramePr/>
          <p:nvPr>
            <p:extLst>
              <p:ext uri="{D42A27DB-BD31-4B8C-83A1-F6EECF244321}">
                <p14:modId xmlns:p14="http://schemas.microsoft.com/office/powerpoint/2010/main" val="2703015094"/>
              </p:ext>
            </p:extLst>
          </p:nvPr>
        </p:nvGraphicFramePr>
        <p:xfrm>
          <a:off x="407406" y="1539089"/>
          <a:ext cx="4327556" cy="4599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val="1411364482"/>
              </p:ext>
            </p:extLst>
          </p:nvPr>
        </p:nvGraphicFramePr>
        <p:xfrm>
          <a:off x="6934200" y="1381125"/>
          <a:ext cx="4398601" cy="4757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924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2219" y="573578"/>
            <a:ext cx="10873046" cy="6093976"/>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Педагогом-наставником </a:t>
            </a: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подбираются формы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и </a:t>
            </a: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методы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обучения </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начинающих педагогов </a:t>
            </a: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 процессе их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деятельности</a:t>
            </a: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проблемно-деловая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игра</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рефлексивно-деловая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игра; </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работа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 составе творческой группы; </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лекция</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семинар, практическое занятие; </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педагогические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чтения; </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педагогический ринг»; </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ярмарка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педагогических идей; </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групповые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 индивидуальные консультации; </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посещение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 анализ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открытых занятий; </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мастер-классы;</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педагогические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мастерские</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35967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9039" y="272562"/>
            <a:ext cx="8044962" cy="1862048"/>
          </a:xfrm>
          <a:prstGeom prst="rect">
            <a:avLst/>
          </a:prstGeom>
        </p:spPr>
        <p:txBody>
          <a:bodyPr wrap="square">
            <a:spAutoFit/>
          </a:bodyPr>
          <a:lstStyle/>
          <a:p>
            <a:pPr lvl="0" algn="ctr">
              <a:lnSpc>
                <a:spcPct val="90000"/>
              </a:lnSpc>
              <a:spcBef>
                <a:spcPts val="1000"/>
              </a:spcBef>
            </a:pPr>
            <a:r>
              <a:rPr lang="ru-RU" sz="2000" b="1" dirty="0" smtClean="0">
                <a:solidFill>
                  <a:prstClr val="black"/>
                </a:solidFill>
                <a:latin typeface="Times New Roman" panose="02020603050405020304" pitchFamily="18" charset="0"/>
                <a:cs typeface="Times New Roman" panose="02020603050405020304" pitchFamily="18" charset="0"/>
              </a:rPr>
              <a:t>Проектирование </a:t>
            </a:r>
            <a:r>
              <a:rPr lang="ru-RU" sz="2000" b="1" dirty="0">
                <a:solidFill>
                  <a:prstClr val="black"/>
                </a:solidFill>
                <a:latin typeface="Times New Roman" panose="02020603050405020304" pitchFamily="18" charset="0"/>
                <a:cs typeface="Times New Roman" panose="02020603050405020304" pitchFamily="18" charset="0"/>
              </a:rPr>
              <a:t>форм взаимодействия педагогов по реализации современных форм и технологии в обучении и воспитании в </a:t>
            </a:r>
            <a:r>
              <a:rPr lang="ru-RU" sz="2000" b="1" dirty="0" smtClean="0">
                <a:solidFill>
                  <a:prstClr val="black"/>
                </a:solidFill>
                <a:latin typeface="Times New Roman" panose="02020603050405020304" pitchFamily="18" charset="0"/>
                <a:cs typeface="Times New Roman" panose="02020603050405020304" pitchFamily="18" charset="0"/>
              </a:rPr>
              <a:t>ДОО</a:t>
            </a:r>
            <a:endParaRPr lang="ru-RU" sz="2000" b="1" dirty="0" smtClean="0">
              <a:solidFill>
                <a:prstClr val="black"/>
              </a:solidFill>
              <a:latin typeface="Century Gothic" panose="020B0502020202020204"/>
            </a:endParaRPr>
          </a:p>
          <a:p>
            <a:pPr lvl="0">
              <a:lnSpc>
                <a:spcPct val="90000"/>
              </a:lnSpc>
              <a:spcBef>
                <a:spcPts val="1000"/>
              </a:spcBef>
            </a:pPr>
            <a:endParaRPr lang="ru-RU" sz="2000" dirty="0" smtClean="0">
              <a:latin typeface="Times New Roman" panose="02020603050405020304" pitchFamily="18" charset="0"/>
              <a:cs typeface="Times New Roman" panose="02020603050405020304" pitchFamily="18" charset="0"/>
            </a:endParaRPr>
          </a:p>
          <a:p>
            <a:pPr lvl="0">
              <a:lnSpc>
                <a:spcPct val="90000"/>
              </a:lnSpc>
              <a:spcBef>
                <a:spcPts val="1000"/>
              </a:spcBef>
            </a:pPr>
            <a:r>
              <a:rPr lang="ru-RU" sz="2000" dirty="0" smtClean="0">
                <a:solidFill>
                  <a:schemeClr val="bg1"/>
                </a:solidFill>
                <a:latin typeface="Times New Roman" panose="02020603050405020304" pitchFamily="18" charset="0"/>
                <a:cs typeface="Times New Roman" panose="02020603050405020304" pitchFamily="18" charset="0"/>
              </a:rPr>
              <a:t>Психологические тренинги для педагогов</a:t>
            </a:r>
          </a:p>
          <a:p>
            <a:pPr lvl="0">
              <a:lnSpc>
                <a:spcPct val="90000"/>
              </a:lnSpc>
              <a:spcBef>
                <a:spcPts val="1000"/>
              </a:spcBef>
            </a:pPr>
            <a:r>
              <a:rPr lang="ru-RU" sz="2000" dirty="0" smtClean="0">
                <a:solidFill>
                  <a:prstClr val="black"/>
                </a:solidFill>
                <a:latin typeface="Century Gothic" panose="020B0502020202020204"/>
              </a:rPr>
              <a:t>                                          </a:t>
            </a:r>
            <a:endParaRPr lang="ru-RU" sz="2000" dirty="0">
              <a:solidFill>
                <a:prstClr val="black"/>
              </a:solidFill>
              <a:latin typeface="Century Gothic" panose="020B0502020202020204"/>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99" y="2613039"/>
            <a:ext cx="3036147" cy="404819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98" y="1714145"/>
            <a:ext cx="4272744" cy="3204558"/>
          </a:xfrm>
          <a:prstGeom prst="rect">
            <a:avLst/>
          </a:prstGeom>
        </p:spPr>
      </p:pic>
      <p:sp>
        <p:nvSpPr>
          <p:cNvPr id="5" name="Овал 4"/>
          <p:cNvSpPr/>
          <p:nvPr/>
        </p:nvSpPr>
        <p:spPr>
          <a:xfrm>
            <a:off x="7842737" y="2383656"/>
            <a:ext cx="3824654"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Century Gothic" panose="020B0502020202020204"/>
              </a:rPr>
              <a:t> </a:t>
            </a:r>
            <a:r>
              <a:rPr lang="ru-RU" sz="1400" dirty="0">
                <a:solidFill>
                  <a:schemeClr val="tx1"/>
                </a:solidFill>
                <a:latin typeface="Times New Roman" panose="02020603050405020304" pitchFamily="18" charset="0"/>
                <a:cs typeface="Times New Roman" panose="02020603050405020304" pitchFamily="18" charset="0"/>
              </a:rPr>
              <a:t>Уровневые показатели</a:t>
            </a:r>
          </a:p>
          <a:p>
            <a:pPr algn="ctr"/>
            <a:r>
              <a:rPr lang="ru-RU" sz="1400" dirty="0">
                <a:solidFill>
                  <a:schemeClr val="tx1"/>
                </a:solidFill>
                <a:latin typeface="Times New Roman" panose="02020603050405020304" pitchFamily="18" charset="0"/>
                <a:cs typeface="Times New Roman" panose="02020603050405020304" pitchFamily="18" charset="0"/>
              </a:rPr>
              <a:t> развития профессионально-психологических возможностей личности педагогов</a:t>
            </a:r>
            <a:endParaRPr lang="ru-RU" sz="1400" dirty="0">
              <a:solidFill>
                <a:schemeClr val="tx1"/>
              </a:solidFill>
            </a:endParaRPr>
          </a:p>
        </p:txBody>
      </p:sp>
      <p:graphicFrame>
        <p:nvGraphicFramePr>
          <p:cNvPr id="9" name="Диаграмма 8"/>
          <p:cNvGraphicFramePr/>
          <p:nvPr>
            <p:extLst>
              <p:ext uri="{D42A27DB-BD31-4B8C-83A1-F6EECF244321}">
                <p14:modId xmlns:p14="http://schemas.microsoft.com/office/powerpoint/2010/main" val="2900951937"/>
              </p:ext>
            </p:extLst>
          </p:nvPr>
        </p:nvGraphicFramePr>
        <p:xfrm>
          <a:off x="7842737" y="4114800"/>
          <a:ext cx="4018085" cy="25464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6178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89120" y="390699"/>
            <a:ext cx="7117080" cy="914400"/>
          </a:xfrm>
        </p:spPr>
        <p:txBody>
          <a:bodyPr>
            <a:normAutofit/>
          </a:bodyPr>
          <a:lstStyle/>
          <a:p>
            <a:r>
              <a:rPr lang="ru-RU" sz="2800" dirty="0" smtClean="0">
                <a:solidFill>
                  <a:schemeClr val="bg1"/>
                </a:solidFill>
                <a:latin typeface="Times New Roman" panose="02020603050405020304" pitchFamily="18" charset="0"/>
                <a:cs typeface="Times New Roman" panose="02020603050405020304" pitchFamily="18" charset="0"/>
              </a:rPr>
              <a:t>Творческий потенциал педагогов</a:t>
            </a:r>
            <a:endParaRPr lang="ru-RU" sz="2800"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11" y="1610361"/>
            <a:ext cx="3168881" cy="422517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240" y="1651922"/>
            <a:ext cx="3214600" cy="4286133"/>
          </a:xfrm>
          <a:prstGeom prst="rect">
            <a:avLst/>
          </a:prstGeom>
        </p:spPr>
      </p:pic>
      <p:graphicFrame>
        <p:nvGraphicFramePr>
          <p:cNvPr id="5" name="Диаграмма 4"/>
          <p:cNvGraphicFramePr/>
          <p:nvPr>
            <p:extLst>
              <p:ext uri="{D42A27DB-BD31-4B8C-83A1-F6EECF244321}">
                <p14:modId xmlns:p14="http://schemas.microsoft.com/office/powerpoint/2010/main" val="840644457"/>
              </p:ext>
            </p:extLst>
          </p:nvPr>
        </p:nvGraphicFramePr>
        <p:xfrm>
          <a:off x="3352800" y="1828800"/>
          <a:ext cx="5486400" cy="32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448115"/>
      </p:ext>
    </p:extLst>
  </p:cSld>
  <p:clrMapOvr>
    <a:masterClrMapping/>
  </p:clrMapOvr>
</p:sld>
</file>

<file path=ppt/theme/theme1.xml><?xml version="1.0" encoding="utf-8"?>
<a:theme xmlns:a="http://schemas.openxmlformats.org/drawingml/2006/main" name="Сектор">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
  <TotalTime>1055</TotalTime>
  <Words>941</Words>
  <Application>Microsoft Office PowerPoint</Application>
  <PresentationFormat>Широкоэкранный</PresentationFormat>
  <Paragraphs>106</Paragraphs>
  <Slides>18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Calibri</vt:lpstr>
      <vt:lpstr>Century Gothic</vt:lpstr>
      <vt:lpstr>Symbol</vt:lpstr>
      <vt:lpstr>Times New Roman</vt:lpstr>
      <vt:lpstr>Wingdings</vt:lpstr>
      <vt:lpstr>Wingdings 3</vt:lpstr>
      <vt:lpstr>Сектор</vt:lpstr>
      <vt:lpstr>«Современные формы и технологии в наставничестве»</vt:lpstr>
      <vt:lpstr>Тема наставничества в образовании является одной из центральных в нацпроекте «образование» (включая федеральные проекты «современная школа», «успех каждого ребенка», «учитель будущего», «социальные лифты для каждого», «молодые профессионалы»)   «Считаю необходимым подумать, как нам возродить институт наставничества. Многие из тех, кто сегодня успешно трудится на производстве, уже проходили эту школу».                                                                          В. В. Путин</vt:lpstr>
      <vt:lpstr>Презентация PowerPoint</vt:lpstr>
      <vt:lpstr>Презентация PowerPoint</vt:lpstr>
      <vt:lpstr>Подготовка коллектива к работе  в инновационном режиме</vt:lpstr>
      <vt:lpstr>Для определения дальнейшего пути развития творческого потенциала важно учесть возрастной ценз, а также стаж работы педагогов в МАДОУ: </vt:lpstr>
      <vt:lpstr>Презентация PowerPoint</vt:lpstr>
      <vt:lpstr>Презентация PowerPoint</vt:lpstr>
      <vt:lpstr>Творческий потенциал педагогов</vt:lpstr>
      <vt:lpstr>Взаимодействие педагогов  «Традиции и новации»</vt:lpstr>
      <vt:lpstr>Формирование конфликтологической компетентности педагогов</vt:lpstr>
      <vt:lpstr>Выступления в педагогических марафонах проводимых КНМЦ</vt:lpstr>
      <vt:lpstr>Ярмарка-педагогических идей 2.03.2022-10.03.2022 «Наставничество как наиболее эффективный метод индивидуализации развития современного ребенка!</vt:lpstr>
      <vt:lpstr>Презентация PowerPoint</vt:lpstr>
      <vt:lpstr>Презентация PowerPoint</vt:lpstr>
      <vt:lpstr>Презентация PowerPoint</vt:lpstr>
      <vt:lpstr>Результаты успешности молодого специалиста</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формы и технологии в наставничестве.</dc:title>
  <dc:creator>ДС-11</dc:creator>
  <cp:lastModifiedBy>ДС-11</cp:lastModifiedBy>
  <cp:revision>67</cp:revision>
  <dcterms:created xsi:type="dcterms:W3CDTF">2022-02-15T12:23:00Z</dcterms:created>
  <dcterms:modified xsi:type="dcterms:W3CDTF">2022-04-04T07:08:21Z</dcterms:modified>
</cp:coreProperties>
</file>