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6" r:id="rId7"/>
    <p:sldId id="276" r:id="rId8"/>
    <p:sldId id="261" r:id="rId9"/>
    <p:sldId id="262" r:id="rId10"/>
    <p:sldId id="263" r:id="rId11"/>
    <p:sldId id="264" r:id="rId12"/>
    <p:sldId id="265" r:id="rId13"/>
    <p:sldId id="267" r:id="rId14"/>
    <p:sldId id="268" r:id="rId15"/>
    <p:sldId id="269" r:id="rId16"/>
    <p:sldId id="270" r:id="rId17"/>
    <p:sldId id="271" r:id="rId18"/>
    <p:sldId id="277"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EE5D1-4D9B-498F-8586-96842516515B}" type="datetimeFigureOut">
              <a:rPr lang="ru-RU" smtClean="0"/>
              <a:t>04.05.2022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75A34-7A5F-4604-9639-4D84786B340B}" type="slidenum">
              <a:rPr lang="ru-RU" smtClean="0"/>
              <a:t>‹#›</a:t>
            </a:fld>
            <a:endParaRPr lang="ru-RU"/>
          </a:p>
        </p:txBody>
      </p:sp>
    </p:spTree>
    <p:extLst>
      <p:ext uri="{BB962C8B-B14F-4D97-AF65-F5344CB8AC3E}">
        <p14:creationId xmlns:p14="http://schemas.microsoft.com/office/powerpoint/2010/main" val="66827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C675A34-7A5F-4604-9639-4D84786B340B}" type="slidenum">
              <a:rPr lang="ru-RU" smtClean="0"/>
              <a:t>20</a:t>
            </a:fld>
            <a:endParaRPr lang="ru-RU"/>
          </a:p>
        </p:txBody>
      </p:sp>
    </p:spTree>
    <p:extLst>
      <p:ext uri="{BB962C8B-B14F-4D97-AF65-F5344CB8AC3E}">
        <p14:creationId xmlns:p14="http://schemas.microsoft.com/office/powerpoint/2010/main" val="372076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04.05.2022</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04.05.2022</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04.05.2022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04.05.2022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04.05.2022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04.05.2022</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04.05.2022</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04.05.2022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                     </a:t>
            </a:r>
          </a:p>
          <a:p>
            <a:r>
              <a:rPr lang="ru-RU" dirty="0" smtClean="0"/>
              <a:t> Автор: </a:t>
            </a:r>
            <a:r>
              <a:rPr lang="ru-RU" dirty="0" err="1" smtClean="0"/>
              <a:t>Кивилева</a:t>
            </a:r>
            <a:r>
              <a:rPr lang="ru-RU" dirty="0" smtClean="0"/>
              <a:t> О.В.</a:t>
            </a:r>
            <a:endParaRPr lang="ru-RU" dirty="0"/>
          </a:p>
        </p:txBody>
      </p:sp>
      <p:sp>
        <p:nvSpPr>
          <p:cNvPr id="2" name="Заголовок 1"/>
          <p:cNvSpPr>
            <a:spLocks noGrp="1"/>
          </p:cNvSpPr>
          <p:nvPr>
            <p:ph type="ctrTitle"/>
          </p:nvPr>
        </p:nvSpPr>
        <p:spPr>
          <a:xfrm>
            <a:off x="685800" y="404665"/>
            <a:ext cx="7772400" cy="3195786"/>
          </a:xfrm>
        </p:spPr>
        <p:txBody>
          <a:bodyPr/>
          <a:lstStyle/>
          <a:p>
            <a:r>
              <a:rPr lang="ru-RU" dirty="0" smtClean="0"/>
              <a:t>Трудные вопросы в преподавании истории. Подготовка к ВПР в 5 классе.</a:t>
            </a:r>
            <a:endParaRPr lang="ru-RU" dirty="0"/>
          </a:p>
        </p:txBody>
      </p:sp>
    </p:spTree>
    <p:extLst>
      <p:ext uri="{BB962C8B-B14F-4D97-AF65-F5344CB8AC3E}">
        <p14:creationId xmlns:p14="http://schemas.microsoft.com/office/powerpoint/2010/main" val="248873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Picture 2" descr="C:\Users\chernisheva_oa\Desktop\История 5 класс\4.jpg"/>
          <p:cNvPicPr>
            <a:picLocks noChangeAspect="1" noChangeArrowheads="1"/>
          </p:cNvPicPr>
          <p:nvPr/>
        </p:nvPicPr>
        <p:blipFill>
          <a:blip r:embed="rId2" cstate="print">
            <a:extLst>
              <a:ext uri="{28A0092B-C50C-407E-A947-70E740481C1C}">
                <a14:useLocalDpi xmlns:a14="http://schemas.microsoft.com/office/drawing/2010/main" val="0"/>
              </a:ext>
            </a:extLst>
          </a:blip>
          <a:srcRect l="15140" t="54343" r="13905" b="21010"/>
          <a:stretch>
            <a:fillRect/>
          </a:stretch>
        </p:blipFill>
        <p:spPr bwMode="auto">
          <a:xfrm>
            <a:off x="250825" y="614363"/>
            <a:ext cx="845502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84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Picture 2" descr="C:\Users\chernisheva_oa\Desktop\История 5 класс\словарь.jpg"/>
          <p:cNvPicPr>
            <a:picLocks noChangeAspect="1" noChangeArrowheads="1"/>
          </p:cNvPicPr>
          <p:nvPr/>
        </p:nvPicPr>
        <p:blipFill>
          <a:blip r:embed="rId2" cstate="print">
            <a:extLst>
              <a:ext uri="{28A0092B-C50C-407E-A947-70E740481C1C}">
                <a14:useLocalDpi xmlns:a14="http://schemas.microsoft.com/office/drawing/2010/main" val="0"/>
              </a:ext>
            </a:extLst>
          </a:blip>
          <a:srcRect l="13425" t="17776" r="13425" b="24648"/>
          <a:stretch>
            <a:fillRect/>
          </a:stretch>
        </p:blipFill>
        <p:spPr bwMode="auto">
          <a:xfrm>
            <a:off x="1042988" y="182563"/>
            <a:ext cx="582136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13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260648"/>
            <a:ext cx="8305800" cy="5184576"/>
          </a:xfrm>
        </p:spPr>
        <p:txBody>
          <a:bodyPr/>
          <a:lstStyle/>
          <a:p>
            <a:r>
              <a:rPr lang="ru-RU" sz="2800" b="1" dirty="0"/>
              <a:t>Задание 4</a:t>
            </a:r>
            <a:r>
              <a:rPr lang="ru-RU" sz="2800" dirty="0"/>
              <a:t> является альтернативным. Задание нацелено на проверку знания исторических фактов и умения излагать исторический материал в виде последовательного связного текста. Оно состоит из двух частей. От обучающегося требуется соотнести выбранную тему (страну) с одним из событий (процессов, явлений), данных в списке. Во второй части задания обучающийся должен привести краткий письменный рассказ об этом событии (явлении, процессе). </a:t>
            </a:r>
            <a:br>
              <a:rPr lang="ru-RU" sz="2800" dirty="0"/>
            </a:br>
            <a:endParaRPr lang="ru-RU" sz="2800" dirty="0"/>
          </a:p>
        </p:txBody>
      </p:sp>
    </p:spTree>
    <p:extLst>
      <p:ext uri="{BB962C8B-B14F-4D97-AF65-F5344CB8AC3E}">
        <p14:creationId xmlns:p14="http://schemas.microsoft.com/office/powerpoint/2010/main" val="331092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pic>
        <p:nvPicPr>
          <p:cNvPr id="4" name="Picture 2" descr="C:\Users\chernisheva_oa\Desktop\История 5 класс\6.jpg"/>
          <p:cNvPicPr>
            <a:picLocks noChangeAspect="1" noChangeArrowheads="1"/>
          </p:cNvPicPr>
          <p:nvPr/>
        </p:nvPicPr>
        <p:blipFill>
          <a:blip r:embed="rId2" cstate="print">
            <a:extLst>
              <a:ext uri="{28A0092B-C50C-407E-A947-70E740481C1C}">
                <a14:useLocalDpi xmlns:a14="http://schemas.microsoft.com/office/drawing/2010/main" val="0"/>
              </a:ext>
            </a:extLst>
          </a:blip>
          <a:srcRect l="17244" t="50543" r="15921" b="16161"/>
          <a:stretch>
            <a:fillRect/>
          </a:stretch>
        </p:blipFill>
        <p:spPr bwMode="auto">
          <a:xfrm>
            <a:off x="304800" y="304800"/>
            <a:ext cx="8520113"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97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332656"/>
            <a:ext cx="8305800" cy="4608512"/>
          </a:xfrm>
        </p:spPr>
        <p:txBody>
          <a:bodyPr/>
          <a:lstStyle/>
          <a:p>
            <a:pPr algn="l"/>
            <a:r>
              <a:rPr lang="ru-RU" sz="3200" b="1" dirty="0"/>
              <a:t>Задание 5</a:t>
            </a:r>
            <a:r>
              <a:rPr lang="ru-RU" sz="3200" dirty="0"/>
              <a:t> является альтернативным. Задание нацелено на проверку умения работать с исторической картой. Оно состоит из двух частей. В задании требуется заштриховать на контурной карте один четырёхугольник, образованный градусной сеткой, в котором полностью или частично располагалась выбранная обучающимся страна. </a:t>
            </a:r>
            <a:br>
              <a:rPr lang="ru-RU" sz="3200" dirty="0"/>
            </a:br>
            <a:endParaRPr lang="ru-RU" sz="3200" dirty="0"/>
          </a:p>
        </p:txBody>
      </p:sp>
    </p:spTree>
    <p:extLst>
      <p:ext uri="{BB962C8B-B14F-4D97-AF65-F5344CB8AC3E}">
        <p14:creationId xmlns:p14="http://schemas.microsoft.com/office/powerpoint/2010/main" val="428214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ernisheva_oa\Desktop\История 5 класс\10.jpg"/>
          <p:cNvPicPr>
            <a:picLocks noChangeAspect="1" noChangeArrowheads="1"/>
          </p:cNvPicPr>
          <p:nvPr/>
        </p:nvPicPr>
        <p:blipFill>
          <a:blip r:embed="rId2" cstate="print">
            <a:extLst>
              <a:ext uri="{28A0092B-C50C-407E-A947-70E740481C1C}">
                <a14:useLocalDpi xmlns:a14="http://schemas.microsoft.com/office/drawing/2010/main" val="0"/>
              </a:ext>
            </a:extLst>
          </a:blip>
          <a:srcRect l="14568" t="17778" r="15138" b="38788"/>
          <a:stretch>
            <a:fillRect/>
          </a:stretch>
        </p:blipFill>
        <p:spPr bwMode="auto">
          <a:xfrm>
            <a:off x="755576" y="188640"/>
            <a:ext cx="7002463"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38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2564904"/>
            <a:ext cx="8305800" cy="2880320"/>
          </a:xfrm>
        </p:spPr>
        <p:txBody>
          <a:bodyPr/>
          <a:lstStyle/>
          <a:p>
            <a:pPr marL="457200" indent="-457200" algn="l">
              <a:buAutoNum type="arabicPeriod"/>
            </a:pPr>
            <a:r>
              <a:rPr lang="ru-RU" dirty="0" smtClean="0"/>
              <a:t>Рим</a:t>
            </a:r>
          </a:p>
          <a:p>
            <a:pPr marL="457200" indent="-457200" algn="l">
              <a:buAutoNum type="arabicPeriod"/>
            </a:pPr>
            <a:r>
              <a:rPr lang="ru-RU" dirty="0" smtClean="0"/>
              <a:t>Греция, Палестина, Финикия, Египет</a:t>
            </a:r>
          </a:p>
          <a:p>
            <a:pPr marL="457200" indent="-457200" algn="l">
              <a:buAutoNum type="arabicPeriod"/>
            </a:pPr>
            <a:r>
              <a:rPr lang="ru-RU" dirty="0" smtClean="0"/>
              <a:t>Ассирия, Вавилон, Персия, государство шумеров</a:t>
            </a:r>
          </a:p>
          <a:p>
            <a:pPr marL="457200" indent="-457200" algn="l">
              <a:buAutoNum type="arabicPeriod"/>
            </a:pPr>
            <a:r>
              <a:rPr lang="ru-RU" dirty="0" smtClean="0"/>
              <a:t>Индия</a:t>
            </a:r>
          </a:p>
          <a:p>
            <a:pPr marL="457200" indent="-457200" algn="l">
              <a:buAutoNum type="arabicPeriod"/>
            </a:pPr>
            <a:r>
              <a:rPr lang="ru-RU" dirty="0" smtClean="0"/>
              <a:t>Индия</a:t>
            </a:r>
          </a:p>
          <a:p>
            <a:pPr marL="457200" indent="-457200" algn="l">
              <a:buAutoNum type="arabicPeriod"/>
            </a:pPr>
            <a:r>
              <a:rPr lang="ru-RU" dirty="0" smtClean="0"/>
              <a:t>Китай</a:t>
            </a:r>
          </a:p>
          <a:p>
            <a:pPr marL="457200" indent="-457200" algn="l">
              <a:buAutoNum type="arabicPeriod"/>
            </a:pPr>
            <a:endParaRPr lang="ru-RU" dirty="0"/>
          </a:p>
        </p:txBody>
      </p:sp>
      <p:sp>
        <p:nvSpPr>
          <p:cNvPr id="3" name="Заголовок 2"/>
          <p:cNvSpPr>
            <a:spLocks noGrp="1"/>
          </p:cNvSpPr>
          <p:nvPr>
            <p:ph type="ctrTitle"/>
          </p:nvPr>
        </p:nvSpPr>
        <p:spPr>
          <a:xfrm>
            <a:off x="457200" y="404664"/>
            <a:ext cx="8305800" cy="1944216"/>
          </a:xfrm>
        </p:spPr>
        <p:txBody>
          <a:bodyPr/>
          <a:lstStyle/>
          <a:p>
            <a:r>
              <a:rPr lang="ru-RU" sz="2400" dirty="0" smtClean="0"/>
              <a:t>Можно использовать следующую подсказку при выполнении данного задания.  Все древнейшие цивилизации располагались между 40 и 20 параллелями. Нужно разделить  эту территорию на 6 квадратов и запомнить в каком квадрате находились  эти  государства Древнего мира.</a:t>
            </a:r>
            <a:endParaRPr lang="ru-RU" sz="2400" dirty="0"/>
          </a:p>
        </p:txBody>
      </p:sp>
    </p:spTree>
    <p:extLst>
      <p:ext uri="{BB962C8B-B14F-4D97-AF65-F5344CB8AC3E}">
        <p14:creationId xmlns:p14="http://schemas.microsoft.com/office/powerpoint/2010/main" val="58709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548680"/>
            <a:ext cx="8305800" cy="4320480"/>
          </a:xfrm>
        </p:spPr>
        <p:txBody>
          <a:bodyPr/>
          <a:lstStyle/>
          <a:p>
            <a:r>
              <a:rPr lang="ru-RU" altLang="ru-RU" sz="2800" b="1" dirty="0"/>
              <a:t>Задание 6</a:t>
            </a:r>
            <a:r>
              <a:rPr lang="ru-RU" altLang="ru-RU" sz="2800" dirty="0"/>
              <a:t> проверяет знание причин и следствий и умение формулировать положения, содержащие причинно-следственные связи. В задании требуется объяснить, как природно-климатические условия повлияли на занятия жителей страны, указанной в выбранной обучающимся теме. </a:t>
            </a:r>
            <a:br>
              <a:rPr lang="ru-RU" altLang="ru-RU" sz="2800" dirty="0"/>
            </a:br>
            <a:endParaRPr lang="ru-RU" sz="2800" dirty="0"/>
          </a:p>
        </p:txBody>
      </p:sp>
    </p:spTree>
    <p:extLst>
      <p:ext uri="{BB962C8B-B14F-4D97-AF65-F5344CB8AC3E}">
        <p14:creationId xmlns:p14="http://schemas.microsoft.com/office/powerpoint/2010/main" val="257839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57021" b="-1051"/>
          <a:stretch>
            <a:fillRect/>
          </a:stretch>
        </p:blipFill>
        <p:spPr>
          <a:xfrm>
            <a:off x="858838" y="908050"/>
            <a:ext cx="7426325" cy="3240088"/>
          </a:xfrm>
        </p:spPr>
      </p:pic>
    </p:spTree>
    <p:extLst>
      <p:ext uri="{BB962C8B-B14F-4D97-AF65-F5344CB8AC3E}">
        <p14:creationId xmlns:p14="http://schemas.microsoft.com/office/powerpoint/2010/main" val="407164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692696"/>
            <a:ext cx="8305800" cy="4464496"/>
          </a:xfrm>
        </p:spPr>
        <p:txBody>
          <a:bodyPr/>
          <a:lstStyle/>
          <a:p>
            <a:pPr algn="l"/>
            <a:r>
              <a:rPr lang="ru-RU" sz="2800" dirty="0" smtClean="0"/>
              <a:t>Вы отметили на карте одну из предложенных стран. </a:t>
            </a:r>
            <a:r>
              <a:rPr lang="ru-RU" sz="2800" dirty="0"/>
              <a:t>В</a:t>
            </a:r>
            <a:r>
              <a:rPr lang="ru-RU" sz="2800" dirty="0" smtClean="0"/>
              <a:t>нимательно посмотрите на карту, обратите внимание на особенности географического положения, рельеф местности, где расположена, выбранная вами страна Древнего мира. Какие моря, реки, озёра находятся на территории данной страны? Вспомните особенности климата.  Вся эта информация поможет вам ответить на поставленный вопрос.</a:t>
            </a:r>
            <a:endParaRPr lang="ru-RU" sz="2800" dirty="0"/>
          </a:p>
        </p:txBody>
      </p:sp>
    </p:spTree>
    <p:extLst>
      <p:ext uri="{BB962C8B-B14F-4D97-AF65-F5344CB8AC3E}">
        <p14:creationId xmlns:p14="http://schemas.microsoft.com/office/powerpoint/2010/main" val="666748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1340768"/>
            <a:ext cx="8305800" cy="5112568"/>
          </a:xfrm>
        </p:spPr>
        <p:txBody>
          <a:bodyPr/>
          <a:lstStyle/>
          <a:p>
            <a:pPr algn="just" fontAlgn="auto">
              <a:spcAft>
                <a:spcPts val="0"/>
              </a:spcAft>
              <a:defRPr/>
            </a:pPr>
            <a:r>
              <a:rPr lang="ru-RU" dirty="0"/>
              <a:t>овладения школьниками базовыми историческими знаниями, </a:t>
            </a:r>
          </a:p>
          <a:p>
            <a:pPr algn="just" fontAlgn="auto">
              <a:spcAft>
                <a:spcPts val="0"/>
              </a:spcAft>
              <a:defRPr/>
            </a:pPr>
            <a:r>
              <a:rPr lang="ru-RU" dirty="0"/>
              <a:t>умения применять историко-культурный подход к оценке социальных явлений, </a:t>
            </a:r>
          </a:p>
          <a:p>
            <a:pPr algn="just" fontAlgn="auto">
              <a:spcAft>
                <a:spcPts val="0"/>
              </a:spcAft>
              <a:defRPr/>
            </a:pPr>
            <a:r>
              <a:rPr lang="ru-RU" dirty="0"/>
              <a:t>умения применять исторические знания для осмысления сущности общественных явлений,</a:t>
            </a:r>
          </a:p>
          <a:p>
            <a:pPr algn="just" fontAlgn="auto">
              <a:spcAft>
                <a:spcPts val="0"/>
              </a:spcAft>
              <a:defRPr/>
            </a:pPr>
            <a:r>
              <a:rPr lang="ru-RU" dirty="0"/>
              <a:t> умения искать, анализировать, сопоставлять и оценивать содержащуюся в различных источниках информацию о событиях и явлениях прошлого. Диагностическая работа   проверяет знание обучающимися истории, культуры родного края. </a:t>
            </a:r>
          </a:p>
          <a:p>
            <a:endParaRPr lang="ru-RU" dirty="0"/>
          </a:p>
        </p:txBody>
      </p:sp>
      <p:sp>
        <p:nvSpPr>
          <p:cNvPr id="3" name="Заголовок 2"/>
          <p:cNvSpPr>
            <a:spLocks noGrp="1"/>
          </p:cNvSpPr>
          <p:nvPr>
            <p:ph type="ctrTitle"/>
          </p:nvPr>
        </p:nvSpPr>
        <p:spPr>
          <a:xfrm>
            <a:off x="457200" y="188640"/>
            <a:ext cx="8305800" cy="1224136"/>
          </a:xfrm>
        </p:spPr>
        <p:txBody>
          <a:bodyPr/>
          <a:lstStyle/>
          <a:p>
            <a:r>
              <a:rPr lang="ru-RU" sz="2800" b="1" dirty="0">
                <a:solidFill>
                  <a:srgbClr val="C00000"/>
                </a:solidFill>
              </a:rPr>
              <a:t>Диагностическая работа нацелена </a:t>
            </a:r>
            <a:br>
              <a:rPr lang="ru-RU" sz="2800" b="1" dirty="0">
                <a:solidFill>
                  <a:srgbClr val="C00000"/>
                </a:solidFill>
              </a:rPr>
            </a:br>
            <a:r>
              <a:rPr lang="ru-RU" sz="2800" b="1" dirty="0">
                <a:solidFill>
                  <a:srgbClr val="C00000"/>
                </a:solidFill>
              </a:rPr>
              <a:t>на</a:t>
            </a:r>
            <a:r>
              <a:rPr lang="ru-RU" sz="2800" dirty="0"/>
              <a:t> </a:t>
            </a:r>
            <a:r>
              <a:rPr lang="ru-RU" sz="2800" b="1" dirty="0">
                <a:solidFill>
                  <a:srgbClr val="C00000"/>
                </a:solidFill>
              </a:rPr>
              <a:t>выявление уровня</a:t>
            </a:r>
            <a:endParaRPr lang="ru-RU" sz="2800" dirty="0"/>
          </a:p>
        </p:txBody>
      </p:sp>
    </p:spTree>
    <p:extLst>
      <p:ext uri="{BB962C8B-B14F-4D97-AF65-F5344CB8AC3E}">
        <p14:creationId xmlns:p14="http://schemas.microsoft.com/office/powerpoint/2010/main" val="145176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764704"/>
            <a:ext cx="8305800" cy="3960440"/>
          </a:xfrm>
        </p:spPr>
        <p:txBody>
          <a:bodyPr/>
          <a:lstStyle/>
          <a:p>
            <a:pPr algn="l" fontAlgn="auto">
              <a:spcAft>
                <a:spcPts val="0"/>
              </a:spcAft>
              <a:defRPr/>
            </a:pPr>
            <a:r>
              <a:rPr lang="ru-RU" sz="2800" b="1" dirty="0"/>
              <a:t>Задания 7 и 8</a:t>
            </a:r>
            <a:r>
              <a:rPr lang="ru-RU" sz="2800" dirty="0"/>
              <a:t> проверяют </a:t>
            </a:r>
            <a:r>
              <a:rPr lang="ru-RU" sz="2800" dirty="0" smtClean="0"/>
              <a:t> знание  истории  родного </a:t>
            </a:r>
            <a:r>
              <a:rPr lang="ru-RU" sz="2800" dirty="0"/>
              <a:t>края. </a:t>
            </a:r>
            <a:br>
              <a:rPr lang="ru-RU" sz="2800" dirty="0"/>
            </a:br>
            <a:r>
              <a:rPr lang="ru-RU" sz="2800" b="1" dirty="0"/>
              <a:t>В задании 7</a:t>
            </a:r>
            <a:r>
              <a:rPr lang="ru-RU" sz="2800" dirty="0"/>
              <a:t> от обучающегося требуется назвать </a:t>
            </a:r>
            <a:r>
              <a:rPr lang="ru-RU" sz="2800" dirty="0" smtClean="0"/>
              <a:t>один факт из истории Вашего  региона, благодаря которому Ваш регион стал известен всей стране. </a:t>
            </a:r>
            <a:br>
              <a:rPr lang="ru-RU" sz="2800" dirty="0" smtClean="0"/>
            </a:br>
            <a:r>
              <a:rPr lang="ru-RU" sz="2800" b="1" dirty="0" smtClean="0"/>
              <a:t>В </a:t>
            </a:r>
            <a:r>
              <a:rPr lang="ru-RU" sz="2800" b="1" dirty="0"/>
              <a:t>задании </a:t>
            </a:r>
            <a:r>
              <a:rPr lang="ru-RU" sz="2800" b="1" dirty="0" smtClean="0"/>
              <a:t>8 ответить на вопрос</a:t>
            </a:r>
            <a:r>
              <a:rPr lang="ru-RU" sz="2800" dirty="0" smtClean="0"/>
              <a:t>. Какое значение имеет этот  исторический факт для истории Вашего региона , или нашей страны, или мира в целом?</a:t>
            </a:r>
            <a:r>
              <a:rPr lang="ru-RU" sz="2800" dirty="0"/>
              <a:t/>
            </a:r>
            <a:br>
              <a:rPr lang="ru-RU" sz="2800" dirty="0"/>
            </a:br>
            <a:endParaRPr lang="ru-RU" sz="2800" dirty="0"/>
          </a:p>
        </p:txBody>
      </p:sp>
    </p:spTree>
    <p:extLst>
      <p:ext uri="{BB962C8B-B14F-4D97-AF65-F5344CB8AC3E}">
        <p14:creationId xmlns:p14="http://schemas.microsoft.com/office/powerpoint/2010/main" val="340425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836712"/>
            <a:ext cx="8305800" cy="2578220"/>
          </a:xfrm>
        </p:spPr>
        <p:txBody>
          <a:bodyPr/>
          <a:lstStyle/>
          <a:p>
            <a:r>
              <a:rPr lang="ru-RU" sz="3200" dirty="0" smtClean="0"/>
              <a:t>Для успешного выполнения этого задания дополнительно  можно обратиться к классному руководителю 5 класса с просьбой о включении в список классных часов тем, посвященных истории родного края </a:t>
            </a:r>
            <a:endParaRPr lang="ru-RU" sz="3200" dirty="0"/>
          </a:p>
        </p:txBody>
      </p:sp>
    </p:spTree>
    <p:extLst>
      <p:ext uri="{BB962C8B-B14F-4D97-AF65-F5344CB8AC3E}">
        <p14:creationId xmlns:p14="http://schemas.microsoft.com/office/powerpoint/2010/main" val="2975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1268760"/>
            <a:ext cx="8305800" cy="4680520"/>
          </a:xfrm>
        </p:spPr>
        <p:txBody>
          <a:bodyPr/>
          <a:lstStyle/>
          <a:p>
            <a:pPr algn="just">
              <a:lnSpc>
                <a:spcPct val="115000"/>
              </a:lnSpc>
              <a:defRPr/>
            </a:pPr>
            <a:r>
              <a:rPr lang="ru-RU" sz="2400" dirty="0">
                <a:latin typeface="Times New Roman"/>
                <a:ea typeface="Calibri"/>
                <a:cs typeface="Times New Roman"/>
              </a:rPr>
              <a:t>Работа состоит из </a:t>
            </a:r>
            <a:r>
              <a:rPr lang="ru-RU" sz="2400" b="1" dirty="0">
                <a:latin typeface="Times New Roman"/>
                <a:ea typeface="Calibri"/>
                <a:cs typeface="Times New Roman"/>
              </a:rPr>
              <a:t>8 заданий</a:t>
            </a:r>
            <a:r>
              <a:rPr lang="ru-RU" sz="2400" dirty="0">
                <a:latin typeface="Times New Roman"/>
                <a:ea typeface="Calibri"/>
                <a:cs typeface="Times New Roman"/>
              </a:rPr>
              <a:t>, из них по уровню сложности: </a:t>
            </a:r>
          </a:p>
          <a:p>
            <a:pPr algn="just">
              <a:lnSpc>
                <a:spcPct val="115000"/>
              </a:lnSpc>
              <a:defRPr/>
            </a:pPr>
            <a:r>
              <a:rPr lang="ru-RU" sz="2400" dirty="0">
                <a:latin typeface="Times New Roman"/>
                <a:ea typeface="Calibri"/>
                <a:cs typeface="Times New Roman"/>
              </a:rPr>
              <a:t>базовой – </a:t>
            </a:r>
            <a:r>
              <a:rPr lang="ru-RU" sz="2400" b="1" dirty="0">
                <a:latin typeface="Times New Roman"/>
                <a:ea typeface="Calibri"/>
                <a:cs typeface="Times New Roman"/>
              </a:rPr>
              <a:t>5</a:t>
            </a:r>
            <a:r>
              <a:rPr lang="ru-RU" sz="2400" dirty="0">
                <a:latin typeface="Times New Roman"/>
                <a:ea typeface="Calibri"/>
                <a:cs typeface="Times New Roman"/>
              </a:rPr>
              <a:t>; повышенной – </a:t>
            </a:r>
            <a:r>
              <a:rPr lang="ru-RU" sz="2400" b="1" dirty="0">
                <a:latin typeface="Times New Roman"/>
                <a:ea typeface="Calibri"/>
                <a:cs typeface="Times New Roman"/>
              </a:rPr>
              <a:t>2</a:t>
            </a:r>
            <a:r>
              <a:rPr lang="ru-RU" sz="2400" dirty="0">
                <a:latin typeface="Times New Roman"/>
                <a:ea typeface="Calibri"/>
                <a:cs typeface="Times New Roman"/>
              </a:rPr>
              <a:t>; высокой – </a:t>
            </a:r>
            <a:r>
              <a:rPr lang="ru-RU" sz="2400" b="1" dirty="0">
                <a:latin typeface="Times New Roman"/>
                <a:ea typeface="Calibri"/>
                <a:cs typeface="Times New Roman"/>
              </a:rPr>
              <a:t>1</a:t>
            </a:r>
            <a:r>
              <a:rPr lang="ru-RU" sz="2400" dirty="0">
                <a:latin typeface="Times New Roman"/>
                <a:ea typeface="Calibri"/>
                <a:cs typeface="Times New Roman"/>
              </a:rPr>
              <a:t>. </a:t>
            </a:r>
          </a:p>
          <a:p>
            <a:pPr algn="just">
              <a:lnSpc>
                <a:spcPct val="115000"/>
              </a:lnSpc>
              <a:defRPr/>
            </a:pPr>
            <a:r>
              <a:rPr lang="ru-RU" sz="2400" dirty="0">
                <a:latin typeface="Times New Roman"/>
                <a:ea typeface="Calibri"/>
                <a:cs typeface="Times New Roman"/>
              </a:rPr>
              <a:t>Общее время выполнения работы – </a:t>
            </a:r>
            <a:r>
              <a:rPr lang="ru-RU" sz="2400" b="1" dirty="0">
                <a:latin typeface="Times New Roman"/>
                <a:ea typeface="Calibri"/>
                <a:cs typeface="Times New Roman"/>
              </a:rPr>
              <a:t>45 </a:t>
            </a:r>
            <a:r>
              <a:rPr lang="ru-RU" sz="2400" dirty="0">
                <a:latin typeface="Times New Roman"/>
                <a:ea typeface="Calibri"/>
                <a:cs typeface="Times New Roman"/>
              </a:rPr>
              <a:t>мин. Максимальный первичный балл – </a:t>
            </a:r>
            <a:r>
              <a:rPr lang="ru-RU" sz="2400" b="1" dirty="0">
                <a:latin typeface="Times New Roman"/>
                <a:ea typeface="Calibri"/>
                <a:cs typeface="Times New Roman"/>
              </a:rPr>
              <a:t>15</a:t>
            </a:r>
            <a:r>
              <a:rPr lang="ru-RU" sz="2400" dirty="0">
                <a:latin typeface="Times New Roman"/>
                <a:ea typeface="Calibri"/>
                <a:cs typeface="Times New Roman"/>
              </a:rPr>
              <a:t>.</a:t>
            </a:r>
            <a:endParaRPr lang="ru-RU" sz="2400" dirty="0">
              <a:ea typeface="Calibri"/>
              <a:cs typeface="Times New Roman"/>
            </a:endParaRPr>
          </a:p>
          <a:p>
            <a:pPr algn="l">
              <a:lnSpc>
                <a:spcPct val="115000"/>
              </a:lnSpc>
              <a:defRPr/>
            </a:pPr>
            <a:r>
              <a:rPr lang="ru-RU" sz="2400" dirty="0">
                <a:latin typeface="Times New Roman"/>
                <a:ea typeface="Calibri"/>
                <a:cs typeface="Times New Roman"/>
              </a:rPr>
              <a:t>Ответом к каждому из заданий </a:t>
            </a:r>
            <a:r>
              <a:rPr lang="ru-RU" sz="2400" b="1" dirty="0">
                <a:latin typeface="Times New Roman"/>
                <a:ea typeface="Calibri"/>
                <a:cs typeface="Times New Roman"/>
              </a:rPr>
              <a:t>1 и 2 </a:t>
            </a:r>
            <a:r>
              <a:rPr lang="ru-RU" sz="2400" dirty="0">
                <a:latin typeface="Times New Roman"/>
                <a:ea typeface="Calibri"/>
                <a:cs typeface="Times New Roman"/>
              </a:rPr>
              <a:t>является цифра или последовательность цифр. </a:t>
            </a:r>
            <a:endParaRPr lang="ru-RU" sz="2400" dirty="0">
              <a:ea typeface="Calibri"/>
              <a:cs typeface="Times New Roman"/>
            </a:endParaRPr>
          </a:p>
          <a:p>
            <a:pPr algn="l">
              <a:lnSpc>
                <a:spcPct val="115000"/>
              </a:lnSpc>
              <a:defRPr/>
            </a:pPr>
            <a:r>
              <a:rPr lang="ru-RU" sz="2400" dirty="0">
                <a:latin typeface="Times New Roman"/>
                <a:ea typeface="Calibri"/>
                <a:cs typeface="Times New Roman"/>
              </a:rPr>
              <a:t>Задания </a:t>
            </a:r>
            <a:r>
              <a:rPr lang="ru-RU" sz="2400" b="1" dirty="0">
                <a:latin typeface="Times New Roman"/>
                <a:ea typeface="Calibri"/>
                <a:cs typeface="Times New Roman"/>
              </a:rPr>
              <a:t>3–4</a:t>
            </a:r>
            <a:r>
              <a:rPr lang="ru-RU" sz="2400" dirty="0">
                <a:latin typeface="Times New Roman"/>
                <a:ea typeface="Calibri"/>
                <a:cs typeface="Times New Roman"/>
              </a:rPr>
              <a:t> и </a:t>
            </a:r>
            <a:r>
              <a:rPr lang="ru-RU" sz="2400" b="1" dirty="0">
                <a:latin typeface="Times New Roman"/>
                <a:ea typeface="Calibri"/>
                <a:cs typeface="Times New Roman"/>
              </a:rPr>
              <a:t>6–8</a:t>
            </a:r>
            <a:r>
              <a:rPr lang="ru-RU" sz="2400" dirty="0">
                <a:latin typeface="Times New Roman"/>
                <a:ea typeface="Calibri"/>
                <a:cs typeface="Times New Roman"/>
              </a:rPr>
              <a:t> предполагают развёрнутый ответ. </a:t>
            </a:r>
            <a:endParaRPr lang="ru-RU" sz="2400" dirty="0">
              <a:ea typeface="Calibri"/>
              <a:cs typeface="Times New Roman"/>
            </a:endParaRPr>
          </a:p>
          <a:p>
            <a:pPr algn="l">
              <a:lnSpc>
                <a:spcPct val="115000"/>
              </a:lnSpc>
              <a:defRPr/>
            </a:pPr>
            <a:r>
              <a:rPr lang="ru-RU" sz="2400" dirty="0">
                <a:latin typeface="Times New Roman"/>
                <a:ea typeface="Calibri"/>
                <a:cs typeface="Times New Roman"/>
              </a:rPr>
              <a:t>Задание </a:t>
            </a:r>
            <a:r>
              <a:rPr lang="ru-RU" sz="2400" b="1" dirty="0">
                <a:latin typeface="Times New Roman"/>
                <a:ea typeface="Calibri"/>
                <a:cs typeface="Times New Roman"/>
              </a:rPr>
              <a:t>5 </a:t>
            </a:r>
            <a:r>
              <a:rPr lang="ru-RU" sz="2400" dirty="0">
                <a:latin typeface="Times New Roman"/>
                <a:ea typeface="Calibri"/>
                <a:cs typeface="Times New Roman"/>
              </a:rPr>
              <a:t>предполагает работу с контурной картой. </a:t>
            </a:r>
            <a:endParaRPr lang="ru-RU" sz="2400" dirty="0">
              <a:ea typeface="Calibri"/>
              <a:cs typeface="Times New Roman"/>
            </a:endParaRPr>
          </a:p>
          <a:p>
            <a:endParaRPr lang="ru-RU" sz="2000" dirty="0"/>
          </a:p>
        </p:txBody>
      </p:sp>
      <p:sp>
        <p:nvSpPr>
          <p:cNvPr id="3" name="Заголовок 2"/>
          <p:cNvSpPr>
            <a:spLocks noGrp="1"/>
          </p:cNvSpPr>
          <p:nvPr>
            <p:ph type="ctrTitle"/>
          </p:nvPr>
        </p:nvSpPr>
        <p:spPr>
          <a:xfrm>
            <a:off x="457200" y="404664"/>
            <a:ext cx="8305800" cy="1080120"/>
          </a:xfrm>
        </p:spPr>
        <p:txBody>
          <a:bodyPr/>
          <a:lstStyle/>
          <a:p>
            <a:r>
              <a:rPr lang="ru-RU" sz="3200" b="1" dirty="0" smtClean="0">
                <a:solidFill>
                  <a:srgbClr val="C00000"/>
                </a:solidFill>
                <a:latin typeface="Times New Roman"/>
                <a:ea typeface="Calibri"/>
                <a:cs typeface="Times New Roman"/>
              </a:rPr>
              <a:t>Структура варианта проверочной работы</a:t>
            </a:r>
            <a:r>
              <a:rPr lang="ru-RU" sz="4400" dirty="0" smtClean="0">
                <a:solidFill>
                  <a:prstClr val="black"/>
                </a:solidFill>
                <a:ea typeface="Calibri"/>
                <a:cs typeface="Times New Roman"/>
              </a:rPr>
              <a:t/>
            </a:r>
            <a:br>
              <a:rPr lang="ru-RU" sz="4400" dirty="0" smtClean="0">
                <a:solidFill>
                  <a:prstClr val="black"/>
                </a:solidFill>
                <a:ea typeface="Calibri"/>
                <a:cs typeface="Times New Roman"/>
              </a:rPr>
            </a:br>
            <a:endParaRPr lang="ru-RU" dirty="0"/>
          </a:p>
        </p:txBody>
      </p:sp>
    </p:spTree>
    <p:extLst>
      <p:ext uri="{BB962C8B-B14F-4D97-AF65-F5344CB8AC3E}">
        <p14:creationId xmlns:p14="http://schemas.microsoft.com/office/powerpoint/2010/main" val="213469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3573016"/>
            <a:ext cx="8305800" cy="2880320"/>
          </a:xfrm>
        </p:spPr>
        <p:txBody>
          <a:bodyPr/>
          <a:lstStyle/>
          <a:p>
            <a:r>
              <a:rPr lang="ru-RU" sz="2400" dirty="0"/>
              <a:t>Диагностическая работа для 5 класса посвящена </a:t>
            </a:r>
            <a:r>
              <a:rPr lang="ru-RU" sz="2400" b="1" i="1" dirty="0"/>
              <a:t>истории Древнего мира </a:t>
            </a:r>
            <a:r>
              <a:rPr lang="ru-RU" sz="2400" dirty="0"/>
              <a:t>(история зарубежных стран с древнейших времён до 476 г. н.э.) </a:t>
            </a:r>
            <a:r>
              <a:rPr lang="ru-RU" sz="2400" b="1" dirty="0">
                <a:solidFill>
                  <a:srgbClr val="C00000"/>
                </a:solidFill>
              </a:rPr>
              <a:t>с учётом объёма изученного материала к моменту написания работы </a:t>
            </a:r>
            <a:r>
              <a:rPr lang="ru-RU" sz="2400" dirty="0"/>
              <a:t>и </a:t>
            </a:r>
            <a:r>
              <a:rPr lang="ru-RU" sz="2400" b="1" i="1" dirty="0"/>
              <a:t>истории родного края</a:t>
            </a:r>
            <a:r>
              <a:rPr lang="ru-RU" sz="2400" dirty="0"/>
              <a:t>. </a:t>
            </a:r>
          </a:p>
          <a:p>
            <a:endParaRPr lang="ru-RU" dirty="0"/>
          </a:p>
        </p:txBody>
      </p:sp>
      <p:sp>
        <p:nvSpPr>
          <p:cNvPr id="3" name="Заголовок 2"/>
          <p:cNvSpPr>
            <a:spLocks noGrp="1"/>
          </p:cNvSpPr>
          <p:nvPr>
            <p:ph type="ctrTitle"/>
          </p:nvPr>
        </p:nvSpPr>
        <p:spPr>
          <a:xfrm>
            <a:off x="457200" y="332656"/>
            <a:ext cx="8305800" cy="2160240"/>
          </a:xfrm>
        </p:spPr>
        <p:txBody>
          <a:bodyPr/>
          <a:lstStyle/>
          <a:p>
            <a:r>
              <a:rPr lang="ru-RU" sz="2400" dirty="0"/>
              <a:t>Диагностическая работа для 5 класса посвящена </a:t>
            </a:r>
            <a:r>
              <a:rPr lang="ru-RU" sz="2400" b="1" i="1" dirty="0"/>
              <a:t>истории Древнего мира </a:t>
            </a:r>
            <a:r>
              <a:rPr lang="ru-RU" sz="2400" dirty="0"/>
              <a:t>(история зарубежных стран с древнейших времён до 476 г. н.э.) </a:t>
            </a:r>
            <a:r>
              <a:rPr lang="ru-RU" sz="2400" b="1" dirty="0">
                <a:solidFill>
                  <a:srgbClr val="C00000"/>
                </a:solidFill>
              </a:rPr>
              <a:t>с учётом объёма изученного материала к моменту написания работы </a:t>
            </a:r>
            <a:r>
              <a:rPr lang="ru-RU" sz="2400" dirty="0"/>
              <a:t>и </a:t>
            </a:r>
            <a:r>
              <a:rPr lang="ru-RU" sz="2400" b="1" i="1" dirty="0"/>
              <a:t>истории родного края</a:t>
            </a:r>
            <a:r>
              <a:rPr lang="ru-RU" sz="2400" dirty="0"/>
              <a:t>. </a:t>
            </a:r>
            <a:br>
              <a:rPr lang="ru-RU" sz="2400" dirty="0"/>
            </a:br>
            <a:endParaRPr lang="ru-RU" sz="2400" dirty="0"/>
          </a:p>
        </p:txBody>
      </p:sp>
    </p:spTree>
    <p:extLst>
      <p:ext uri="{BB962C8B-B14F-4D97-AF65-F5344CB8AC3E}">
        <p14:creationId xmlns:p14="http://schemas.microsoft.com/office/powerpoint/2010/main" val="110059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1340768"/>
            <a:ext cx="8305800" cy="3502036"/>
          </a:xfrm>
        </p:spPr>
        <p:txBody>
          <a:bodyPr/>
          <a:lstStyle/>
          <a:p>
            <a:pPr algn="l"/>
            <a:r>
              <a:rPr lang="ru-RU" sz="3200" b="1" dirty="0"/>
              <a:t>Задание 1</a:t>
            </a:r>
            <a:r>
              <a:rPr lang="ru-RU" sz="3200" dirty="0"/>
              <a:t> нацелено на проверку умения работать с иллюстративным материалом: обучающийся должен соотнести изображения памятников культуры с теми странами, где эти памятники были созданы.</a:t>
            </a:r>
          </a:p>
        </p:txBody>
      </p:sp>
      <p:sp>
        <p:nvSpPr>
          <p:cNvPr id="3" name="Заголовок 2"/>
          <p:cNvSpPr>
            <a:spLocks noGrp="1"/>
          </p:cNvSpPr>
          <p:nvPr>
            <p:ph type="ctrTitle"/>
          </p:nvPr>
        </p:nvSpPr>
        <p:spPr>
          <a:xfrm>
            <a:off x="457200" y="188640"/>
            <a:ext cx="8305800" cy="936104"/>
          </a:xfrm>
        </p:spPr>
        <p:txBody>
          <a:bodyPr/>
          <a:lstStyle/>
          <a:p>
            <a:r>
              <a:rPr lang="ru-RU" sz="2800" b="1" dirty="0">
                <a:solidFill>
                  <a:srgbClr val="C00000"/>
                </a:solidFill>
              </a:rPr>
              <a:t>Типы заданий, сценарии выполнения заданий</a:t>
            </a:r>
            <a:endParaRPr lang="ru-RU" sz="2800" dirty="0"/>
          </a:p>
        </p:txBody>
      </p:sp>
    </p:spTree>
    <p:extLst>
      <p:ext uri="{BB962C8B-B14F-4D97-AF65-F5344CB8AC3E}">
        <p14:creationId xmlns:p14="http://schemas.microsoft.com/office/powerpoint/2010/main" val="22986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403350" y="1433732"/>
            <a:ext cx="6192838" cy="1981200"/>
          </a:xfrm>
        </p:spPr>
        <p:txBody>
          <a:bodyPr/>
          <a:lstStyle/>
          <a:p>
            <a:endParaRPr lang="ru-RU" dirty="0"/>
          </a:p>
        </p:txBody>
      </p:sp>
      <p:pic>
        <p:nvPicPr>
          <p:cNvPr id="4" name="Picture 2" descr="C:\Users\chernisheva_oa\Desktop\История 5 класс\2.jpg"/>
          <p:cNvPicPr>
            <a:picLocks noChangeAspect="1" noChangeArrowheads="1"/>
          </p:cNvPicPr>
          <p:nvPr/>
        </p:nvPicPr>
        <p:blipFill>
          <a:blip r:embed="rId2" cstate="print">
            <a:extLst>
              <a:ext uri="{28A0092B-C50C-407E-A947-70E740481C1C}">
                <a14:useLocalDpi xmlns:a14="http://schemas.microsoft.com/office/drawing/2010/main" val="0"/>
              </a:ext>
            </a:extLst>
          </a:blip>
          <a:srcRect l="15865" t="28889" r="15536" b="14140"/>
          <a:stretch>
            <a:fillRect/>
          </a:stretch>
        </p:blipFill>
        <p:spPr bwMode="auto">
          <a:xfrm>
            <a:off x="1403350" y="188941"/>
            <a:ext cx="6192838"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23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57200" y="476672"/>
            <a:ext cx="8305800" cy="2938260"/>
          </a:xfrm>
        </p:spPr>
        <p:txBody>
          <a:bodyPr/>
          <a:lstStyle/>
          <a:p>
            <a:pPr marL="0" indent="0"/>
            <a:r>
              <a:rPr lang="ru-RU" altLang="ru-RU" sz="2800" b="1" dirty="0"/>
              <a:t>Задание 2</a:t>
            </a:r>
            <a:r>
              <a:rPr lang="ru-RU" altLang="ru-RU" sz="2800" dirty="0"/>
              <a:t> проверяет умения работать с текстовыми историческими источниками. </a:t>
            </a:r>
            <a:br>
              <a:rPr lang="ru-RU" altLang="ru-RU" sz="2800" dirty="0"/>
            </a:br>
            <a:r>
              <a:rPr lang="ru-RU" altLang="ru-RU" sz="2800" dirty="0"/>
              <a:t>   В задании необходимо определить, с какой из представленных в задании стран </a:t>
            </a:r>
            <a:r>
              <a:rPr lang="ru-RU" altLang="ru-RU" sz="2800" dirty="0" smtClean="0"/>
              <a:t> непосредственно </a:t>
            </a:r>
            <a:r>
              <a:rPr lang="ru-RU" altLang="ru-RU" sz="2800" dirty="0"/>
              <a:t>связан данный исторический источник. </a:t>
            </a:r>
            <a:br>
              <a:rPr lang="ru-RU" altLang="ru-RU" sz="2800" dirty="0"/>
            </a:br>
            <a:endParaRPr lang="ru-RU" sz="2800" dirty="0"/>
          </a:p>
        </p:txBody>
      </p:sp>
    </p:spTree>
    <p:extLst>
      <p:ext uri="{BB962C8B-B14F-4D97-AF65-F5344CB8AC3E}">
        <p14:creationId xmlns:p14="http://schemas.microsoft.com/office/powerpoint/2010/main" val="230424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ernisheva_oa\Desktop\История 5 класс\3.jpg"/>
          <p:cNvPicPr>
            <a:picLocks noChangeAspect="1" noChangeArrowheads="1"/>
          </p:cNvPicPr>
          <p:nvPr/>
        </p:nvPicPr>
        <p:blipFill>
          <a:blip r:embed="rId2" cstate="print">
            <a:extLst>
              <a:ext uri="{28A0092B-C50C-407E-A947-70E740481C1C}">
                <a14:useLocalDpi xmlns:a14="http://schemas.microsoft.com/office/drawing/2010/main" val="0"/>
              </a:ext>
            </a:extLst>
          </a:blip>
          <a:srcRect l="15996" t="47678" r="15138" b="19193"/>
          <a:stretch>
            <a:fillRect/>
          </a:stretch>
        </p:blipFill>
        <p:spPr bwMode="auto">
          <a:xfrm>
            <a:off x="604838" y="620713"/>
            <a:ext cx="79343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49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3699804"/>
            <a:ext cx="8305800" cy="2249476"/>
          </a:xfrm>
        </p:spPr>
        <p:txBody>
          <a:bodyPr/>
          <a:lstStyle/>
          <a:p>
            <a:pPr algn="l"/>
            <a:r>
              <a:rPr lang="ru-RU" altLang="ru-RU" sz="2000" b="1" dirty="0"/>
              <a:t>Задание 3</a:t>
            </a:r>
            <a:r>
              <a:rPr lang="ru-RU" altLang="ru-RU" sz="2000" dirty="0"/>
              <a:t> является альтернативным. Оно нацелено на проверку знания исторической терминологии и состоит из двух частей. В первой части от обучающегося требуется соотнести выбранную тему (страну) с термином (понятием), который с ней непосредственно связан. Во второй части задания нужно объяснить значение этого термина (понятия). </a:t>
            </a:r>
          </a:p>
          <a:p>
            <a:pPr algn="l"/>
            <a:endParaRPr lang="ru-RU" dirty="0"/>
          </a:p>
        </p:txBody>
      </p:sp>
      <p:pic>
        <p:nvPicPr>
          <p:cNvPr id="4" name="Picture 2" descr="C:\Users\chernisheva_oa\Desktop\История 5 класс\4.jpg"/>
          <p:cNvPicPr>
            <a:picLocks noChangeAspect="1" noChangeArrowheads="1"/>
          </p:cNvPicPr>
          <p:nvPr/>
        </p:nvPicPr>
        <p:blipFill>
          <a:blip r:embed="rId2" cstate="print">
            <a:extLst>
              <a:ext uri="{28A0092B-C50C-407E-A947-70E740481C1C}">
                <a14:useLocalDpi xmlns:a14="http://schemas.microsoft.com/office/drawing/2010/main" val="0"/>
              </a:ext>
            </a:extLst>
          </a:blip>
          <a:srcRect l="15138" t="35960" r="15138" b="45857"/>
          <a:stretch>
            <a:fillRect/>
          </a:stretch>
        </p:blipFill>
        <p:spPr bwMode="auto">
          <a:xfrm>
            <a:off x="642938" y="260350"/>
            <a:ext cx="7780337"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4416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TotalTime>
  <Words>622</Words>
  <Application>Microsoft Office PowerPoint</Application>
  <PresentationFormat>Экран (4:3)</PresentationFormat>
  <Paragraphs>35</Paragraphs>
  <Slides>21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Calibri</vt:lpstr>
      <vt:lpstr>Constantia</vt:lpstr>
      <vt:lpstr>Times New Roman</vt:lpstr>
      <vt:lpstr>Wingdings 2</vt:lpstr>
      <vt:lpstr>Бумажная</vt:lpstr>
      <vt:lpstr>Трудные вопросы в преподавании истории. Подготовка к ВПР в 5 классе.</vt:lpstr>
      <vt:lpstr>Диагностическая работа нацелена  на выявление уровня</vt:lpstr>
      <vt:lpstr>Структура варианта проверочной работы </vt:lpstr>
      <vt:lpstr>Диагностическая работа для 5 класса посвящена истории Древнего мира (история зарубежных стран с древнейших времён до 476 г. н.э.) с учётом объёма изученного материала к моменту написания работы и истории родного края.  </vt:lpstr>
      <vt:lpstr>Типы заданий, сценарии выполнения заданий</vt:lpstr>
      <vt:lpstr>Презентация PowerPoint</vt:lpstr>
      <vt:lpstr>Задание 2 проверяет умения работать с текстовыми историческими источниками.     В задании необходимо определить, с какой из представленных в задании стран  непосредственно связан данный исторический источник.  </vt:lpstr>
      <vt:lpstr>Презентация PowerPoint</vt:lpstr>
      <vt:lpstr>Презентация PowerPoint</vt:lpstr>
      <vt:lpstr>Презентация PowerPoint</vt:lpstr>
      <vt:lpstr>Презентация PowerPoint</vt:lpstr>
      <vt:lpstr>Задание 4 является альтернативным. Задание нацелено на проверку знания исторических фактов и умения излагать исторический материал в виде последовательного связного текста. Оно состоит из двух частей. От обучающегося требуется соотнести выбранную тему (страну) с одним из событий (процессов, явлений), данных в списке. Во второй части задания обучающийся должен привести краткий письменный рассказ об этом событии (явлении, процессе).  </vt:lpstr>
      <vt:lpstr>Презентация PowerPoint</vt:lpstr>
      <vt:lpstr>Задание 5 является альтернативным. Задание нацелено на проверку умения работать с исторической картой. Оно состоит из двух частей. В задании требуется заштриховать на контурной карте один четырёхугольник, образованный градусной сеткой, в котором полностью или частично располагалась выбранная обучающимся страна.  </vt:lpstr>
      <vt:lpstr>Презентация PowerPoint</vt:lpstr>
      <vt:lpstr>Можно использовать следующую подсказку при выполнении данного задания.  Все древнейшие цивилизации располагались между 40 и 20 параллелями. Нужно разделить  эту территорию на 6 квадратов и запомнить в каком квадрате находились  эти  государства Древнего мира.</vt:lpstr>
      <vt:lpstr>Задание 6 проверяет знание причин и следствий и умение формулировать положения, содержащие причинно-следственные связи. В задании требуется объяснить, как природно-климатические условия повлияли на занятия жителей страны, указанной в выбранной обучающимся теме.  </vt:lpstr>
      <vt:lpstr>Презентация PowerPoint</vt:lpstr>
      <vt:lpstr>Вы отметили на карте одну из предложенных стран. Внимательно посмотрите на карту, обратите внимание на особенности географического положения, рельеф местности, где расположена, выбранная вами страна Древнего мира. Какие моря, реки, озёра находятся на территории данной страны? Вспомните особенности климата.  Вся эта информация поможет вам ответить на поставленный вопрос.</vt:lpstr>
      <vt:lpstr>Задания 7 и 8 проверяют  знание  истории  родного края.  В задании 7 от обучающегося требуется назвать один факт из истории Вашего  региона, благодаря которому Ваш регион стал известен всей стране.  В задании 8 ответить на вопрос. Какое значение имеет этот  исторический факт для истории Вашего региона , или нашей страны, или мира в целом? </vt:lpstr>
      <vt:lpstr>Для успешного выполнения этого задания дополнительно  можно обратиться к классному руководителю 5 класса с просьбой о включении в список классных часов тем, посвященных истории родного края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Трудные вопросы в преподавании истории. Подготовка к ВПР в 5 классе.</dc:title>
  <dc:creator>KOMP</dc:creator>
  <cp:lastModifiedBy>1</cp:lastModifiedBy>
  <cp:revision>8</cp:revision>
  <dcterms:created xsi:type="dcterms:W3CDTF">2022-04-28T18:10:29Z</dcterms:created>
  <dcterms:modified xsi:type="dcterms:W3CDTF">2022-05-04T12:48:10Z</dcterms:modified>
</cp:coreProperties>
</file>