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1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3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42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9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1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1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84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9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9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2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3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3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8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1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9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21D77-B9AC-4230-8BD6-5C2B6FDBEAA5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6C68-1D23-4EDA-B5DB-3CCC9D390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1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9116" y="2729552"/>
            <a:ext cx="7629098" cy="150125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Проблема повышения эффективности обучения на уроках иностранного языка.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860275" y="5008727"/>
            <a:ext cx="4904096" cy="1610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Подготовила </a:t>
            </a:r>
          </a:p>
          <a:p>
            <a:pPr marL="0" indent="0">
              <a:buNone/>
            </a:pPr>
            <a:r>
              <a:rPr lang="ru-RU" b="1" dirty="0" err="1" smtClean="0"/>
              <a:t>Полтораченко</a:t>
            </a:r>
            <a:r>
              <a:rPr lang="ru-RU" b="1" dirty="0" smtClean="0"/>
              <a:t> Алина Юрьевна</a:t>
            </a:r>
          </a:p>
          <a:p>
            <a:pPr marL="0" indent="0">
              <a:buNone/>
            </a:pPr>
            <a:r>
              <a:rPr lang="ru-RU" b="1" dirty="0" smtClean="0"/>
              <a:t>Учитель иностранного языка</a:t>
            </a:r>
          </a:p>
          <a:p>
            <a:pPr marL="0" indent="0">
              <a:buNone/>
            </a:pPr>
            <a:r>
              <a:rPr lang="ru-RU" b="1" dirty="0" smtClean="0"/>
              <a:t>МБОУ СОШ №11 ст. Запорожская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09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/>
              <a:t>Видеоурок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0" y="2063918"/>
            <a:ext cx="11655188" cy="258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effectLst/>
              </a:rPr>
              <a:t>Использование видео фильмов способствует </a:t>
            </a:r>
            <a:r>
              <a:rPr lang="ru-RU" dirty="0">
                <a:solidFill>
                  <a:schemeClr val="bg1"/>
                </a:solidFill>
                <a:effectLst/>
              </a:rPr>
              <a:t>реализации важнейшего требования коммуникативной методики – представить процесс овладения языком как постижение живой иноязычной культуры;  </a:t>
            </a:r>
            <a:endParaRPr lang="ru-RU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effectLst/>
              </a:rPr>
              <a:t>Еще </a:t>
            </a:r>
            <a:r>
              <a:rPr lang="ru-RU" dirty="0">
                <a:solidFill>
                  <a:schemeClr val="bg1"/>
                </a:solidFill>
                <a:effectLst/>
              </a:rPr>
              <a:t>одним достоинством видеофильма является его эмоциональное воздействие на учащихся. Использование видеофильма помогает также развитию различных сторон психической деятельности учащихся, и прежде всего внимания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и памяти.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sun9-12.userapi.com/s/v1/if2/EczfXLHkklgfi7cAWCmJ8Hlaa6IRIJBktik2lHJgKDm0N4kZR2Ay5296jGYPnW4Je4WhqK8zr7XAxvSat55wrIc0.jpg?size=498x108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t="3315" r="-336" b="62971"/>
          <a:stretch/>
        </p:blipFill>
        <p:spPr bwMode="auto">
          <a:xfrm>
            <a:off x="545910" y="4568283"/>
            <a:ext cx="4449170" cy="203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74.userapi.com/s/v1/if2/GIH0zL5O4mnGs_3pnafqo5I-d_aCAd2awXPk4wB2SDszd3KQTlg85k8B78F-2RCEJ8XgaHlJSYs4BJtoYkMS4TPt.jpg?size=498x1080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b="62730"/>
          <a:stretch/>
        </p:blipFill>
        <p:spPr bwMode="auto">
          <a:xfrm>
            <a:off x="6469443" y="4318057"/>
            <a:ext cx="5103857" cy="236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Урок с использованием поэтического материала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354" y="2091212"/>
            <a:ext cx="10974867" cy="451430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Э</a:t>
            </a:r>
            <a:r>
              <a:rPr lang="ru-RU" dirty="0" smtClean="0">
                <a:solidFill>
                  <a:schemeClr val="bg1"/>
                </a:solidFill>
                <a:effectLst/>
              </a:rPr>
              <a:t>то </a:t>
            </a:r>
            <a:r>
              <a:rPr lang="ru-RU" dirty="0">
                <a:solidFill>
                  <a:schemeClr val="bg1"/>
                </a:solidFill>
                <a:effectLst/>
              </a:rPr>
              <a:t>один из эффективных приемов обучения языку, так как стихи многофункциональны по своей сути. К ним обращаются для тренировки произношения, лексического и грамматического материала, развития речи, обучению выразительному чтению.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ds01.infourok.ru/uploads/ex/0657/0000c9a6-26fbc06d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7" t="23509" r="8417" b="11616"/>
          <a:stretch/>
        </p:blipFill>
        <p:spPr bwMode="auto">
          <a:xfrm>
            <a:off x="7096836" y="3330054"/>
            <a:ext cx="4053385" cy="32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ulino58.ru/wp-content/uploads/3/3/1/331da9cd00ee2128eb824255706596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" y="3464979"/>
            <a:ext cx="5613542" cy="31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 помощи стихотворений возможно решить целый комплекс важных методических задач: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2142699"/>
            <a:ext cx="11546006" cy="42990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презентация </a:t>
            </a:r>
            <a:r>
              <a:rPr lang="ru-RU" dirty="0">
                <a:solidFill>
                  <a:schemeClr val="bg1"/>
                </a:solidFill>
              </a:rPr>
              <a:t>нового звука, его произношения;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отработка </a:t>
            </a:r>
            <a:r>
              <a:rPr lang="ru-RU" dirty="0">
                <a:solidFill>
                  <a:schemeClr val="bg1"/>
                </a:solidFill>
              </a:rPr>
              <a:t>изучаемого фонетического явления (при чтении и заучивании стихов);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введение </a:t>
            </a:r>
            <a:r>
              <a:rPr lang="ru-RU" dirty="0">
                <a:solidFill>
                  <a:schemeClr val="bg1"/>
                </a:solidFill>
              </a:rPr>
              <a:t>нового лексического материала;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введение </a:t>
            </a:r>
            <a:r>
              <a:rPr lang="ru-RU" dirty="0">
                <a:solidFill>
                  <a:schemeClr val="bg1"/>
                </a:solidFill>
              </a:rPr>
              <a:t>новой разговорной темы и организация обсуждения;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использование </a:t>
            </a:r>
            <a:r>
              <a:rPr lang="ru-RU" dirty="0">
                <a:solidFill>
                  <a:schemeClr val="bg1"/>
                </a:solidFill>
              </a:rPr>
              <a:t>лексико-грамматического материала на продуктивном уровне (при трансформации и составлении рифмовок по аналогии).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6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ifeo.ru/wp-content/uploads/kartinka-spasibo-za-vnimanie-dlya-prezentacii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6854"/>
            <a:ext cx="10515600" cy="5590109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Повышение </a:t>
            </a:r>
            <a:r>
              <a:rPr lang="ru-RU" i="1" dirty="0"/>
              <a:t>эффективности урока — важнейшая проблема, волнующая всех учителей. Учителя ищут разные способы «оживления» урока, привлечения школьников к активной работе, разнообразия форм объяснения и обратной  связи.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0" y="2464996"/>
            <a:ext cx="5472965" cy="3711967"/>
          </a:xfrm>
          <a:prstGeom prst="rect">
            <a:avLst/>
          </a:prstGeom>
          <a:ln w="12700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65" y="2149279"/>
            <a:ext cx="4709161" cy="4343399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6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9" y="889705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/>
              <a:t>Выделяются следующие пять типов уроков: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2303296"/>
            <a:ext cx="10749317" cy="4351338"/>
          </a:xfrm>
        </p:spPr>
        <p:txBody>
          <a:bodyPr/>
          <a:lstStyle/>
          <a:p>
            <a:pPr lvl="0"/>
            <a:r>
              <a:rPr lang="ru-RU" sz="3600" i="1" dirty="0" smtClean="0">
                <a:solidFill>
                  <a:schemeClr val="bg1"/>
                </a:solidFill>
              </a:rPr>
              <a:t>уроки </a:t>
            </a:r>
            <a:r>
              <a:rPr lang="ru-RU" sz="3600" i="1" dirty="0">
                <a:solidFill>
                  <a:schemeClr val="bg1"/>
                </a:solidFill>
              </a:rPr>
              <a:t>изучения нового учебного материала;</a:t>
            </a:r>
            <a:endParaRPr lang="ru-RU" sz="3600" dirty="0">
              <a:solidFill>
                <a:schemeClr val="bg1"/>
              </a:solidFill>
            </a:endParaRPr>
          </a:p>
          <a:p>
            <a:pPr lvl="0"/>
            <a:r>
              <a:rPr lang="ru-RU" sz="3600" i="1" dirty="0">
                <a:solidFill>
                  <a:schemeClr val="bg1"/>
                </a:solidFill>
              </a:rPr>
              <a:t>уроки совершенствования знаний, умений и навыков;</a:t>
            </a:r>
            <a:endParaRPr lang="ru-RU" sz="3600" dirty="0">
              <a:solidFill>
                <a:schemeClr val="bg1"/>
              </a:solidFill>
            </a:endParaRPr>
          </a:p>
          <a:p>
            <a:pPr lvl="0"/>
            <a:r>
              <a:rPr lang="ru-RU" sz="3600" i="1" dirty="0">
                <a:solidFill>
                  <a:schemeClr val="bg1"/>
                </a:solidFill>
              </a:rPr>
              <a:t>уроки обобщения и систематизации;</a:t>
            </a:r>
            <a:endParaRPr lang="ru-RU" sz="3600" dirty="0">
              <a:solidFill>
                <a:schemeClr val="bg1"/>
              </a:solidFill>
            </a:endParaRPr>
          </a:p>
          <a:p>
            <a:pPr lvl="0"/>
            <a:r>
              <a:rPr lang="ru-RU" sz="3600" i="1" dirty="0">
                <a:solidFill>
                  <a:schemeClr val="bg1"/>
                </a:solidFill>
              </a:rPr>
              <a:t>комбинированные уроки;</a:t>
            </a:r>
            <a:endParaRPr lang="ru-RU" sz="3600" dirty="0">
              <a:solidFill>
                <a:schemeClr val="bg1"/>
              </a:solidFill>
            </a:endParaRPr>
          </a:p>
          <a:p>
            <a:pPr lvl="0"/>
            <a:r>
              <a:rPr lang="ru-RU" sz="3600" i="1" dirty="0">
                <a:solidFill>
                  <a:schemeClr val="bg1"/>
                </a:solidFill>
              </a:rPr>
              <a:t>уроки контроля и коррекции знаний, умений и навыков.</a:t>
            </a:r>
            <a:endParaRPr lang="ru-R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6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b="1" i="1" dirty="0" smtClean="0"/>
              <a:t>Нестандартные уроки иностранного 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5" y="2074460"/>
            <a:ext cx="8038531" cy="4585647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Нестандартные </a:t>
            </a:r>
            <a:r>
              <a:rPr lang="ru-RU" i="1" dirty="0">
                <a:solidFill>
                  <a:schemeClr val="bg1"/>
                </a:solidFill>
              </a:rPr>
              <a:t>уроки — это неординарные подходы к преподаванию учебных дисциплин. Цель их предельно проста: оживить скучное, увлечь творчеством, заинтересовать обыденным, так как интерес-это катализатор всей учебной деятельности. </a:t>
            </a:r>
            <a:endParaRPr lang="ru-RU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chemeClr val="bg1"/>
                </a:solidFill>
              </a:rPr>
              <a:t>Эти уроки включают в себя все разнообразие форм и методов, особенно таких, как проблемное обучение, поисковая деятельность, </a:t>
            </a:r>
            <a:r>
              <a:rPr lang="ru-RU" i="1" dirty="0" err="1">
                <a:solidFill>
                  <a:schemeClr val="bg1"/>
                </a:solidFill>
              </a:rPr>
              <a:t>межпредметные</a:t>
            </a:r>
            <a:r>
              <a:rPr lang="ru-RU" i="1" dirty="0">
                <a:solidFill>
                  <a:schemeClr val="bg1"/>
                </a:solidFill>
              </a:rPr>
              <a:t> связи, опорные сигналы, конспекты и другое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64" y="2074459"/>
            <a:ext cx="3902336" cy="458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6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Уроки с применением игры</a:t>
            </a:r>
            <a:r>
              <a:rPr lang="ru-RU" b="1" u="sng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447965" y="2046529"/>
            <a:ext cx="3275462" cy="41436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8" t="5957"/>
          <a:stretch/>
        </p:blipFill>
        <p:spPr>
          <a:xfrm>
            <a:off x="1088052" y="4007317"/>
            <a:ext cx="4399199" cy="269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024" y="1945214"/>
            <a:ext cx="8220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таких уроках создается неформальная обстановка, игры развивают интеллектуальную и эмоциональную сферу учащихся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136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Уроки - сказки, уроки – путешествия</a:t>
            </a:r>
            <a:r>
              <a:rPr lang="ru-RU" u="sng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b="11008"/>
          <a:stretch/>
        </p:blipFill>
        <p:spPr>
          <a:xfrm>
            <a:off x="7340932" y="2166162"/>
            <a:ext cx="2953250" cy="3640920"/>
          </a:xfrm>
        </p:spPr>
      </p:pic>
      <p:sp>
        <p:nvSpPr>
          <p:cNvPr id="5" name="Прямоугольник 4"/>
          <p:cNvSpPr/>
          <p:nvPr/>
        </p:nvSpPr>
        <p:spPr>
          <a:xfrm>
            <a:off x="232012" y="2166162"/>
            <a:ext cx="7342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опираются на фантазию детей и развивают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ее 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25351" r="17094"/>
          <a:stretch/>
        </p:blipFill>
        <p:spPr>
          <a:xfrm>
            <a:off x="502900" y="3243380"/>
            <a:ext cx="5404515" cy="29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/>
              <a:t>Уроки – состязания, викторины</a:t>
            </a:r>
            <a:r>
              <a:rPr lang="ru-RU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1532" r="16046" b="9071"/>
          <a:stretch/>
        </p:blipFill>
        <p:spPr>
          <a:xfrm>
            <a:off x="354842" y="3646984"/>
            <a:ext cx="5336274" cy="2849351"/>
          </a:xfrm>
        </p:spPr>
      </p:pic>
      <p:sp>
        <p:nvSpPr>
          <p:cNvPr id="5" name="Прямоугольник 4"/>
          <p:cNvSpPr/>
          <p:nvPr/>
        </p:nvSpPr>
        <p:spPr>
          <a:xfrm>
            <a:off x="177421" y="1955745"/>
            <a:ext cx="11805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проводятся в хорошем темпе и позволяют проверить практические и теоретические знания большинства школьников по выбранной теме. 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r="3141"/>
          <a:stretch/>
        </p:blipFill>
        <p:spPr>
          <a:xfrm>
            <a:off x="6455391" y="3646984"/>
            <a:ext cx="4981433" cy="27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Уроки с применением песен</a:t>
            </a:r>
            <a:r>
              <a:rPr lang="ru-RU" u="sng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1982032"/>
            <a:ext cx="10062170" cy="212594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</a:rPr>
              <a:t>Использование песенного материала стимулирует мотивацию и поэтому способствует лучшему усвоению языкового материла благодаря действию механизмов непроизвольного запоминания, позволяющих увеличить объем и прочность запоминаемого материала.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ds04.infourok.ru/uploads/ex/083c/001739bb-9d3e1dcf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24926" r="1253" b="5025"/>
          <a:stretch/>
        </p:blipFill>
        <p:spPr bwMode="auto">
          <a:xfrm>
            <a:off x="7034606" y="3603008"/>
            <a:ext cx="4620582" cy="29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eslide.ru/img/thumbs/5d7ae4547cfd2924c4d524862ae5b56f-800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448" r="39713" b="28836"/>
          <a:stretch/>
        </p:blipFill>
        <p:spPr bwMode="auto">
          <a:xfrm>
            <a:off x="2028577" y="3671247"/>
            <a:ext cx="4162568" cy="307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У</a:t>
            </a:r>
            <a:r>
              <a:rPr lang="ru-RU" b="1" u="sng" dirty="0" smtClean="0"/>
              <a:t>рок-праздник</a:t>
            </a:r>
            <a:r>
              <a:rPr lang="ru-RU" b="1" u="sng" dirty="0"/>
              <a:t>.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4" y="2118509"/>
            <a:ext cx="10075818" cy="159368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Эта форма урока расширяет знания учащихся о традициях и обычаях, существующих в разных странах и развивает у школьников способности к иноязычному общению, позволяющих участвовать в различных ситуациях межкультурной коммуникации.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114" b="25771"/>
          <a:stretch/>
        </p:blipFill>
        <p:spPr>
          <a:xfrm>
            <a:off x="422949" y="3603008"/>
            <a:ext cx="2750439" cy="2983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122" t="9222" r="5404" b="31413"/>
          <a:stretch/>
        </p:blipFill>
        <p:spPr>
          <a:xfrm>
            <a:off x="8179524" y="3193576"/>
            <a:ext cx="3513554" cy="3393118"/>
          </a:xfrm>
          <a:prstGeom prst="rect">
            <a:avLst/>
          </a:prstGeom>
        </p:spPr>
      </p:pic>
      <p:pic>
        <p:nvPicPr>
          <p:cNvPr id="1026" name="Picture 2" descr="https://sun9-13.userapi.com/s/v1/if2/06sRmAOJXEYicbpjd4YlzHSEQ4HTOpzOJV2bhshPp58H-t0z9NJosPAGaNXRNPu11d-ueID9s5dBbC1x0enrc39u.jpg?size=498x1080&amp;quality=95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25058"/>
          <a:stretch/>
        </p:blipFill>
        <p:spPr bwMode="auto">
          <a:xfrm>
            <a:off x="4092302" y="3712191"/>
            <a:ext cx="3168307" cy="28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873</TotalTime>
  <Words>428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Берлин</vt:lpstr>
      <vt:lpstr>Проблема повышения эффективности обучения на уроках иностранного языка.</vt:lpstr>
      <vt:lpstr>Презентация PowerPoint</vt:lpstr>
      <vt:lpstr>Выделяются следующие пять типов уроков:  </vt:lpstr>
      <vt:lpstr>Нестандартные уроки иностранного языка</vt:lpstr>
      <vt:lpstr>Уроки с применением игры.</vt:lpstr>
      <vt:lpstr>Уроки - сказки, уроки – путешествия </vt:lpstr>
      <vt:lpstr>Уроки – состязания, викторины </vt:lpstr>
      <vt:lpstr>Уроки с применением песен </vt:lpstr>
      <vt:lpstr>Урок-праздник. </vt:lpstr>
      <vt:lpstr>Видеоурок </vt:lpstr>
      <vt:lpstr>Урок с использованием поэтического материала </vt:lpstr>
      <vt:lpstr>При помощи стихотворений возможно решить целый комплекс важных методических задач: 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1</cp:lastModifiedBy>
  <cp:revision>20</cp:revision>
  <dcterms:created xsi:type="dcterms:W3CDTF">2022-04-28T12:48:39Z</dcterms:created>
  <dcterms:modified xsi:type="dcterms:W3CDTF">2022-05-04T12:48:50Z</dcterms:modified>
</cp:coreProperties>
</file>