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2" r:id="rId6"/>
    <p:sldId id="264" r:id="rId7"/>
    <p:sldId id="265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3300"/>
    <a:srgbClr val="0033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E39B5-67FB-4A95-8603-66F2CD560296}" type="datetimeFigureOut">
              <a:rPr lang="ru-RU" smtClean="0"/>
              <a:pPr/>
              <a:t>04.05.2022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88BE4-996C-4F15-98A7-775DC5EB0B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E39B5-67FB-4A95-8603-66F2CD560296}" type="datetimeFigureOut">
              <a:rPr lang="ru-RU" smtClean="0"/>
              <a:pPr/>
              <a:t>04.05.2022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88BE4-996C-4F15-98A7-775DC5EB0B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E39B5-67FB-4A95-8603-66F2CD560296}" type="datetimeFigureOut">
              <a:rPr lang="ru-RU" smtClean="0"/>
              <a:pPr/>
              <a:t>04.05.2022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88BE4-996C-4F15-98A7-775DC5EB0B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E39B5-67FB-4A95-8603-66F2CD560296}" type="datetimeFigureOut">
              <a:rPr lang="ru-RU" smtClean="0"/>
              <a:pPr/>
              <a:t>04.05.2022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88BE4-996C-4F15-98A7-775DC5EB0B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E39B5-67FB-4A95-8603-66F2CD560296}" type="datetimeFigureOut">
              <a:rPr lang="ru-RU" smtClean="0"/>
              <a:pPr/>
              <a:t>04.05.2022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88BE4-996C-4F15-98A7-775DC5EB0B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E39B5-67FB-4A95-8603-66F2CD560296}" type="datetimeFigureOut">
              <a:rPr lang="ru-RU" smtClean="0"/>
              <a:pPr/>
              <a:t>04.05.2022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88BE4-996C-4F15-98A7-775DC5EB0B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E39B5-67FB-4A95-8603-66F2CD560296}" type="datetimeFigureOut">
              <a:rPr lang="ru-RU" smtClean="0"/>
              <a:pPr/>
              <a:t>04.05.2022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88BE4-996C-4F15-98A7-775DC5EB0B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E39B5-67FB-4A95-8603-66F2CD560296}" type="datetimeFigureOut">
              <a:rPr lang="ru-RU" smtClean="0"/>
              <a:pPr/>
              <a:t>04.05.2022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88BE4-996C-4F15-98A7-775DC5EB0B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E39B5-67FB-4A95-8603-66F2CD560296}" type="datetimeFigureOut">
              <a:rPr lang="ru-RU" smtClean="0"/>
              <a:pPr/>
              <a:t>04.05.2022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88BE4-996C-4F15-98A7-775DC5EB0B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E39B5-67FB-4A95-8603-66F2CD560296}" type="datetimeFigureOut">
              <a:rPr lang="ru-RU" smtClean="0"/>
              <a:pPr/>
              <a:t>04.05.2022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88BE4-996C-4F15-98A7-775DC5EB0B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E39B5-67FB-4A95-8603-66F2CD560296}" type="datetimeFigureOut">
              <a:rPr lang="ru-RU" smtClean="0"/>
              <a:pPr/>
              <a:t>04.05.2022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088BE4-996C-4F15-98A7-775DC5EB0B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2E39B5-67FB-4A95-8603-66F2CD560296}" type="datetimeFigureOut">
              <a:rPr lang="ru-RU" smtClean="0"/>
              <a:pPr/>
              <a:t>04.05.2022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088BE4-996C-4F15-98A7-775DC5EB0B0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907704" y="1196753"/>
            <a:ext cx="6768752" cy="2200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3200" b="1" dirty="0" err="1">
                <a:solidFill>
                  <a:srgbClr val="6633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Синквейн</a:t>
            </a:r>
            <a:r>
              <a:rPr lang="ru-RU" sz="3200" b="1" dirty="0">
                <a:solidFill>
                  <a:srgbClr val="6633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3200" b="1" dirty="0" smtClean="0">
              <a:solidFill>
                <a:srgbClr val="6633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3200" b="1" dirty="0" smtClean="0">
                <a:solidFill>
                  <a:srgbClr val="6633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как </a:t>
            </a:r>
            <a:r>
              <a:rPr lang="ru-RU" sz="3200" b="1" dirty="0">
                <a:solidFill>
                  <a:srgbClr val="6633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средство творческой выразительности на уроках русского языка и литературы</a:t>
            </a:r>
            <a:endParaRPr lang="ru-RU" sz="3200" dirty="0">
              <a:solidFill>
                <a:srgbClr val="6633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891199" y="4293096"/>
            <a:ext cx="42409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русского языка и литературы</a:t>
            </a:r>
          </a:p>
          <a:p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Сидоренко Яна Борисовна</a:t>
            </a:r>
            <a:endParaRPr lang="ru-RU" b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691680" y="188640"/>
            <a:ext cx="636103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Что такое </a:t>
            </a:r>
            <a:r>
              <a:rPr lang="ru-RU" sz="54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синквейн</a:t>
            </a:r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91072" y="1111970"/>
            <a:ext cx="83529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Слово «</a:t>
            </a:r>
            <a:r>
              <a:rPr lang="ru-RU" sz="3200" b="1" dirty="0" err="1" smtClean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синквейн</a:t>
            </a:r>
            <a:r>
              <a:rPr lang="ru-RU" sz="3200" b="1" dirty="0" smtClean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происходит от французского слова «пять» и означает «стихотворение, состоящее из пяти строк»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801768" y="2924945"/>
            <a:ext cx="794669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800" b="1" dirty="0" err="1">
                <a:solidFill>
                  <a:srgbClr val="6633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Синквейн</a:t>
            </a:r>
            <a:r>
              <a:rPr lang="ru-RU" sz="2800" b="1" dirty="0">
                <a:solidFill>
                  <a:srgbClr val="6633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– быстрый и мощный результат для рефлексии, синтеза и обобщения понятий и информации. Он учит детей осмысленно </a:t>
            </a:r>
            <a:r>
              <a:rPr lang="ru-RU" sz="2800" b="1" dirty="0" smtClean="0">
                <a:solidFill>
                  <a:srgbClr val="6633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определять </a:t>
            </a:r>
            <a:r>
              <a:rPr lang="ru-RU" sz="2800" b="1" dirty="0">
                <a:solidFill>
                  <a:srgbClr val="6633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своё отношение к рассматриваемой проблеме, используя </a:t>
            </a:r>
            <a:r>
              <a:rPr lang="ru-RU" sz="2800" b="1" dirty="0" smtClean="0">
                <a:solidFill>
                  <a:srgbClr val="6633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ограниченное количество строк.</a:t>
            </a:r>
            <a:endParaRPr lang="ru-RU" sz="2800" b="1" dirty="0">
              <a:solidFill>
                <a:srgbClr val="6633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4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72748" y="188640"/>
            <a:ext cx="7766870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Правила написания </a:t>
            </a:r>
            <a:r>
              <a:rPr lang="ru-RU" sz="44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синквейна</a:t>
            </a:r>
            <a:endParaRPr lang="ru-RU" sz="4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99592" y="1534145"/>
            <a:ext cx="792088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663300"/>
                </a:solidFill>
              </a:rPr>
              <a:t>Форма </a:t>
            </a:r>
            <a:r>
              <a:rPr lang="ru-RU" sz="3200" b="1" dirty="0" err="1" smtClean="0">
                <a:solidFill>
                  <a:srgbClr val="663300"/>
                </a:solidFill>
              </a:rPr>
              <a:t>синквейна</a:t>
            </a:r>
            <a:r>
              <a:rPr lang="ru-RU" sz="3200" b="1" dirty="0" smtClean="0">
                <a:solidFill>
                  <a:srgbClr val="663300"/>
                </a:solidFill>
              </a:rPr>
              <a:t> напоминает ёлочку</a:t>
            </a:r>
            <a:r>
              <a:rPr lang="ru-RU" sz="3200" dirty="0" smtClean="0"/>
              <a:t>.</a:t>
            </a:r>
          </a:p>
          <a:p>
            <a:pPr>
              <a:buFont typeface="Arial" pitchFamily="34" charset="0"/>
              <a:buChar char="•"/>
            </a:pPr>
            <a:endParaRPr lang="ru-RU" sz="3200" dirty="0" smtClean="0"/>
          </a:p>
          <a:p>
            <a:r>
              <a:rPr lang="ru-RU" sz="3200" dirty="0" smtClean="0"/>
              <a:t>     </a:t>
            </a:r>
            <a:endParaRPr lang="ru-RU" sz="3200" dirty="0"/>
          </a:p>
        </p:txBody>
      </p:sp>
      <p:sp>
        <p:nvSpPr>
          <p:cNvPr id="11" name="Равнобедренный треугольник 10"/>
          <p:cNvSpPr/>
          <p:nvPr/>
        </p:nvSpPr>
        <p:spPr>
          <a:xfrm>
            <a:off x="6444208" y="4941168"/>
            <a:ext cx="648072" cy="57606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Равнобедренный треугольник 11"/>
          <p:cNvSpPr/>
          <p:nvPr/>
        </p:nvSpPr>
        <p:spPr>
          <a:xfrm>
            <a:off x="5724128" y="4941168"/>
            <a:ext cx="648072" cy="57606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Равнобедренный треугольник 13"/>
          <p:cNvSpPr/>
          <p:nvPr/>
        </p:nvSpPr>
        <p:spPr>
          <a:xfrm>
            <a:off x="5364088" y="5517232"/>
            <a:ext cx="648072" cy="57606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Равнобедренный треугольник 14"/>
          <p:cNvSpPr/>
          <p:nvPr/>
        </p:nvSpPr>
        <p:spPr>
          <a:xfrm>
            <a:off x="5394531" y="3212976"/>
            <a:ext cx="648072" cy="57606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Равнобедренный треугольник 15"/>
          <p:cNvSpPr/>
          <p:nvPr/>
        </p:nvSpPr>
        <p:spPr>
          <a:xfrm>
            <a:off x="5106499" y="3789040"/>
            <a:ext cx="648072" cy="57606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Равнобедренный треугольник 16"/>
          <p:cNvSpPr/>
          <p:nvPr/>
        </p:nvSpPr>
        <p:spPr>
          <a:xfrm>
            <a:off x="5754571" y="3789040"/>
            <a:ext cx="648072" cy="57606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Равнобедренный треугольник 17"/>
          <p:cNvSpPr/>
          <p:nvPr/>
        </p:nvSpPr>
        <p:spPr>
          <a:xfrm>
            <a:off x="6114611" y="4365104"/>
            <a:ext cx="648072" cy="57606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Равнобедренный треугольник 18"/>
          <p:cNvSpPr/>
          <p:nvPr/>
        </p:nvSpPr>
        <p:spPr>
          <a:xfrm>
            <a:off x="5394531" y="4365104"/>
            <a:ext cx="648072" cy="57606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Равнобедренный треугольник 19"/>
          <p:cNvSpPr/>
          <p:nvPr/>
        </p:nvSpPr>
        <p:spPr>
          <a:xfrm>
            <a:off x="4746459" y="4365104"/>
            <a:ext cx="648072" cy="57606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Равнобедренный треугольник 20"/>
          <p:cNvSpPr/>
          <p:nvPr/>
        </p:nvSpPr>
        <p:spPr>
          <a:xfrm>
            <a:off x="4386419" y="4941168"/>
            <a:ext cx="648072" cy="57606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Равнобедренный треугольник 21"/>
          <p:cNvSpPr/>
          <p:nvPr/>
        </p:nvSpPr>
        <p:spPr>
          <a:xfrm>
            <a:off x="5034491" y="4941168"/>
            <a:ext cx="648072" cy="57606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1547664" y="3212976"/>
            <a:ext cx="2160240" cy="28501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b="1" dirty="0" smtClean="0">
                <a:solidFill>
                  <a:srgbClr val="002060"/>
                </a:solidFill>
              </a:rPr>
              <a:t>1 слово</a:t>
            </a:r>
          </a:p>
          <a:p>
            <a:pPr algn="ctr">
              <a:lnSpc>
                <a:spcPct val="150000"/>
              </a:lnSpc>
            </a:pPr>
            <a:r>
              <a:rPr lang="ru-RU" sz="2400" b="1" dirty="0" smtClean="0">
                <a:solidFill>
                  <a:srgbClr val="002060"/>
                </a:solidFill>
              </a:rPr>
              <a:t>2 слова</a:t>
            </a:r>
          </a:p>
          <a:p>
            <a:pPr algn="ctr"/>
            <a:r>
              <a:rPr lang="ru-RU" sz="3200" b="1" dirty="0" smtClean="0">
                <a:solidFill>
                  <a:srgbClr val="002060"/>
                </a:solidFill>
              </a:rPr>
              <a:t>3 слова</a:t>
            </a:r>
          </a:p>
          <a:p>
            <a:pPr algn="ctr">
              <a:lnSpc>
                <a:spcPct val="150000"/>
              </a:lnSpc>
            </a:pPr>
            <a:r>
              <a:rPr lang="ru-RU" sz="4000" b="1" dirty="0" smtClean="0">
                <a:solidFill>
                  <a:srgbClr val="002060"/>
                </a:solidFill>
              </a:rPr>
              <a:t>4 слова</a:t>
            </a:r>
          </a:p>
          <a:p>
            <a:pPr algn="ctr">
              <a:lnSpc>
                <a:spcPct val="150000"/>
              </a:lnSpc>
            </a:pPr>
            <a:r>
              <a:rPr lang="ru-RU" b="1" dirty="0" smtClean="0">
                <a:solidFill>
                  <a:srgbClr val="002060"/>
                </a:solidFill>
              </a:rPr>
              <a:t>1 слово</a:t>
            </a:r>
            <a:endParaRPr lang="ru-RU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000"/>
                            </p:stCondLst>
                            <p:childTnLst>
                              <p:par>
                                <p:cTn id="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7000"/>
                            </p:stCondLst>
                            <p:childTnLst>
                              <p:par>
                                <p:cTn id="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8000"/>
                            </p:stCondLst>
                            <p:childTnLst>
                              <p:par>
                                <p:cTn id="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9000"/>
                            </p:stCondLst>
                            <p:childTnLst>
                              <p:par>
                                <p:cTn id="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0"/>
                            </p:stCondLst>
                            <p:childTnLst>
                              <p:par>
                                <p:cTn id="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1000"/>
                            </p:stCondLst>
                            <p:childTnLst>
                              <p:par>
                                <p:cTn id="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2000"/>
                            </p:stCondLst>
                            <p:childTnLst>
                              <p:par>
                                <p:cTn id="5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3000"/>
                            </p:stCondLst>
                            <p:childTnLst>
                              <p:par>
                                <p:cTn id="6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4000"/>
                            </p:stCondLst>
                            <p:childTnLst>
                              <p:par>
                                <p:cTn id="6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5000"/>
                            </p:stCondLst>
                            <p:childTnLst>
                              <p:par>
                                <p:cTn id="7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6000"/>
                            </p:stCondLst>
                            <p:childTnLst>
                              <p:par>
                                <p:cTn id="7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7000"/>
                            </p:stCondLst>
                            <p:childTnLst>
                              <p:par>
                                <p:cTn id="8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2"/>
      <p:bldP spid="11" grpId="0" animBg="1"/>
      <p:bldP spid="12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uiExpand="1" build="p" bldLvl="4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75856" y="188640"/>
            <a:ext cx="7656584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Что пишется в каждой строке?</a:t>
            </a:r>
            <a:endParaRPr lang="ru-RU" sz="4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Рамка 2"/>
          <p:cNvSpPr/>
          <p:nvPr/>
        </p:nvSpPr>
        <p:spPr>
          <a:xfrm>
            <a:off x="323528" y="1556792"/>
            <a:ext cx="1728192" cy="720080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" name="Рамка 3"/>
          <p:cNvSpPr/>
          <p:nvPr/>
        </p:nvSpPr>
        <p:spPr>
          <a:xfrm>
            <a:off x="323528" y="2492896"/>
            <a:ext cx="1728192" cy="720080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Рамка 4"/>
          <p:cNvSpPr/>
          <p:nvPr/>
        </p:nvSpPr>
        <p:spPr>
          <a:xfrm>
            <a:off x="323528" y="3501008"/>
            <a:ext cx="1728192" cy="720080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Рамка 5"/>
          <p:cNvSpPr/>
          <p:nvPr/>
        </p:nvSpPr>
        <p:spPr>
          <a:xfrm>
            <a:off x="323528" y="4509120"/>
            <a:ext cx="1728192" cy="720080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" name="Рамка 6"/>
          <p:cNvSpPr/>
          <p:nvPr/>
        </p:nvSpPr>
        <p:spPr>
          <a:xfrm>
            <a:off x="323528" y="5517232"/>
            <a:ext cx="1728192" cy="720080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3528" y="1628800"/>
            <a:ext cx="18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1 строка</a:t>
            </a:r>
            <a:endParaRPr lang="ru-RU" sz="2800" b="1" dirty="0">
              <a:solidFill>
                <a:schemeClr val="accent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3528" y="2636912"/>
            <a:ext cx="18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2 строка</a:t>
            </a:r>
            <a:endParaRPr lang="ru-RU" sz="2800" b="1" dirty="0">
              <a:solidFill>
                <a:schemeClr val="accent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23528" y="3625860"/>
            <a:ext cx="18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3 строка</a:t>
            </a:r>
            <a:endParaRPr lang="ru-RU" sz="2800" b="1" dirty="0">
              <a:solidFill>
                <a:schemeClr val="accent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3528" y="4581128"/>
            <a:ext cx="18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4 строка</a:t>
            </a:r>
            <a:endParaRPr lang="ru-RU" sz="2800" b="1" dirty="0">
              <a:solidFill>
                <a:schemeClr val="accent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23528" y="5589240"/>
            <a:ext cx="18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5 строка</a:t>
            </a:r>
            <a:endParaRPr lang="ru-RU" sz="2800" b="1" dirty="0">
              <a:solidFill>
                <a:schemeClr val="accent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13" name="Прямоугольная выноска 12"/>
          <p:cNvSpPr/>
          <p:nvPr/>
        </p:nvSpPr>
        <p:spPr>
          <a:xfrm>
            <a:off x="2411760" y="1412776"/>
            <a:ext cx="6408712" cy="720080"/>
          </a:xfrm>
          <a:prstGeom prst="wedgeRectCallout">
            <a:avLst>
              <a:gd name="adj1" fmla="val -54990"/>
              <a:gd name="adj2" fmla="val 27867"/>
            </a:avLst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ая выноска 13"/>
          <p:cNvSpPr/>
          <p:nvPr/>
        </p:nvSpPr>
        <p:spPr>
          <a:xfrm>
            <a:off x="2411760" y="2420888"/>
            <a:ext cx="6408712" cy="720080"/>
          </a:xfrm>
          <a:prstGeom prst="wedgeRectCallout">
            <a:avLst>
              <a:gd name="adj1" fmla="val -54990"/>
              <a:gd name="adj2" fmla="val 4779"/>
            </a:avLst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ая выноска 14"/>
          <p:cNvSpPr/>
          <p:nvPr/>
        </p:nvSpPr>
        <p:spPr>
          <a:xfrm>
            <a:off x="2411760" y="3429000"/>
            <a:ext cx="6408712" cy="720080"/>
          </a:xfrm>
          <a:prstGeom prst="wedgeRectCallout">
            <a:avLst>
              <a:gd name="adj1" fmla="val -54990"/>
              <a:gd name="adj2" fmla="val 27867"/>
            </a:avLst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ая выноска 15"/>
          <p:cNvSpPr/>
          <p:nvPr/>
        </p:nvSpPr>
        <p:spPr>
          <a:xfrm>
            <a:off x="2411760" y="4509120"/>
            <a:ext cx="6408712" cy="720080"/>
          </a:xfrm>
          <a:prstGeom prst="wedgeRectCallout">
            <a:avLst>
              <a:gd name="adj1" fmla="val -55206"/>
              <a:gd name="adj2" fmla="val 12475"/>
            </a:avLst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ая выноска 16"/>
          <p:cNvSpPr/>
          <p:nvPr/>
        </p:nvSpPr>
        <p:spPr>
          <a:xfrm>
            <a:off x="2411760" y="5589240"/>
            <a:ext cx="5184576" cy="720080"/>
          </a:xfrm>
          <a:prstGeom prst="wedgeRectCallout">
            <a:avLst>
              <a:gd name="adj1" fmla="val -57395"/>
              <a:gd name="adj2" fmla="val -4841"/>
            </a:avLst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2339752" y="1340768"/>
            <a:ext cx="65527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u="sng" dirty="0" smtClean="0">
                <a:solidFill>
                  <a:srgbClr val="002060"/>
                </a:solidFill>
                <a:latin typeface="Comic Sans MS" pitchFamily="66" charset="0"/>
              </a:rPr>
              <a:t>1 слово</a:t>
            </a:r>
            <a:r>
              <a:rPr lang="ru-RU" sz="2400" b="1" dirty="0" smtClean="0">
                <a:solidFill>
                  <a:srgbClr val="002060"/>
                </a:solidFill>
                <a:latin typeface="Comic Sans MS" pitchFamily="66" charset="0"/>
              </a:rPr>
              <a:t> </a:t>
            </a:r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</a:rPr>
              <a:t>– заголовок. Это существительное или местоимение. (Кто? Что?)</a:t>
            </a:r>
            <a:endParaRPr lang="ru-RU" sz="2400" dirty="0">
              <a:solidFill>
                <a:srgbClr val="002060"/>
              </a:solidFill>
              <a:latin typeface="Comic Sans MS" pitchFamily="66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411760" y="2348880"/>
            <a:ext cx="65527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u="sng" dirty="0" smtClean="0">
                <a:solidFill>
                  <a:srgbClr val="002060"/>
                </a:solidFill>
                <a:latin typeface="Comic Sans MS" pitchFamily="66" charset="0"/>
              </a:rPr>
              <a:t>2 слова</a:t>
            </a:r>
            <a:r>
              <a:rPr lang="ru-RU" sz="2400" b="1" dirty="0" smtClean="0">
                <a:solidFill>
                  <a:srgbClr val="002060"/>
                </a:solidFill>
                <a:latin typeface="Comic Sans MS" pitchFamily="66" charset="0"/>
              </a:rPr>
              <a:t> </a:t>
            </a:r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</a:rPr>
              <a:t>Это прилагательные. (Какой? Какая? Какое? Какие?)</a:t>
            </a:r>
            <a:endParaRPr lang="ru-RU" sz="2400" dirty="0">
              <a:solidFill>
                <a:srgbClr val="002060"/>
              </a:solidFill>
              <a:latin typeface="Comic Sans MS" pitchFamily="66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411760" y="3356992"/>
            <a:ext cx="65527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u="sng" dirty="0" smtClean="0">
                <a:solidFill>
                  <a:srgbClr val="002060"/>
                </a:solidFill>
                <a:latin typeface="Comic Sans MS" pitchFamily="66" charset="0"/>
              </a:rPr>
              <a:t>3 слова</a:t>
            </a:r>
            <a:r>
              <a:rPr lang="ru-RU" sz="2400" b="1" dirty="0" smtClean="0">
                <a:solidFill>
                  <a:srgbClr val="002060"/>
                </a:solidFill>
                <a:latin typeface="Comic Sans MS" pitchFamily="66" charset="0"/>
              </a:rPr>
              <a:t> </a:t>
            </a:r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</a:rPr>
              <a:t>Это глаголы. (Что делает? Что делают?)</a:t>
            </a:r>
            <a:endParaRPr lang="ru-RU" sz="2400" dirty="0">
              <a:solidFill>
                <a:srgbClr val="002060"/>
              </a:solidFill>
              <a:latin typeface="Comic Sans MS" pitchFamily="66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411760" y="4437112"/>
            <a:ext cx="65527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u="sng" dirty="0" smtClean="0">
                <a:solidFill>
                  <a:srgbClr val="002060"/>
                </a:solidFill>
                <a:latin typeface="Comic Sans MS" pitchFamily="66" charset="0"/>
              </a:rPr>
              <a:t>4 слова</a:t>
            </a:r>
            <a:r>
              <a:rPr lang="ru-RU" sz="2400" b="1" dirty="0" smtClean="0">
                <a:solidFill>
                  <a:srgbClr val="002060"/>
                </a:solidFill>
                <a:latin typeface="Comic Sans MS" pitchFamily="66" charset="0"/>
              </a:rPr>
              <a:t> </a:t>
            </a:r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</a:rPr>
              <a:t>Это фраза, в которой выражается личное  мнение к предмету разговора.</a:t>
            </a:r>
            <a:endParaRPr lang="ru-RU" sz="2400" dirty="0">
              <a:solidFill>
                <a:srgbClr val="002060"/>
              </a:solidFill>
              <a:latin typeface="Comic Sans MS" pitchFamily="66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339752" y="5517232"/>
            <a:ext cx="52565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u="sng" dirty="0" smtClean="0">
                <a:solidFill>
                  <a:srgbClr val="002060"/>
                </a:solidFill>
                <a:latin typeface="Comic Sans MS" pitchFamily="66" charset="0"/>
              </a:rPr>
              <a:t>1 слово</a:t>
            </a:r>
            <a:r>
              <a:rPr lang="ru-RU" sz="2400" b="1" dirty="0" smtClean="0">
                <a:solidFill>
                  <a:srgbClr val="002060"/>
                </a:solidFill>
                <a:latin typeface="Comic Sans MS" pitchFamily="66" charset="0"/>
              </a:rPr>
              <a:t> </a:t>
            </a:r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</a:rPr>
              <a:t>Вывод, итог. Это существительное. (Кто? Что?)</a:t>
            </a:r>
            <a:endParaRPr lang="ru-RU" sz="2400" dirty="0">
              <a:solidFill>
                <a:srgbClr val="00206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/>
      <p:bldP spid="9" grpId="0"/>
      <p:bldP spid="10" grpId="0"/>
      <p:bldP spid="11" grpId="0"/>
      <p:bldP spid="12" grpId="0"/>
      <p:bldP spid="13" grpId="0" animBg="1"/>
      <p:bldP spid="14" grpId="0" animBg="1"/>
      <p:bldP spid="15" grpId="0" animBg="1"/>
      <p:bldP spid="16" grpId="0" animBg="1"/>
      <p:bldP spid="17" grpId="0" animBg="1"/>
      <p:bldP spid="18" grpId="0"/>
      <p:bldP spid="19" grpId="0"/>
      <p:bldP spid="20" grpId="0"/>
      <p:bldP spid="21" grpId="0"/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30788" y="188640"/>
            <a:ext cx="8205708" cy="86177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Дети сочиняют </a:t>
            </a:r>
            <a:r>
              <a:rPr lang="ru-RU" sz="50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синквейны</a:t>
            </a:r>
            <a:r>
              <a:rPr lang="ru-RU" sz="5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 </a:t>
            </a:r>
            <a:endParaRPr lang="ru-RU" sz="5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9512" y="3933056"/>
            <a:ext cx="5832648" cy="261610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Весна</a:t>
            </a:r>
          </a:p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Чудесная, красивая.</a:t>
            </a:r>
          </a:p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Наступила, раскрасила, согрела.</a:t>
            </a:r>
          </a:p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Саврасов показал красоту весны.</a:t>
            </a:r>
          </a:p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Пейзаж.</a:t>
            </a:r>
          </a:p>
          <a:p>
            <a:pPr lvl="0" algn="r"/>
            <a:r>
              <a:rPr lang="ru-RU" sz="2400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Колтунов Георгий, 5 класс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915816" y="1050414"/>
            <a:ext cx="6113392" cy="2616101"/>
          </a:xfrm>
          <a:prstGeom prst="rect">
            <a:avLst/>
          </a:prstGeom>
          <a:solidFill>
            <a:srgbClr val="FFFF66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Весна</a:t>
            </a:r>
          </a:p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Теплая, весёлая.</a:t>
            </a:r>
          </a:p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Раскрасила, пришла, согрела.</a:t>
            </a:r>
          </a:p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Саврасов показал прилет грачей.</a:t>
            </a:r>
          </a:p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Картина</a:t>
            </a:r>
          </a:p>
          <a:p>
            <a:pPr algn="r"/>
            <a:r>
              <a:rPr lang="ru-RU" sz="24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Матерновский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Михаил, 5 класс</a:t>
            </a:r>
            <a:endParaRPr lang="ru-RU" sz="2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1319267"/>
            <a:ext cx="230425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Составление </a:t>
            </a:r>
            <a:r>
              <a:rPr lang="ru-RU" sz="20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синквейна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 картине </a:t>
            </a:r>
            <a:r>
              <a:rPr lang="ru-RU" sz="20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А.К.Саврасова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«Грачи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прилетели»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30788" y="188640"/>
            <a:ext cx="8205708" cy="86177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Дети сочиняют </a:t>
            </a:r>
            <a:r>
              <a:rPr lang="ru-RU" sz="50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синквейны</a:t>
            </a:r>
            <a:r>
              <a:rPr lang="ru-RU" sz="5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 </a:t>
            </a:r>
            <a:endParaRPr lang="ru-RU" sz="5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9512" y="3933056"/>
            <a:ext cx="7344816" cy="261610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Танкист</a:t>
            </a:r>
          </a:p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Смелый, отважный.</a:t>
            </a:r>
          </a:p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Защитил, раздавил, похвалил.</a:t>
            </a:r>
          </a:p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Понял мальчишку, спас родную землю.</a:t>
            </a:r>
          </a:p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Герой.</a:t>
            </a:r>
          </a:p>
          <a:p>
            <a:pPr lvl="0" algn="r"/>
            <a:r>
              <a:rPr lang="ru-RU" sz="2400" dirty="0" smtClean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Коцюба Иван, 5 </a:t>
            </a:r>
            <a:r>
              <a:rPr lang="ru-RU" sz="2400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79088" y="1151007"/>
            <a:ext cx="6257408" cy="2616101"/>
          </a:xfrm>
          <a:prstGeom prst="rect">
            <a:avLst/>
          </a:prstGeom>
          <a:solidFill>
            <a:srgbClr val="FFFF66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Нефед</a:t>
            </a:r>
          </a:p>
          <a:p>
            <a:pPr algn="ctr"/>
            <a:r>
              <a:rPr lang="ru-RU" sz="2800" b="1" dirty="0" smtClean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Добрый,  сострадательный.</a:t>
            </a:r>
          </a:p>
          <a:p>
            <a:pPr algn="ctr"/>
            <a:r>
              <a:rPr lang="ru-RU" sz="2800" b="1" dirty="0" smtClean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Пожалел, ушел, спас.</a:t>
            </a:r>
          </a:p>
          <a:p>
            <a:pPr algn="ctr"/>
            <a:r>
              <a:rPr lang="ru-RU" sz="2800" b="1" dirty="0" smtClean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Пожертвовал собой ради ребенка.</a:t>
            </a:r>
          </a:p>
          <a:p>
            <a:pPr algn="ctr"/>
            <a:r>
              <a:rPr lang="ru-RU" sz="2800" b="1" dirty="0" smtClean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Герой.</a:t>
            </a:r>
          </a:p>
          <a:p>
            <a:pPr algn="r"/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Самсонова Злата, 5 класс</a:t>
            </a:r>
            <a:endParaRPr lang="ru-RU" sz="2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1183685"/>
            <a:ext cx="2585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И.А.Бунин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«Лапти»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5590" y="3035424"/>
            <a:ext cx="285982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А.Т. Твардовский </a:t>
            </a:r>
          </a:p>
          <a:p>
            <a:pPr algn="ctr"/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«Рассказ танкиста»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0113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30788" y="188640"/>
            <a:ext cx="8205708" cy="86177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Дети сочиняют </a:t>
            </a:r>
            <a:r>
              <a:rPr lang="ru-RU" sz="50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синквейны</a:t>
            </a:r>
            <a:r>
              <a:rPr lang="ru-RU" sz="5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 </a:t>
            </a:r>
            <a:endParaRPr lang="ru-RU" sz="5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311352" y="1196752"/>
            <a:ext cx="5832648" cy="261610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Данко</a:t>
            </a:r>
          </a:p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Смелый, красивый.</a:t>
            </a:r>
          </a:p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Жалел, спасал, погиб.</a:t>
            </a:r>
          </a:p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Красивые-всегда смелы.</a:t>
            </a:r>
          </a:p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Подвиг.</a:t>
            </a:r>
          </a:p>
          <a:p>
            <a:pPr lvl="0" algn="r"/>
            <a:r>
              <a:rPr lang="ru-RU" sz="2400" dirty="0" smtClean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Сидоренко Кристина , 7 </a:t>
            </a:r>
            <a:r>
              <a:rPr lang="ru-RU" sz="2400" dirty="0">
                <a:solidFill>
                  <a:srgbClr val="C0504D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2648" y="4050289"/>
            <a:ext cx="6257408" cy="2616101"/>
          </a:xfrm>
          <a:prstGeom prst="rect">
            <a:avLst/>
          </a:prstGeom>
          <a:solidFill>
            <a:srgbClr val="FFFF66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Фотография</a:t>
            </a:r>
          </a:p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Старая,  дорогая.</a:t>
            </a:r>
          </a:p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Хранить, беречь, помнить.</a:t>
            </a:r>
          </a:p>
          <a:p>
            <a:pPr algn="ctr"/>
            <a:r>
              <a:rPr lang="ru-RU" sz="2800" b="1" dirty="0" smtClean="0">
                <a:solidFill>
                  <a:srgbClr val="6633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Фотография– это летопись народа</a:t>
            </a:r>
            <a:r>
              <a:rPr lang="ru-RU" sz="2800" b="1" dirty="0" smtClean="0">
                <a:solidFill>
                  <a:srgbClr val="66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Память.</a:t>
            </a:r>
          </a:p>
          <a:p>
            <a:pPr algn="r"/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Зуева Анна, 8 класс</a:t>
            </a:r>
            <a:endParaRPr lang="ru-RU" sz="2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29226" y="1281931"/>
            <a:ext cx="277462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М.Горький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«Легенда о Данко»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82648" y="2737510"/>
            <a:ext cx="3021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В.П.Астафьев</a:t>
            </a:r>
            <a:endParaRPr lang="ru-RU" sz="24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«Фотография, на которой меня нет»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8957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animBg="1"/>
    </p:bldLst>
  </p:timing>
</p:sld>
</file>

<file path=ppt/theme/theme1.xml><?xml version="1.0" encoding="utf-8"?>
<a:theme xmlns:a="http://schemas.openxmlformats.org/drawingml/2006/main" name="4-10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4-10</Template>
  <TotalTime>190</TotalTime>
  <Words>365</Words>
  <Application>Microsoft Office PowerPoint</Application>
  <PresentationFormat>Экран (4:3)</PresentationFormat>
  <Paragraphs>73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Calibri</vt:lpstr>
      <vt:lpstr>Comic Sans MS</vt:lpstr>
      <vt:lpstr>Times New Roman</vt:lpstr>
      <vt:lpstr>4-10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DG Win&amp;Soft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Синквейн</dc:title>
  <dc:creator>Коровина</dc:creator>
  <dc:description>http://aida.ucoz.ru</dc:description>
  <cp:lastModifiedBy>1</cp:lastModifiedBy>
  <cp:revision>25</cp:revision>
  <dcterms:created xsi:type="dcterms:W3CDTF">2012-02-01T19:40:36Z</dcterms:created>
  <dcterms:modified xsi:type="dcterms:W3CDTF">2022-05-04T19:00:11Z</dcterms:modified>
</cp:coreProperties>
</file>