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76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 bwMode="auto"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Прямоугольник 23"/>
          <p:cNvSpPr/>
          <p:nvPr/>
        </p:nvSpPr>
        <p:spPr bwMode="auto"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Прямоугольник 24"/>
          <p:cNvSpPr/>
          <p:nvPr/>
        </p:nvSpPr>
        <p:spPr bwMode="auto"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Прямоугольник 25"/>
          <p:cNvSpPr/>
          <p:nvPr/>
        </p:nvSpPr>
        <p:spPr bwMode="auto"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Прямоугольник 26"/>
          <p:cNvSpPr/>
          <p:nvPr/>
        </p:nvSpPr>
        <p:spPr bwMode="auto"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" y="3649661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0" y="3675527"/>
            <a:ext cx="9144001" cy="140677"/>
          </a:xfrm>
          <a:prstGeom prst="rect">
            <a:avLst/>
          </a:prstGeom>
          <a:solidFill>
            <a:schemeClr val="accent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 bwMode="auto"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0" y="0"/>
            <a:ext cx="9144000" cy="3701700"/>
          </a:xfrm>
          <a:prstGeom prst="rect">
            <a:avLst/>
          </a:prstGeom>
          <a:solidFill>
            <a:schemeClr val="tx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 bwMode="auto"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 bwMode="auto">
          <a:xfrm>
            <a:off x="457200" y="3899938"/>
            <a:ext cx="4953000" cy="1752599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781800" y="1143000"/>
            <a:ext cx="1905000" cy="548640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1143000"/>
            <a:ext cx="6248400" cy="548640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2244970"/>
            <a:ext cx="4041648" cy="457200"/>
          </a:xfrm>
          <a:prstGeom prst="rect">
            <a:avLst/>
          </a:prstGeo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 bwMode="auto">
          <a:xfrm>
            <a:off x="4721225" y="2244970"/>
            <a:ext cx="4041775" cy="457200"/>
          </a:xfrm>
          <a:prstGeom prst="rect">
            <a:avLst/>
          </a:prstGeo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 bwMode="auto"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 bwMode="auto"/>
        <p:txBody>
          <a:bodyPr rtlCol="0"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 bwMode="auto"/>
        <p:txBody>
          <a:bodyPr rtlCol="0"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 bwMode="auto"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 bwMode="auto"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 bwMode="auto"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403671" y="1143000"/>
            <a:ext cx="4572000" cy="4572000"/>
          </a:xfrm>
          <a:prstGeom prst="rect">
            <a:avLst/>
          </a:prstGeo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88443" y="3274308"/>
            <a:ext cx="2590800" cy="2516488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 bwMode="auto"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0" y="-1"/>
            <a:ext cx="9144000" cy="310663"/>
          </a:xfrm>
          <a:prstGeom prst="rect">
            <a:avLst/>
          </a:prstGeom>
          <a:solidFill>
            <a:schemeClr val="tx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 bwMode="auto">
          <a:xfrm>
            <a:off x="0" y="308276"/>
            <a:ext cx="9144001" cy="91441"/>
          </a:xfrm>
          <a:prstGeom prst="rect">
            <a:avLst/>
          </a:prstGeom>
          <a:solidFill>
            <a:schemeClr val="accent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 bwMode="auto"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 bwMode="auto"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3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5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 bwMode="auto">
          <a:xfrm>
            <a:off x="6586535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EBC1845C-6B96-4F0F-AF21-430050798FCC}" type="datetimeFigureOut">
              <a:rPr lang="ru-RU"/>
              <a:pPr>
                <a:defRPr/>
              </a:pPr>
              <a:t>06.05.2022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 bwMode="auto"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 bwMode="auto"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4A91741-2FB2-46C4-B91E-D674CD263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>
        <a:spcBef>
          <a:spcPts val="0"/>
        </a:spcBef>
        <a:buNone/>
        <a:defRPr sz="40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>
        <a:spcBef>
          <a:spcPts val="300"/>
        </a:spcBef>
        <a:buClr>
          <a:schemeClr val="accent3"/>
        </a:buClr>
        <a:buFont typeface="Georgia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>
        <a:spcBef>
          <a:spcPts val="300"/>
        </a:spcBef>
        <a:buClr>
          <a:schemeClr val="accent2"/>
        </a:buClr>
        <a:buFont typeface="Georgia"/>
        <a:buChar char="▫"/>
        <a:defRPr sz="26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>
        <a:spcBef>
          <a:spcPts val="300"/>
        </a:spcBef>
        <a:buClr>
          <a:schemeClr val="accent1"/>
        </a:buClr>
        <a:buFont typeface="Wingdings 2"/>
        <a:buChar char=""/>
        <a:defRPr sz="24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>
        <a:spcBef>
          <a:spcPts val="300"/>
        </a:spcBef>
        <a:buClr>
          <a:schemeClr val="accent1"/>
        </a:buClr>
        <a:buFont typeface="Wingdings 2"/>
        <a:buChar char=""/>
        <a:defRPr sz="2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>
        <a:spcBef>
          <a:spcPts val="300"/>
        </a:spcBef>
        <a:buClr>
          <a:schemeClr val="accent3"/>
        </a:buClr>
        <a:buFont typeface="Georgia"/>
        <a:buChar char="▫"/>
        <a:defRPr sz="20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>
        <a:spcBef>
          <a:spcPts val="300"/>
        </a:spcBef>
        <a:buClr>
          <a:schemeClr val="accent3"/>
        </a:buClr>
        <a:buFont typeface="Georgia"/>
        <a:buChar char="▫"/>
        <a:defRPr sz="18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>
        <a:spcBef>
          <a:spcPts val="300"/>
        </a:spcBef>
        <a:buClr>
          <a:schemeClr val="accent3"/>
        </a:buClr>
        <a:buFont typeface="Georgia"/>
        <a:buChar char="▫"/>
        <a:defRPr sz="16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>
        <a:spcBef>
          <a:spcPts val="300"/>
        </a:spcBef>
        <a:buClr>
          <a:schemeClr val="accent3"/>
        </a:buClr>
        <a:buFont typeface="Georgia"/>
        <a:buChar char="◦"/>
        <a:defRPr sz="15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>
        <a:spcBef>
          <a:spcPts val="300"/>
        </a:spcBef>
        <a:buClr>
          <a:schemeClr val="accent3"/>
        </a:buClr>
        <a:buFont typeface="Georgia"/>
        <a:buChar char="◦"/>
        <a:defRPr sz="140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>
        <a:defRPr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85720" y="142852"/>
            <a:ext cx="8858280" cy="321471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b="1" dirty="0" smtClean="0"/>
              <a:t>Игровые технологии на уроке информатики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616892496" name="TextBox 1616892495"/>
          <p:cNvSpPr txBox="1"/>
          <p:nvPr/>
        </p:nvSpPr>
        <p:spPr bwMode="auto">
          <a:xfrm>
            <a:off x="77174" y="5791199"/>
            <a:ext cx="4486563" cy="879087"/>
          </a:xfrm>
          <a:prstGeom prst="rect">
            <a:avLst/>
          </a:prstGeom>
          <a:noFill/>
        </p:spPr>
        <p:txBody>
          <a:bodyPr vertOverflow="overflow" horzOverflow="clip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ru-RU" dirty="0" smtClean="0"/>
              <a:t> </a:t>
            </a:r>
            <a:r>
              <a:rPr lang="ru-RU" dirty="0" smtClean="0"/>
              <a:t>Торба Валерия Артуровна </a:t>
            </a:r>
            <a:r>
              <a:rPr smtClean="0"/>
              <a:t> </a:t>
            </a:r>
            <a:r>
              <a:rPr lang="ru-RU" dirty="0" smtClean="0"/>
              <a:t>учитель информатики</a:t>
            </a:r>
          </a:p>
          <a:p>
            <a:pPr>
              <a:defRPr/>
            </a:pPr>
            <a:r>
              <a:rPr smtClean="0"/>
              <a:t> </a:t>
            </a:r>
            <a:r>
              <a:rPr/>
              <a:t>МБОУ СОШ №12 им. И.Г. </a:t>
            </a:r>
            <a:r>
              <a:rPr smtClean="0"/>
              <a:t>Остапенко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643042" y="642918"/>
            <a:ext cx="7143800" cy="785818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Логика </a:t>
            </a:r>
            <a:endParaRPr lang="ru-RU" dirty="0"/>
          </a:p>
        </p:txBody>
      </p:sp>
      <p:pic>
        <p:nvPicPr>
          <p:cNvPr id="10" name="Содержимое 9" descr="Рисунок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142976" y="2571744"/>
            <a:ext cx="6618342" cy="2587580"/>
          </a:xfrm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536707571" name="Прямоугольник 1536707570"/>
          <p:cNvSpPr/>
          <p:nvPr/>
        </p:nvSpPr>
        <p:spPr bwMode="auto">
          <a:xfrm>
            <a:off x="286068" y="1500174"/>
            <a:ext cx="7357766" cy="769441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clip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ru-RU" sz="2000" dirty="0" smtClean="0"/>
              <a:t>Вставьте вместо точек слово из трех букв, которое будет окончанием </a:t>
            </a:r>
            <a:r>
              <a:rPr lang="ru-RU" sz="2400" dirty="0" smtClean="0"/>
              <a:t>одного</a:t>
            </a:r>
            <a:r>
              <a:rPr lang="ru-RU" sz="2000" dirty="0" smtClean="0"/>
              <a:t> слова и началом другого</a:t>
            </a:r>
            <a:endParaRPr sz="200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526399426" name="Прямоугольник 1526399425"/>
          <p:cNvSpPr/>
          <p:nvPr/>
        </p:nvSpPr>
        <p:spPr bwMode="auto">
          <a:xfrm>
            <a:off x="3459567" y="1729154"/>
            <a:ext cx="2226989" cy="1362202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clip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0000"/>
              </a:lnSpc>
              <a:defRPr/>
            </a:pPr>
            <a:endParaRPr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025529545" name="Прямоугольник 1025529544"/>
          <p:cNvSpPr/>
          <p:nvPr/>
        </p:nvSpPr>
        <p:spPr bwMode="auto">
          <a:xfrm>
            <a:off x="6541409" y="1855944"/>
            <a:ext cx="2034508" cy="1024671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clip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343267" y="781034"/>
            <a:ext cx="2157402" cy="1066800"/>
          </a:xfrm>
        </p:spPr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428596" y="1895459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sz="7200" dirty="0" smtClean="0"/>
              <a:t>Спа</a:t>
            </a:r>
            <a:r>
              <a:rPr lang="ru-RU" sz="8000" dirty="0" smtClean="0"/>
              <a:t>сибо за внимание!</a:t>
            </a:r>
            <a:endParaRPr lang="ru-RU" sz="8000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571472" y="642918"/>
            <a:ext cx="8443914" cy="1566866"/>
          </a:xfrm>
        </p:spPr>
        <p:txBody>
          <a:bodyPr>
            <a:normAutofit fontScale="90000"/>
          </a:bodyPr>
          <a:lstStyle/>
          <a:p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1200" b="1" i="1" dirty="0" smtClean="0"/>
              <a:t/>
            </a:r>
            <a:br>
              <a:rPr lang="ru-RU" sz="1200" b="1" i="1" dirty="0" smtClean="0"/>
            </a:br>
            <a:r>
              <a:rPr lang="ru-RU" sz="3600" b="1" dirty="0" smtClean="0"/>
              <a:t>Игровые технологии являются одной из уникальных форм обучения: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позволяют сделать интересной и увлекательной работу учащихся на творческо-поисковом уровне;</a:t>
            </a:r>
          </a:p>
          <a:p>
            <a:pPr lvl="0"/>
            <a:r>
              <a:rPr lang="ru-RU" dirty="0" smtClean="0"/>
              <a:t>разнообразить будничные шаги по изучению информатики;</a:t>
            </a:r>
          </a:p>
          <a:p>
            <a:pPr lvl="0"/>
            <a:r>
              <a:rPr lang="ru-RU" dirty="0" smtClean="0"/>
              <a:t>активизировать  все психические процессы и функции ребенка;</a:t>
            </a:r>
          </a:p>
          <a:p>
            <a:pPr lvl="0"/>
            <a:r>
              <a:rPr lang="ru-RU" dirty="0" smtClean="0"/>
              <a:t>способствуют использованию знаний в новой ситуации;</a:t>
            </a:r>
          </a:p>
          <a:p>
            <a:pPr lvl="0"/>
            <a:r>
              <a:rPr lang="ru-RU" dirty="0" smtClean="0"/>
              <a:t>вносят разнообразие и интерес в учебный процесс.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28596" y="642918"/>
            <a:ext cx="8258204" cy="150019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Актуальность применения </a:t>
            </a:r>
            <a:br>
              <a:rPr lang="ru-RU" b="1" dirty="0" smtClean="0"/>
            </a:br>
            <a:r>
              <a:rPr lang="ru-RU" b="1" dirty="0" smtClean="0"/>
              <a:t>игровых методов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/>
            <a:r>
              <a:rPr lang="ru-RU" dirty="0" smtClean="0"/>
              <a:t>это естественная для ребенка и гуманная форма обучения;</a:t>
            </a:r>
          </a:p>
          <a:p>
            <a:pPr lvl="0"/>
            <a:r>
              <a:rPr lang="ru-RU" dirty="0" smtClean="0"/>
              <a:t>перенасыщенность современного школьника информацией;</a:t>
            </a:r>
          </a:p>
          <a:p>
            <a:pPr lvl="0"/>
            <a:r>
              <a:rPr lang="ru-RU" dirty="0" smtClean="0"/>
              <a:t> повышение прочности и качества усвоения знаний учащимися.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643174" y="1000108"/>
            <a:ext cx="6215106" cy="1066800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Ребусы</a:t>
            </a:r>
            <a:endParaRPr lang="ru-RU" dirty="0"/>
          </a:p>
        </p:txBody>
      </p:sp>
      <p:pic>
        <p:nvPicPr>
          <p:cNvPr id="8" name="Содержимое 7" descr="Рисунок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2500306"/>
            <a:ext cx="4286248" cy="1724745"/>
          </a:xfrm>
        </p:spPr>
      </p:pic>
      <p:pic>
        <p:nvPicPr>
          <p:cNvPr id="1026" name="Picture 2" descr="C:\Users\учитель\Desktop\Рисунок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000636"/>
            <a:ext cx="4095749" cy="1648090"/>
          </a:xfrm>
          <a:prstGeom prst="rect">
            <a:avLst/>
          </a:prstGeom>
          <a:noFill/>
        </p:spPr>
      </p:pic>
      <p:pic>
        <p:nvPicPr>
          <p:cNvPr id="1027" name="Picture 3" descr="C:\Users\учитель\Desktop\Рисунок3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3143248"/>
            <a:ext cx="3971952" cy="159827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1357290" y="2143116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Исполнитель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357290" y="4721662"/>
            <a:ext cx="35004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Модель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853694" y="3244334"/>
            <a:ext cx="240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929190" y="5596424"/>
            <a:ext cx="16430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286512" y="2881780"/>
            <a:ext cx="2571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Передача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28596" y="642918"/>
            <a:ext cx="5500726" cy="100013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rebuchet MS" pitchFamily="34" charset="0"/>
              </a:rPr>
              <a:t>Замени букву</a:t>
            </a:r>
            <a:r>
              <a:rPr lang="ru-RU" dirty="0" smtClean="0">
                <a:solidFill>
                  <a:srgbClr val="B70958"/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rgbClr val="B70958"/>
                </a:solidFill>
                <a:latin typeface="Monotype Corsiva" pitchFamily="66" charset="0"/>
              </a:rPr>
            </a:br>
            <a:endParaRPr lang="ru-RU" dirty="0"/>
          </a:p>
        </p:txBody>
      </p:sp>
      <p:pic>
        <p:nvPicPr>
          <p:cNvPr id="5" name="Содержимое 4" descr="Рисунок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10980" y="1214422"/>
            <a:ext cx="8534592" cy="5072098"/>
          </a:xfr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14348" y="1142984"/>
            <a:ext cx="4357718" cy="107157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Сканворды, кроссворды</a:t>
            </a:r>
            <a:endParaRPr lang="ru-RU" dirty="0"/>
          </a:p>
        </p:txBody>
      </p:sp>
      <p:pic>
        <p:nvPicPr>
          <p:cNvPr id="5" name="Picture 2" descr="C:\Users\Елена\Desktop\Новая папка\РАБОЧИЙ СТОЛ\рабочий стол\nhjbwf (1)\фото\празд\Новая папка\Downloads\k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411" y="2500313"/>
            <a:ext cx="3523241" cy="35004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86314" y="1714488"/>
            <a:ext cx="392909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 «Мозг» компьютера.</a:t>
            </a:r>
          </a:p>
          <a:p>
            <a:r>
              <a:rPr lang="ru-RU" dirty="0" smtClean="0"/>
              <a:t>2. Устройство для ввода звука.</a:t>
            </a:r>
          </a:p>
          <a:p>
            <a:r>
              <a:rPr lang="ru-RU" dirty="0" smtClean="0"/>
              <a:t>3. Устройство для прослушивания музыки, звука.</a:t>
            </a:r>
          </a:p>
          <a:p>
            <a:r>
              <a:rPr lang="ru-RU" dirty="0" smtClean="0"/>
              <a:t>4. Устройство для хранения программ и данных.</a:t>
            </a:r>
          </a:p>
          <a:p>
            <a:r>
              <a:rPr lang="ru-RU" dirty="0" smtClean="0"/>
              <a:t>5. Устройство для просмотра информации.</a:t>
            </a:r>
          </a:p>
          <a:p>
            <a:r>
              <a:rPr lang="ru-RU" dirty="0" smtClean="0"/>
              <a:t>6. Устройство аналогичное «мышке».</a:t>
            </a:r>
          </a:p>
          <a:p>
            <a:r>
              <a:rPr lang="ru-RU" dirty="0" smtClean="0"/>
              <a:t>7. Устройство для ввода информации в компьютер с листа бумаги.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57158" y="642918"/>
            <a:ext cx="8229600" cy="10668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/>
              <a:t>Анаграммы </a:t>
            </a:r>
            <a:endParaRPr lang="ru-RU" dirty="0"/>
          </a:p>
        </p:txBody>
      </p:sp>
      <p:pic>
        <p:nvPicPr>
          <p:cNvPr id="5" name="Содержимое 4" descr="slide-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000100" y="1571612"/>
            <a:ext cx="6858048" cy="4661546"/>
          </a:xfr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85720" y="642918"/>
            <a:ext cx="8572560" cy="10668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/>
              <a:t>Игра «Шутка наборщика»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572264" y="2285992"/>
            <a:ext cx="22145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 наборе слов наборщик решил пошутить, се согласные он вставил, а гласные пропустил. Найди неизвестные буквы по теме «Память компьютера»</a:t>
            </a:r>
            <a:endParaRPr lang="ru-RU" dirty="0"/>
          </a:p>
        </p:txBody>
      </p:sp>
      <p:pic>
        <p:nvPicPr>
          <p:cNvPr id="8" name="Содержимое 7" descr="image-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928802"/>
            <a:ext cx="5926599" cy="4324350"/>
          </a:xfrm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071670" y="571480"/>
            <a:ext cx="5357850" cy="85725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smtClean="0"/>
              <a:t>Змейка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-45719" y="1428735"/>
            <a:ext cx="45719" cy="71438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ru-RU" sz="1200" dirty="0"/>
          </a:p>
        </p:txBody>
      </p:sp>
      <p:pic>
        <p:nvPicPr>
          <p:cNvPr id="2050" name="Picture 2" descr="C:\Users\учитель\Desktop\Рисунок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253288" cy="449897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="" xmlns:m="http://schemas.openxmlformats.org/officeDocument/2006/math" xmlns:w="http://schemas.openxmlformats.org/wordprocessingml/2006/main" xmlns:p14="http://schemas.microsoft.com/office/powerpoint/2010/main" Requires="p14">
      <p:transition spd="slow" p14:dur="2000" advClick="1">
        <p:fade thruBlk="1"/>
      </p:transition>
    </mc:Choice>
    <mc:Fallback>
      <p:transition spd="slow">
        <p:fade thruBlk="1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Arial"/>
        <a:cs typeface="Arial"/>
      </a:majorFont>
      <a:minorFont>
        <a:latin typeface="Georgia"/>
        <a:ea typeface="Arial"/>
        <a:cs typeface="Arial"/>
      </a:minorFont>
    </a:fontScheme>
    <a:fmtScheme name="Городская">
      <a:fillStyleLst>
        <a:solidFill>
          <a:schemeClr val="phClr"/>
        </a:solidFill>
        <a:gradFill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/>
        </a:gradFill>
        <a:gradFill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30000"/>
                <a:satMod val="175000"/>
              </a:schemeClr>
            </a:gs>
            <a:gs pos="60000">
              <a:schemeClr val="phClr">
                <a:shade val="38000"/>
                <a:satMod val="175000"/>
              </a:schemeClr>
            </a:gs>
            <a:gs pos="100000">
              <a:schemeClr val="phClr">
                <a:tint val="80000"/>
                <a:satMod val="25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115</TotalTime>
  <Words>207</Words>
  <Application>R7-Office/7.0.1.62</Application>
  <DocSecurity>0</DocSecurity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Городская</vt:lpstr>
      <vt:lpstr>Игровые технологии на уроке информатики  </vt:lpstr>
      <vt:lpstr>      Игровые технологии являются одной из уникальных форм обучения:   </vt:lpstr>
      <vt:lpstr> Актуальность применения  игровых методов </vt:lpstr>
      <vt:lpstr>Ребусы</vt:lpstr>
      <vt:lpstr>Замени букву </vt:lpstr>
      <vt:lpstr>Сканворды, кроссворды</vt:lpstr>
      <vt:lpstr>Анаграммы </vt:lpstr>
      <vt:lpstr>Игра «Шутка наборщика»  </vt:lpstr>
      <vt:lpstr>Змейка </vt:lpstr>
      <vt:lpstr>Логика </vt:lpstr>
      <vt:lpstr>Слайд 11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работа по темам: квадратичная функция, расчет дальности полёта снаряда</dc:title>
  <dc:subject/>
  <dc:creator>user</dc:creator>
  <cp:keywords/>
  <dc:description/>
  <cp:lastModifiedBy>School 12</cp:lastModifiedBy>
  <cp:revision>66</cp:revision>
  <dcterms:created xsi:type="dcterms:W3CDTF">2020-04-14T09:02:38Z</dcterms:created>
  <dcterms:modified xsi:type="dcterms:W3CDTF">2022-05-06T06:23:16Z</dcterms:modified>
  <cp:category/>
  <dc:identifier/>
  <cp:contentStatus/>
  <dc:language/>
  <cp:version/>
</cp:coreProperties>
</file>