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70" r:id="rId14"/>
    <p:sldId id="267" r:id="rId15"/>
    <p:sldId id="272" r:id="rId16"/>
    <p:sldId id="268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509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6BB065-DA56-4621-A9C6-B2F01D424B13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18A972-49B6-4B3B-B005-649404143B7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545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B065-DA56-4621-A9C6-B2F01D424B13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A972-49B6-4B3B-B005-649404143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63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B065-DA56-4621-A9C6-B2F01D424B13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A972-49B6-4B3B-B005-649404143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7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B065-DA56-4621-A9C6-B2F01D424B13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A972-49B6-4B3B-B005-649404143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25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B065-DA56-4621-A9C6-B2F01D424B13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A972-49B6-4B3B-B005-649404143B7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31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B065-DA56-4621-A9C6-B2F01D424B13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A972-49B6-4B3B-B005-649404143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86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B065-DA56-4621-A9C6-B2F01D424B13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A972-49B6-4B3B-B005-649404143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3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B065-DA56-4621-A9C6-B2F01D424B13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A972-49B6-4B3B-B005-649404143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7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B065-DA56-4621-A9C6-B2F01D424B13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A972-49B6-4B3B-B005-649404143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965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B065-DA56-4621-A9C6-B2F01D424B13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A972-49B6-4B3B-B005-649404143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36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BB065-DA56-4621-A9C6-B2F01D424B13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A972-49B6-4B3B-B005-649404143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43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66BB065-DA56-4621-A9C6-B2F01D424B13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718A972-49B6-4B3B-B005-649404143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10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889" y="657922"/>
            <a:ext cx="10415238" cy="2754352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/>
              <a:t/>
            </a:r>
            <a:br>
              <a:rPr lang="ru-RU" sz="3100" i="1" dirty="0"/>
            </a:br>
            <a:r>
              <a:rPr lang="ru-RU" sz="3100" dirty="0" smtClean="0"/>
              <a:t>Из </a:t>
            </a:r>
            <a:r>
              <a:rPr lang="ru-RU" sz="3100" dirty="0"/>
              <a:t>опыта работы по организации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проектной </a:t>
            </a:r>
            <a:r>
              <a:rPr lang="ru-RU" sz="3100" dirty="0"/>
              <a:t>деятельности обучающихся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на </a:t>
            </a:r>
            <a:r>
              <a:rPr lang="ru-RU" sz="3100" dirty="0"/>
              <a:t>примере образовательного проекта </a:t>
            </a:r>
            <a:br>
              <a:rPr lang="ru-RU" sz="3100" dirty="0"/>
            </a:br>
            <a:r>
              <a:rPr lang="ru-RU" sz="3300" u="sng" dirty="0"/>
              <a:t>«Неизвестные страницы и герои Северной войны: </a:t>
            </a:r>
            <a:br>
              <a:rPr lang="ru-RU" sz="3300" u="sng" dirty="0"/>
            </a:br>
            <a:r>
              <a:rPr lang="ru-RU" sz="3300" u="sng" dirty="0"/>
              <a:t>о чем не рассказывают школьные учебники истории</a:t>
            </a:r>
            <a:r>
              <a:rPr lang="ru-RU" sz="3300" u="sng" dirty="0" smtClean="0"/>
              <a:t>»</a:t>
            </a:r>
            <a:endParaRPr lang="ru-RU" sz="3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537" y="3724508"/>
            <a:ext cx="11574965" cy="1639229"/>
          </a:xfrm>
        </p:spPr>
        <p:txBody>
          <a:bodyPr>
            <a:normAutofit/>
          </a:bodyPr>
          <a:lstStyle/>
          <a:p>
            <a:r>
              <a:rPr lang="ru-RU" sz="2800" b="1" i="1" dirty="0"/>
              <a:t>Проектная деятельность: </a:t>
            </a:r>
            <a:br>
              <a:rPr lang="ru-RU" sz="2800" b="1" i="1" dirty="0"/>
            </a:br>
            <a:r>
              <a:rPr lang="ru-RU" sz="2800" b="1" i="1" dirty="0"/>
              <a:t>тематика и практическая значимость для обучающегося </a:t>
            </a:r>
            <a:br>
              <a:rPr lang="ru-RU" sz="2800" b="1" i="1" dirty="0"/>
            </a:br>
            <a:endParaRPr lang="ru-RU" sz="2800" b="1" i="1" dirty="0"/>
          </a:p>
        </p:txBody>
      </p:sp>
      <p:pic>
        <p:nvPicPr>
          <p:cNvPr id="4" name="Рисунок 3" descr="Новый+логотип+гимназии">
            <a:extLst>
              <a:ext uri="{FF2B5EF4-FFF2-40B4-BE49-F238E27FC236}">
                <a16:creationId xmlns:a16="http://schemas.microsoft.com/office/drawing/2014/main" xmlns="" id="{F930937E-9FED-4B5D-8160-1A1BB9EAD55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852" y="318111"/>
            <a:ext cx="1271905" cy="1270635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389649" y="4839629"/>
            <a:ext cx="5274527" cy="1706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Киримова</a:t>
            </a:r>
            <a:r>
              <a:rPr lang="ru-RU" sz="2400" dirty="0" smtClean="0"/>
              <a:t> Надежда Павловна, </a:t>
            </a:r>
          </a:p>
          <a:p>
            <a:pPr algn="ctr"/>
            <a:r>
              <a:rPr lang="ru-RU" sz="2400" dirty="0" smtClean="0"/>
              <a:t>учитель истории и обществознания </a:t>
            </a:r>
          </a:p>
          <a:p>
            <a:pPr algn="ctr"/>
            <a:r>
              <a:rPr lang="ru-RU" sz="2400" dirty="0" smtClean="0"/>
              <a:t>НОУ гимназии «Школа бизнеса» </a:t>
            </a:r>
          </a:p>
          <a:p>
            <a:pPr algn="ctr"/>
            <a:r>
              <a:rPr lang="ru-RU" sz="2400" dirty="0" smtClean="0"/>
              <a:t>г. Сочи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3060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79142"/>
            <a:ext cx="9875520" cy="6244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Н</a:t>
            </a:r>
            <a:r>
              <a:rPr lang="ru-RU" b="1" dirty="0" smtClean="0">
                <a:solidFill>
                  <a:schemeClr val="tx2"/>
                </a:solidFill>
              </a:rPr>
              <a:t>аправления </a:t>
            </a:r>
            <a:r>
              <a:rPr lang="ru-RU" b="1" dirty="0">
                <a:solidFill>
                  <a:schemeClr val="tx2"/>
                </a:solidFill>
              </a:rPr>
              <a:t>(темы) проектов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607" y="264830"/>
            <a:ext cx="1176630" cy="110956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991" y="1003610"/>
            <a:ext cx="11441150" cy="567597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i="1" dirty="0">
                <a:solidFill>
                  <a:schemeClr val="tx2"/>
                </a:solidFill>
              </a:rPr>
              <a:t>•	Забытый подвиг </a:t>
            </a:r>
            <a:r>
              <a:rPr lang="ru-RU" sz="2400" i="1" dirty="0" err="1">
                <a:solidFill>
                  <a:schemeClr val="tx2"/>
                </a:solidFill>
              </a:rPr>
              <a:t>Новодвинской</a:t>
            </a:r>
            <a:r>
              <a:rPr lang="ru-RU" sz="2400" i="1" dirty="0">
                <a:solidFill>
                  <a:schemeClr val="tx2"/>
                </a:solidFill>
              </a:rPr>
              <a:t> крепости.</a:t>
            </a:r>
          </a:p>
          <a:p>
            <a:pPr marL="45720" indent="0">
              <a:buNone/>
            </a:pPr>
            <a:r>
              <a:rPr lang="ru-RU" sz="2400" i="1" dirty="0">
                <a:solidFill>
                  <a:schemeClr val="tx2"/>
                </a:solidFill>
              </a:rPr>
              <a:t>•	Подвиг Ивана Рябова и Дмитрия Борисова.</a:t>
            </a:r>
          </a:p>
          <a:p>
            <a:pPr marL="45720" indent="0">
              <a:buNone/>
            </a:pPr>
            <a:r>
              <a:rPr lang="ru-RU" sz="2400" i="1" dirty="0">
                <a:solidFill>
                  <a:schemeClr val="tx2"/>
                </a:solidFill>
              </a:rPr>
              <a:t>•	Партизанская война в годы Северной войны.</a:t>
            </a:r>
          </a:p>
          <a:p>
            <a:pPr marL="45720" indent="0">
              <a:buNone/>
            </a:pPr>
            <a:r>
              <a:rPr lang="ru-RU" sz="2400" i="1" dirty="0">
                <a:solidFill>
                  <a:schemeClr val="tx2"/>
                </a:solidFill>
              </a:rPr>
              <a:t>•	Предвестница Полтавской битвы.</a:t>
            </a:r>
          </a:p>
          <a:p>
            <a:pPr marL="45720" indent="0">
              <a:buNone/>
            </a:pPr>
            <a:r>
              <a:rPr lang="ru-RU" sz="2400" i="1" dirty="0">
                <a:solidFill>
                  <a:schemeClr val="tx2"/>
                </a:solidFill>
              </a:rPr>
              <a:t>•	Северная война через призму исторических личностей – правителей воюющих сторон.</a:t>
            </a:r>
          </a:p>
          <a:p>
            <a:pPr marL="45720" indent="0">
              <a:buNone/>
            </a:pPr>
            <a:r>
              <a:rPr lang="ru-RU" sz="2400" i="1" dirty="0">
                <a:solidFill>
                  <a:schemeClr val="tx2"/>
                </a:solidFill>
              </a:rPr>
              <a:t>•	Герой Северной войны Григорий Чернышев.</a:t>
            </a:r>
          </a:p>
          <a:p>
            <a:pPr marL="45720" indent="0">
              <a:buNone/>
            </a:pPr>
            <a:r>
              <a:rPr lang="ru-RU" sz="2400" i="1" dirty="0">
                <a:solidFill>
                  <a:schemeClr val="tx2"/>
                </a:solidFill>
              </a:rPr>
              <a:t>•	Герой Полтавской битвы генерал А.С. Келен.</a:t>
            </a:r>
          </a:p>
          <a:p>
            <a:pPr marL="45720" indent="0">
              <a:buNone/>
            </a:pPr>
            <a:r>
              <a:rPr lang="ru-RU" sz="2400" i="1" dirty="0">
                <a:solidFill>
                  <a:schemeClr val="tx2"/>
                </a:solidFill>
              </a:rPr>
              <a:t>•	Неизвестные страницы Северной войны: битва при </a:t>
            </a:r>
            <a:r>
              <a:rPr lang="ru-RU" sz="2400" i="1" dirty="0" err="1">
                <a:solidFill>
                  <a:schemeClr val="tx2"/>
                </a:solidFill>
              </a:rPr>
              <a:t>Кююреля</a:t>
            </a:r>
            <a:r>
              <a:rPr lang="ru-RU" sz="2400" i="1" dirty="0">
                <a:solidFill>
                  <a:schemeClr val="tx2"/>
                </a:solidFill>
              </a:rPr>
              <a:t>.</a:t>
            </a:r>
          </a:p>
          <a:p>
            <a:pPr marL="45720" indent="0">
              <a:buNone/>
            </a:pPr>
            <a:r>
              <a:rPr lang="ru-RU" sz="2400" i="1" dirty="0">
                <a:solidFill>
                  <a:schemeClr val="tx2"/>
                </a:solidFill>
              </a:rPr>
              <a:t>•	Северная война глазами родителей и детей.</a:t>
            </a:r>
          </a:p>
          <a:p>
            <a:pPr marL="45720" indent="0">
              <a:buNone/>
            </a:pPr>
            <a:r>
              <a:rPr lang="ru-RU" sz="2400" i="1" dirty="0">
                <a:solidFill>
                  <a:schemeClr val="tx2"/>
                </a:solidFill>
              </a:rPr>
              <a:t>•	Северная война в отечественном кинематографе/изобразительном искусстве: историческая правда и художественный вымысел.</a:t>
            </a:r>
          </a:p>
          <a:p>
            <a:pPr marL="45720" indent="0">
              <a:buNone/>
            </a:pP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13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79142"/>
            <a:ext cx="9875520" cy="85864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Проектный продукт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607" y="264830"/>
            <a:ext cx="1176630" cy="110956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620" y="3289610"/>
            <a:ext cx="10380251" cy="2806390"/>
          </a:xfrm>
        </p:spPr>
        <p:txBody>
          <a:bodyPr>
            <a:normAutofit/>
          </a:bodyPr>
          <a:lstStyle/>
          <a:p>
            <a:pPr lvl="0"/>
            <a:endParaRPr lang="ru-RU" sz="2800" dirty="0">
              <a:solidFill>
                <a:schemeClr val="tx2"/>
              </a:solidFill>
            </a:endParaRPr>
          </a:p>
          <a:p>
            <a:pPr lvl="0"/>
            <a:endParaRPr lang="ru-RU" sz="2800" dirty="0" smtClean="0">
              <a:solidFill>
                <a:schemeClr val="tx2"/>
              </a:solidFill>
            </a:endParaRPr>
          </a:p>
          <a:p>
            <a:pPr lvl="0"/>
            <a:endParaRPr lang="ru-RU" sz="2800" dirty="0">
              <a:solidFill>
                <a:schemeClr val="tx2"/>
              </a:solidFill>
            </a:endParaRPr>
          </a:p>
          <a:p>
            <a:pPr lvl="0"/>
            <a:endParaRPr lang="ru-RU" sz="2800" dirty="0" smtClean="0">
              <a:solidFill>
                <a:schemeClr val="tx2"/>
              </a:solidFill>
            </a:endParaRPr>
          </a:p>
          <a:p>
            <a:pPr lvl="0"/>
            <a:endParaRPr lang="ru-RU" sz="2800" dirty="0" smtClean="0">
              <a:solidFill>
                <a:schemeClr val="tx2"/>
              </a:solidFill>
            </a:endParaRP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11711" y="1613209"/>
            <a:ext cx="3434576" cy="914400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400" dirty="0" smtClean="0">
              <a:solidFill>
                <a:schemeClr val="bg1"/>
              </a:solidFill>
            </a:endParaRPr>
          </a:p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Мультимедийная </a:t>
            </a:r>
            <a:r>
              <a:rPr lang="ru-RU" sz="2400" b="1" dirty="0">
                <a:solidFill>
                  <a:schemeClr val="bg1"/>
                </a:solidFill>
              </a:rPr>
              <a:t>презентация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91815" y="1629943"/>
            <a:ext cx="3511617" cy="906046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Реконструкции в формате «</a:t>
            </a:r>
            <a:r>
              <a:rPr lang="ru-RU" sz="2400" b="1" dirty="0" err="1" smtClean="0"/>
              <a:t>лонгрид</a:t>
            </a:r>
            <a:r>
              <a:rPr lang="ru-RU" sz="2400" b="1" dirty="0" smtClean="0"/>
              <a:t>» 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11711" y="2860282"/>
            <a:ext cx="3431231" cy="914400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Макет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91815" y="2860282"/>
            <a:ext cx="3511617" cy="914400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Очерк или репортаж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08367" y="4107355"/>
            <a:ext cx="3434575" cy="914400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Видеоролик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91815" y="4107355"/>
            <a:ext cx="3511617" cy="914400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Стендовый доклад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0968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79141"/>
            <a:ext cx="9875520" cy="12266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Презентация продукта и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подведение итогов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607" y="264830"/>
            <a:ext cx="1176630" cy="110956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42999" y="2057399"/>
            <a:ext cx="3975411" cy="33620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Презентация проектного продукта происходит на </a:t>
            </a:r>
            <a:r>
              <a:rPr lang="ru-RU" sz="2800" b="1" dirty="0"/>
              <a:t>обобщающем уроке </a:t>
            </a:r>
            <a:r>
              <a:rPr lang="ru-RU" sz="2800" dirty="0"/>
              <a:t>в формате </a:t>
            </a:r>
            <a:r>
              <a:rPr lang="ru-RU" sz="2800" b="1" dirty="0">
                <a:solidFill>
                  <a:srgbClr val="C00000"/>
                </a:solidFill>
              </a:rPr>
              <a:t>научно-практической конференции</a:t>
            </a:r>
            <a:r>
              <a:rPr lang="ru-RU" sz="2800" b="1" dirty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69874" y="2057399"/>
            <a:ext cx="3945998" cy="33620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Подведение </a:t>
            </a:r>
            <a:r>
              <a:rPr lang="ru-RU" sz="2800" dirty="0" smtClean="0"/>
              <a:t>итогов происходит </a:t>
            </a:r>
            <a:r>
              <a:rPr lang="ru-RU" sz="2800" dirty="0"/>
              <a:t>в виде </a:t>
            </a:r>
            <a:r>
              <a:rPr lang="ru-RU" sz="2800" b="1" dirty="0" err="1" smtClean="0">
                <a:solidFill>
                  <a:srgbClr val="C00000"/>
                </a:solidFill>
              </a:rPr>
              <a:t>взаимооценивания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(заполнение оценочных листов)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4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79142"/>
            <a:ext cx="9875520" cy="85864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Пример продукта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607" y="264830"/>
            <a:ext cx="1176630" cy="1109568"/>
          </a:xfrm>
          <a:prstGeom prst="rect">
            <a:avLst/>
          </a:prstGeom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68" y="1180577"/>
            <a:ext cx="8139445" cy="5087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81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79142"/>
            <a:ext cx="9875520" cy="85864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Пример продукта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607" y="264830"/>
            <a:ext cx="1176630" cy="1109568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81" y="1228340"/>
            <a:ext cx="6175331" cy="40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058" y="1159557"/>
            <a:ext cx="4183695" cy="273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912" y="3665574"/>
            <a:ext cx="4543989" cy="296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11887" y="5686909"/>
            <a:ext cx="3406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nikitakirimov.nov.krepost.tilda.ws</a:t>
            </a:r>
          </a:p>
        </p:txBody>
      </p:sp>
    </p:spTree>
    <p:extLst>
      <p:ext uri="{BB962C8B-B14F-4D97-AF65-F5344CB8AC3E}">
        <p14:creationId xmlns:p14="http://schemas.microsoft.com/office/powerpoint/2010/main" val="20620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79142"/>
            <a:ext cx="9875520" cy="85864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Литература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607" y="264830"/>
            <a:ext cx="1176630" cy="1109568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75781" y="1240077"/>
            <a:ext cx="11173215" cy="485592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Артамонов В.А. «Заря </a:t>
            </a:r>
            <a:r>
              <a:rPr lang="ru-RU" dirty="0">
                <a:solidFill>
                  <a:schemeClr val="tx1"/>
                </a:solidFill>
              </a:rPr>
              <a:t>Полтавской победы – битва при Лесной»/https://</a:t>
            </a:r>
            <a:r>
              <a:rPr lang="ru-RU" dirty="0" smtClean="0">
                <a:solidFill>
                  <a:schemeClr val="tx1"/>
                </a:solidFill>
              </a:rPr>
              <a:t>zapadrus.su/bibli/geobib/2011-10-04-17-25-35/487-l-r-77.html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Беспятых </a:t>
            </a:r>
            <a:r>
              <a:rPr lang="ru-RU" dirty="0">
                <a:solidFill>
                  <a:schemeClr val="tx1"/>
                </a:solidFill>
              </a:rPr>
              <a:t>Ю. Н. История знаменитого сражения: шведская экспедиция на Архангельск в 1701 году. — Архангельск: Сев.-Зап. кн. изд-во, 1990,- С.142.</a:t>
            </a:r>
          </a:p>
          <a:p>
            <a:r>
              <a:rPr lang="ru-RU" dirty="0">
                <a:solidFill>
                  <a:schemeClr val="tx1"/>
                </a:solidFill>
              </a:rPr>
              <a:t>Волоковых, А.А. Партизанские действия в Северной войне / А.А. Волоковых // Бюллетень Академии военно-исторических наук. № 2. – СПб.: АВИН, 2001.</a:t>
            </a:r>
          </a:p>
          <a:p>
            <a:r>
              <a:rPr lang="ru-RU" dirty="0">
                <a:solidFill>
                  <a:schemeClr val="tx1"/>
                </a:solidFill>
              </a:rPr>
              <a:t>Иванюк С.А. Герой Северной войны. А.С. Келен. Страницы биографии по новооткрытым источникам.//История военного дела: исследования и источники. 2015 г.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Коньков Н.Л. Новый документ о </a:t>
            </a:r>
            <a:r>
              <a:rPr lang="ru-RU" dirty="0" err="1">
                <a:solidFill>
                  <a:schemeClr val="tx1"/>
                </a:solidFill>
              </a:rPr>
              <a:t>Новодвинском</a:t>
            </a:r>
            <a:r>
              <a:rPr lang="ru-RU" dirty="0">
                <a:solidFill>
                  <a:schemeClr val="tx1"/>
                </a:solidFill>
              </a:rPr>
              <a:t> сражении 25 июня 1701 года // Летопись Севера. М., 1975. Т. VII. С. 181 - 183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Мельнов</a:t>
            </a:r>
            <a:r>
              <a:rPr lang="ru-RU" dirty="0" smtClean="0">
                <a:solidFill>
                  <a:schemeClr val="tx1"/>
                </a:solidFill>
              </a:rPr>
              <a:t> А.В. Неизвестные страницы Северной войны: сражение при </a:t>
            </a:r>
            <a:r>
              <a:rPr lang="ru-RU" dirty="0" err="1" smtClean="0">
                <a:solidFill>
                  <a:schemeClr val="tx1"/>
                </a:solidFill>
              </a:rPr>
              <a:t>Кююреля</a:t>
            </a:r>
            <a:r>
              <a:rPr lang="ru-RU" dirty="0" smtClean="0">
                <a:solidFill>
                  <a:schemeClr val="tx1"/>
                </a:solidFill>
              </a:rPr>
              <a:t>, 23 июля 1707 г. Материалы межвузовской конференции. Петербургские военно-исторические чтения.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8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6663" y="345689"/>
            <a:ext cx="6338170" cy="10200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ЗАКЛЮЧЕНИЕ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781" y="1778696"/>
            <a:ext cx="11522571" cy="43173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dirty="0" smtClean="0"/>
          </a:p>
          <a:p>
            <a:pPr marL="4572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    Из Конституции РФ (ст.67 *, п.2,3)</a:t>
            </a:r>
            <a:r>
              <a:rPr lang="en-US" sz="3600" i="1" dirty="0" smtClean="0">
                <a:solidFill>
                  <a:schemeClr val="tx1"/>
                </a:solidFill>
              </a:rPr>
              <a:t>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marL="45720" indent="0" algn="just">
              <a:buNone/>
            </a:pPr>
            <a:r>
              <a:rPr lang="ru-RU" sz="2400" b="1" i="1" dirty="0">
                <a:solidFill>
                  <a:schemeClr val="tx1"/>
                </a:solidFill>
              </a:rPr>
              <a:t>Россия объединена тысячелетней историей и сохраняет память предков, «передавших нам идеалы и веру в Бога, а также преемственность в развитии Российского государства, признает исторически сложившееся государственное единство</a:t>
            </a:r>
            <a:r>
              <a:rPr lang="ru-RU" sz="2400" b="1" i="1" dirty="0" smtClean="0">
                <a:solidFill>
                  <a:schemeClr val="tx1"/>
                </a:solidFill>
              </a:rPr>
              <a:t>».</a:t>
            </a:r>
          </a:p>
          <a:p>
            <a:pPr marL="45720" indent="0" algn="just">
              <a:buNone/>
            </a:pPr>
            <a:r>
              <a:rPr lang="ru-RU" sz="2400" b="1" i="1" dirty="0" smtClean="0">
                <a:solidFill>
                  <a:schemeClr val="tx1"/>
                </a:solidFill>
              </a:rPr>
              <a:t>«Российская </a:t>
            </a:r>
            <a:r>
              <a:rPr lang="ru-RU" sz="2400" b="1" i="1" dirty="0">
                <a:solidFill>
                  <a:schemeClr val="tx1"/>
                </a:solidFill>
              </a:rPr>
              <a:t>Федерация чтит память защитников Отечества, обеспечивает защиту </a:t>
            </a:r>
            <a:r>
              <a:rPr lang="ru-RU" sz="2400" b="1" i="1" dirty="0" smtClean="0">
                <a:solidFill>
                  <a:schemeClr val="tx1"/>
                </a:solidFill>
              </a:rPr>
              <a:t>исторической правды</a:t>
            </a:r>
            <a:r>
              <a:rPr lang="ru-RU" sz="2400" b="1" i="1" dirty="0">
                <a:solidFill>
                  <a:schemeClr val="tx1"/>
                </a:solidFill>
              </a:rPr>
              <a:t>. Умаление значения </a:t>
            </a:r>
            <a:r>
              <a:rPr lang="ru-RU" sz="2400" b="1" i="1" dirty="0" smtClean="0">
                <a:solidFill>
                  <a:schemeClr val="tx1"/>
                </a:solidFill>
              </a:rPr>
              <a:t>подвига </a:t>
            </a:r>
            <a:r>
              <a:rPr lang="ru-RU" sz="2400" b="1" i="1" dirty="0">
                <a:solidFill>
                  <a:schemeClr val="tx1"/>
                </a:solidFill>
              </a:rPr>
              <a:t>народа при защите Отечества не допускается». </a:t>
            </a:r>
            <a:endParaRPr lang="ru-RU" b="1" dirty="0"/>
          </a:p>
        </p:txBody>
      </p:sp>
      <p:pic>
        <p:nvPicPr>
          <p:cNvPr id="4" name="Рисунок 3" descr="Новый+логотип+гимназии">
            <a:extLst>
              <a:ext uri="{FF2B5EF4-FFF2-40B4-BE49-F238E27FC236}">
                <a16:creationId xmlns:a16="http://schemas.microsoft.com/office/drawing/2014/main" xmlns="" id="{F930937E-9FED-4B5D-8160-1A1BB9EAD55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424" y="256478"/>
            <a:ext cx="1174928" cy="1109247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46" y="256478"/>
            <a:ext cx="3191891" cy="2000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400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79141"/>
            <a:ext cx="9875520" cy="1913121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2"/>
                </a:solidFill>
              </a:rPr>
              <a:t>Благодарю за внимание!</a:t>
            </a:r>
            <a:endParaRPr lang="ru-RU" sz="54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607" y="264830"/>
            <a:ext cx="1176630" cy="110956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09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45689"/>
            <a:ext cx="9875520" cy="71367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АКТУАЛЬНОСТЬ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805" y="1454936"/>
            <a:ext cx="10827833" cy="464106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endParaRPr lang="ru-RU" dirty="0" smtClean="0"/>
          </a:p>
          <a:p>
            <a:pPr marL="45720" indent="0" algn="just">
              <a:buNone/>
            </a:pPr>
            <a:endParaRPr lang="ru-RU" dirty="0"/>
          </a:p>
          <a:p>
            <a:pPr marL="45720" indent="0" algn="just">
              <a:buNone/>
            </a:pPr>
            <a:endParaRPr lang="ru-RU" dirty="0" smtClean="0"/>
          </a:p>
          <a:p>
            <a:pPr marL="45720" indent="0" algn="just">
              <a:buNone/>
            </a:pPr>
            <a:endParaRPr lang="ru-RU" dirty="0"/>
          </a:p>
          <a:p>
            <a:pPr marL="45720" indent="0" algn="just">
              <a:buNone/>
            </a:pPr>
            <a:endParaRPr lang="ru-RU" dirty="0" smtClean="0"/>
          </a:p>
          <a:p>
            <a:pPr marL="45720" indent="0" algn="just">
              <a:buNone/>
            </a:pPr>
            <a:endParaRPr lang="ru-RU" dirty="0"/>
          </a:p>
          <a:p>
            <a:pPr marL="45720" indent="0" algn="just">
              <a:buNone/>
            </a:pPr>
            <a:endParaRPr lang="ru-RU" dirty="0" smtClean="0"/>
          </a:p>
          <a:p>
            <a:pPr marL="45720" indent="0" algn="just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</p:txBody>
      </p:sp>
      <p:pic>
        <p:nvPicPr>
          <p:cNvPr id="4" name="Рисунок 3" descr="Новый+логотип+гимназии">
            <a:extLst>
              <a:ext uri="{FF2B5EF4-FFF2-40B4-BE49-F238E27FC236}">
                <a16:creationId xmlns:a16="http://schemas.microsoft.com/office/drawing/2014/main" xmlns="" id="{F930937E-9FED-4B5D-8160-1A1BB9EAD55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424" y="256478"/>
            <a:ext cx="1174928" cy="1109247"/>
          </a:xfrm>
          <a:prstGeom prst="rect">
            <a:avLst/>
          </a:prstGeom>
          <a:noFill/>
        </p:spPr>
      </p:pic>
      <p:sp>
        <p:nvSpPr>
          <p:cNvPr id="5" name="Блок-схема: память с посл. доступом 4"/>
          <p:cNvSpPr/>
          <p:nvPr/>
        </p:nvSpPr>
        <p:spPr>
          <a:xfrm>
            <a:off x="275571" y="1189973"/>
            <a:ext cx="9820407" cy="2192054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«Мы должны строить свое будущее на прочном фундаменте, и такой фундамент – патриотизм, ничего лучшего пока не придумали» </a:t>
            </a:r>
            <a:endParaRPr lang="ru-RU" sz="2400" b="1" dirty="0" smtClean="0"/>
          </a:p>
          <a:p>
            <a:pPr algn="r"/>
            <a:r>
              <a:rPr lang="ru-RU" sz="2400" b="1" dirty="0" smtClean="0"/>
              <a:t>(В.В. Путин</a:t>
            </a:r>
            <a:r>
              <a:rPr lang="ru-RU" sz="2400" b="1" dirty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976" y="1553097"/>
            <a:ext cx="1537819" cy="22047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Блок-схема: память с посл. доступом 6"/>
          <p:cNvSpPr/>
          <p:nvPr/>
        </p:nvSpPr>
        <p:spPr>
          <a:xfrm>
            <a:off x="413359" y="3557391"/>
            <a:ext cx="9682619" cy="2542783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«Патриотизм – это не значит только одна любовь к своей Родине. Это гораздо больше... Это — сознание своей неотъемлемости от Родины и неотъемлемое переживание вместе с ней её счастливых и её несчастных дней» </a:t>
            </a:r>
            <a:endParaRPr lang="ru-RU" sz="2400" b="1" dirty="0" smtClean="0"/>
          </a:p>
          <a:p>
            <a:pPr algn="r"/>
            <a:r>
              <a:rPr lang="ru-RU" sz="2400" b="1" dirty="0" smtClean="0"/>
              <a:t>(</a:t>
            </a:r>
            <a:r>
              <a:rPr lang="ru-RU" sz="2400" b="1" dirty="0"/>
              <a:t>А.Н. Толстой)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022" y="4027693"/>
            <a:ext cx="1609725" cy="233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97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4078" y="345689"/>
            <a:ext cx="7104442" cy="71367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АКТУАЛЬНОСТЬ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067" y="496000"/>
            <a:ext cx="4929319" cy="3434575"/>
          </a:xfrm>
          <a:prstGeom prst="rect">
            <a:avLst/>
          </a:prstGeom>
        </p:spPr>
      </p:pic>
      <p:pic>
        <p:nvPicPr>
          <p:cNvPr id="4" name="Рисунок 3" descr="Новый+логотип+гимназии">
            <a:extLst>
              <a:ext uri="{FF2B5EF4-FFF2-40B4-BE49-F238E27FC236}">
                <a16:creationId xmlns:a16="http://schemas.microsoft.com/office/drawing/2014/main" xmlns="" id="{F930937E-9FED-4B5D-8160-1A1BB9EAD55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424" y="256478"/>
            <a:ext cx="1174928" cy="1109247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7572" y="1464501"/>
            <a:ext cx="6324367" cy="4669735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50938" y="4240062"/>
            <a:ext cx="4609578" cy="164717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ВЕЛИКАЯ СЕВЕРНАЯ ВОЙНА</a:t>
            </a:r>
          </a:p>
          <a:p>
            <a:pPr algn="ctr"/>
            <a:r>
              <a:rPr lang="ru-RU" sz="3200" b="1" dirty="0" smtClean="0"/>
              <a:t>1700-1721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06159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561" y="423745"/>
            <a:ext cx="10460959" cy="194367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4000" dirty="0" smtClean="0">
                <a:solidFill>
                  <a:schemeClr val="tx2"/>
                </a:solidFill>
              </a:rPr>
              <a:t>Учебный проект </a:t>
            </a:r>
            <a:br>
              <a:rPr lang="ru-RU" sz="4000" dirty="0" smtClean="0">
                <a:solidFill>
                  <a:schemeClr val="tx2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«</a:t>
            </a:r>
            <a:r>
              <a:rPr lang="ru-RU" sz="4000" b="1" dirty="0">
                <a:solidFill>
                  <a:srgbClr val="C00000"/>
                </a:solidFill>
              </a:rPr>
              <a:t>Неизвестные страницы и герои Северной войны: 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о </a:t>
            </a:r>
            <a:r>
              <a:rPr lang="ru-RU" sz="4000" b="1" dirty="0">
                <a:solidFill>
                  <a:srgbClr val="C00000"/>
                </a:solidFill>
              </a:rPr>
              <a:t>чем не рассказывают школьные учебники истории</a:t>
            </a:r>
            <a:r>
              <a:rPr lang="ru-RU" sz="4000" b="1" dirty="0" smtClean="0">
                <a:solidFill>
                  <a:srgbClr val="C00000"/>
                </a:solidFill>
              </a:rPr>
              <a:t>»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0448" y="2267210"/>
            <a:ext cx="9377159" cy="3828789"/>
          </a:xfrm>
        </p:spPr>
        <p:txBody>
          <a:bodyPr/>
          <a:lstStyle/>
          <a:p>
            <a:endParaRPr lang="ru-RU" b="1" dirty="0" smtClean="0"/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chemeClr val="tx2"/>
                </a:solidFill>
              </a:rPr>
              <a:t>Цель </a:t>
            </a:r>
            <a:r>
              <a:rPr lang="ru-RU" sz="3200" b="1" dirty="0">
                <a:solidFill>
                  <a:schemeClr val="tx2"/>
                </a:solidFill>
              </a:rPr>
              <a:t>проекта: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endParaRPr lang="ru-RU" sz="3200" dirty="0" smtClean="0">
              <a:solidFill>
                <a:schemeClr val="tx2"/>
              </a:solidFill>
            </a:endParaRPr>
          </a:p>
          <a:p>
            <a:pPr marL="45720" indent="0" algn="just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способствовать </a:t>
            </a:r>
            <a:r>
              <a:rPr lang="ru-RU" sz="3200" dirty="0">
                <a:solidFill>
                  <a:schemeClr val="tx1"/>
                </a:solidFill>
              </a:rPr>
              <a:t>формированию у обучающихся чувства ответственности и долга перед Родиной через изучение малоизвестных событий и героев Северной войны.</a:t>
            </a:r>
          </a:p>
          <a:p>
            <a:pPr algn="ctr"/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607" y="264830"/>
            <a:ext cx="1176630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9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9581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</a:rPr>
              <a:t>Планируемые результаты </a:t>
            </a:r>
            <a:r>
              <a:rPr lang="ru-RU" sz="3200" dirty="0">
                <a:solidFill>
                  <a:schemeClr val="tx2"/>
                </a:solidFill>
              </a:rPr>
              <a:t>нацелены на формирование у обучающихся:</a:t>
            </a:r>
            <a:br>
              <a:rPr lang="ru-RU" sz="3200" dirty="0">
                <a:solidFill>
                  <a:schemeClr val="tx2"/>
                </a:solidFill>
              </a:rPr>
            </a:b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410" y="1374398"/>
            <a:ext cx="11162370" cy="4721602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>
                <a:solidFill>
                  <a:schemeClr val="tx1"/>
                </a:solidFill>
              </a:rPr>
              <a:t>представлений о малоизвестных событиях и </a:t>
            </a:r>
            <a:r>
              <a:rPr lang="ru-RU" dirty="0" smtClean="0">
                <a:solidFill>
                  <a:schemeClr val="tx1"/>
                </a:solidFill>
              </a:rPr>
              <a:t>героях </a:t>
            </a:r>
            <a:r>
              <a:rPr lang="ru-RU" dirty="0">
                <a:solidFill>
                  <a:schemeClr val="tx1"/>
                </a:solidFill>
              </a:rPr>
              <a:t>Северной войны;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</a:rPr>
              <a:t>осознанного, уважительного отношения к истории родной страны;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</a:rPr>
              <a:t>познавательных интересов на основе развития интеллектуальных и творческих способностей;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</a:rPr>
              <a:t>умения планировать и выполнять учебное исследование и учебный проект, используя оборудование, модели, методы и приёмы, адекватные исследуемой проблеме;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</a:rPr>
              <a:t>умения использовать различные приёмы поиска информации в Интернете, анализировать результаты поиска.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</a:rPr>
              <a:t>умения использовать компьютерные технологии для решения информационных и коммуникационных учебных задач, таких как: написание докладов, рефератов, создание презентаций и др.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</a:rPr>
              <a:t>умения владеть диалогической формой коммуникации; договариваться о правилах и вопросах для обсуждения в соответствии с поставленной перед группой задачей.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607" y="264830"/>
            <a:ext cx="1176630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8466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</a:rPr>
              <a:t>Учебный проект </a:t>
            </a:r>
            <a:br>
              <a:rPr lang="ru-RU" sz="3200" dirty="0">
                <a:solidFill>
                  <a:schemeClr val="tx2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«Неизвестные страницы и герои Северной войны: 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о чем не рассказывают школьные учебники истории»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973766"/>
            <a:ext cx="9872871" cy="4122234"/>
          </a:xfrm>
        </p:spPr>
        <p:txBody>
          <a:bodyPr/>
          <a:lstStyle/>
          <a:p>
            <a:pPr marL="45720" indent="0"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Участники </a:t>
            </a:r>
            <a:r>
              <a:rPr lang="ru-RU" sz="2800" b="1" dirty="0">
                <a:solidFill>
                  <a:schemeClr val="tx2"/>
                </a:solidFill>
              </a:rPr>
              <a:t>проекта: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обучающиеся </a:t>
            </a:r>
            <a:r>
              <a:rPr lang="ru-RU" sz="2800" dirty="0" smtClean="0">
                <a:solidFill>
                  <a:schemeClr val="tx1"/>
                </a:solidFill>
              </a:rPr>
              <a:t>8-х классов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  <a:p>
            <a:pPr marL="45720" indent="0">
              <a:buNone/>
            </a:pPr>
            <a:r>
              <a:rPr lang="ru-RU" sz="2800" b="1" dirty="0">
                <a:solidFill>
                  <a:schemeClr val="tx2"/>
                </a:solidFill>
              </a:rPr>
              <a:t>Тип проекта: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информационно-поисковый, краткосрочный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chemeClr val="tx2"/>
                </a:solidFill>
              </a:rPr>
              <a:t>Срок выполнения проекта: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2 недели (от окончания изучения Северной войны (урок по теме: «Победы на море. </a:t>
            </a:r>
            <a:r>
              <a:rPr lang="ru-RU" sz="2800" dirty="0" err="1">
                <a:solidFill>
                  <a:schemeClr val="tx1"/>
                </a:solidFill>
              </a:rPr>
              <a:t>Ништадтский</a:t>
            </a:r>
            <a:r>
              <a:rPr lang="ru-RU" sz="2800" dirty="0">
                <a:solidFill>
                  <a:schemeClr val="tx1"/>
                </a:solidFill>
              </a:rPr>
              <a:t> мир») до обобщающего урока по теме «Россия в эпоху преобразований Петра </a:t>
            </a:r>
            <a:r>
              <a:rPr lang="en-US" sz="2800" dirty="0">
                <a:solidFill>
                  <a:schemeClr val="tx1"/>
                </a:solidFill>
              </a:rPr>
              <a:t>I</a:t>
            </a:r>
            <a:r>
              <a:rPr lang="ru-RU" sz="2800" dirty="0">
                <a:solidFill>
                  <a:schemeClr val="tx1"/>
                </a:solidFill>
              </a:rPr>
              <a:t>»).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607" y="264830"/>
            <a:ext cx="1176630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3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45688"/>
            <a:ext cx="9875520" cy="84749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Этапы реализации проекта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01658"/>
              </p:ext>
            </p:extLst>
          </p:nvPr>
        </p:nvGraphicFramePr>
        <p:xfrm>
          <a:off x="323386" y="1374399"/>
          <a:ext cx="11496908" cy="5136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877">
                  <a:extLst>
                    <a:ext uri="{9D8B030D-6E8A-4147-A177-3AD203B41FA5}">
                      <a16:colId xmlns:a16="http://schemas.microsoft.com/office/drawing/2014/main" xmlns="" val="4284104443"/>
                    </a:ext>
                  </a:extLst>
                </a:gridCol>
                <a:gridCol w="1810010">
                  <a:extLst>
                    <a:ext uri="{9D8B030D-6E8A-4147-A177-3AD203B41FA5}">
                      <a16:colId xmlns:a16="http://schemas.microsoft.com/office/drawing/2014/main" xmlns="" val="2430411357"/>
                    </a:ext>
                  </a:extLst>
                </a:gridCol>
                <a:gridCol w="3842922">
                  <a:extLst>
                    <a:ext uri="{9D8B030D-6E8A-4147-A177-3AD203B41FA5}">
                      <a16:colId xmlns:a16="http://schemas.microsoft.com/office/drawing/2014/main" xmlns="" val="4098126523"/>
                    </a:ext>
                  </a:extLst>
                </a:gridCol>
                <a:gridCol w="3508843">
                  <a:extLst>
                    <a:ext uri="{9D8B030D-6E8A-4147-A177-3AD203B41FA5}">
                      <a16:colId xmlns:a16="http://schemas.microsoft.com/office/drawing/2014/main" xmlns="" val="125460117"/>
                    </a:ext>
                  </a:extLst>
                </a:gridCol>
                <a:gridCol w="1955256">
                  <a:extLst>
                    <a:ext uri="{9D8B030D-6E8A-4147-A177-3AD203B41FA5}">
                      <a16:colId xmlns:a16="http://schemas.microsoft.com/office/drawing/2014/main" xmlns="" val="600589284"/>
                    </a:ext>
                  </a:extLst>
                </a:gridCol>
              </a:tblGrid>
              <a:tr h="34127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Название этапа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Содержание деятельности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Результат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03143270"/>
                  </a:ext>
                </a:extLst>
              </a:tr>
              <a:tr h="3943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effectLst/>
                        </a:rPr>
                        <a:t>учителя</a:t>
                      </a:r>
                      <a:endParaRPr lang="ru-RU" sz="20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effectLst/>
                        </a:rPr>
                        <a:t>обучающихся</a:t>
                      </a:r>
                      <a:endParaRPr lang="ru-RU" sz="20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1651420"/>
                  </a:ext>
                </a:extLst>
              </a:tr>
              <a:tr h="43130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Начальный этап: планирование деятельности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Погружает обучающихся в проблемную ситуацию, направляет деятельность обучающихся по определению целей, задач и тем (направлений) проекта и проектного продукта, организует работу по формированию творческих групп.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Предлагают решения проблемы, определяют цели, задачи, направления проекта, формат проектного продукта, критерии оценивания.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Распределяются в творческие группы, планируют деятельность, распределяют обязанности.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Список творческих групп,  перечень тем.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Техническое задание/план реализации проекта с указанием ответственных в группах</a:t>
                      </a:r>
                      <a:r>
                        <a:rPr lang="ru-RU" sz="1800" dirty="0" smtClean="0">
                          <a:effectLst/>
                        </a:rPr>
                        <a:t>.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5683451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607" y="264830"/>
            <a:ext cx="1176630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1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79142"/>
            <a:ext cx="9875520" cy="85864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Этапы реализации проекта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484167"/>
              </p:ext>
            </p:extLst>
          </p:nvPr>
        </p:nvGraphicFramePr>
        <p:xfrm>
          <a:off x="332306" y="1237786"/>
          <a:ext cx="11496907" cy="5349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977">
                  <a:extLst>
                    <a:ext uri="{9D8B030D-6E8A-4147-A177-3AD203B41FA5}">
                      <a16:colId xmlns:a16="http://schemas.microsoft.com/office/drawing/2014/main" xmlns="" val="4107297948"/>
                    </a:ext>
                  </a:extLst>
                </a:gridCol>
                <a:gridCol w="1906858">
                  <a:extLst>
                    <a:ext uri="{9D8B030D-6E8A-4147-A177-3AD203B41FA5}">
                      <a16:colId xmlns:a16="http://schemas.microsoft.com/office/drawing/2014/main" xmlns="" val="1650481569"/>
                    </a:ext>
                  </a:extLst>
                </a:gridCol>
                <a:gridCol w="4103649">
                  <a:extLst>
                    <a:ext uri="{9D8B030D-6E8A-4147-A177-3AD203B41FA5}">
                      <a16:colId xmlns:a16="http://schemas.microsoft.com/office/drawing/2014/main" xmlns="" val="1779391451"/>
                    </a:ext>
                  </a:extLst>
                </a:gridCol>
                <a:gridCol w="3233854">
                  <a:extLst>
                    <a:ext uri="{9D8B030D-6E8A-4147-A177-3AD203B41FA5}">
                      <a16:colId xmlns:a16="http://schemas.microsoft.com/office/drawing/2014/main" xmlns="" val="2923536116"/>
                    </a:ext>
                  </a:extLst>
                </a:gridCol>
                <a:gridCol w="1826569">
                  <a:extLst>
                    <a:ext uri="{9D8B030D-6E8A-4147-A177-3AD203B41FA5}">
                      <a16:colId xmlns:a16="http://schemas.microsoft.com/office/drawing/2014/main" xmlns="" val="1653179702"/>
                    </a:ext>
                  </a:extLst>
                </a:gridCol>
              </a:tblGrid>
              <a:tr h="19231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9" marR="48079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Название этапа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9" marR="4807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Содержание деятельности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9" marR="480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Результат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9" marR="48079" marT="0" marB="0"/>
                </a:tc>
                <a:extLst>
                  <a:ext uri="{0D108BD9-81ED-4DB2-BD59-A6C34878D82A}">
                    <a16:rowId xmlns:a16="http://schemas.microsoft.com/office/drawing/2014/main" xmlns="" val="2835346652"/>
                  </a:ext>
                </a:extLst>
              </a:tr>
              <a:tr h="192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учителя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9" marR="48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обучающихся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9" marR="4807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2882625"/>
                  </a:ext>
                </a:extLst>
              </a:tr>
              <a:tr h="36539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9" marR="48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Основной этап: создание проектного продукта и его презентация.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9" marR="48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Организует деятельность обучающихся по созданию проектного продукта: помогает в подборе источников, консультирует в вопросах отбора искомой информации и ее анализа, контролирует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промежуточные результаты деятельности.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Организует итоговое занятие в форме научно-практической конференции для презентации проектов.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9" marR="48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Осуществляют деятельность в рамках распределенных обязанностей в группе: анализ источников и найденной информации, ее обобщение в виде проектного продукта.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Подготавливают тезисы доклада и презентацию для представления проекта</a:t>
                      </a:r>
                      <a:r>
                        <a:rPr lang="ru-RU" sz="1800" dirty="0" smtClean="0">
                          <a:effectLst/>
                        </a:rPr>
                        <a:t>.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9" marR="480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Проектный продукт.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Текст (тезисы) доклада для защиты.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Мультимедийная презентация.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9" marR="48079" marT="0" marB="0"/>
                </a:tc>
                <a:extLst>
                  <a:ext uri="{0D108BD9-81ED-4DB2-BD59-A6C34878D82A}">
                    <a16:rowId xmlns:a16="http://schemas.microsoft.com/office/drawing/2014/main" xmlns="" val="2980973771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607" y="264830"/>
            <a:ext cx="1176630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4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79142"/>
            <a:ext cx="9875520" cy="85864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Этапы реализации проекта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607" y="264830"/>
            <a:ext cx="1176630" cy="1109568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287627"/>
              </p:ext>
            </p:extLst>
          </p:nvPr>
        </p:nvGraphicFramePr>
        <p:xfrm>
          <a:off x="379142" y="1694986"/>
          <a:ext cx="11418848" cy="2964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956">
                  <a:extLst>
                    <a:ext uri="{9D8B030D-6E8A-4147-A177-3AD203B41FA5}">
                      <a16:colId xmlns:a16="http://schemas.microsoft.com/office/drawing/2014/main" xmlns="" val="2917536967"/>
                    </a:ext>
                  </a:extLst>
                </a:gridCol>
                <a:gridCol w="1988524">
                  <a:extLst>
                    <a:ext uri="{9D8B030D-6E8A-4147-A177-3AD203B41FA5}">
                      <a16:colId xmlns:a16="http://schemas.microsoft.com/office/drawing/2014/main" xmlns="" val="4055530853"/>
                    </a:ext>
                  </a:extLst>
                </a:gridCol>
                <a:gridCol w="3578350">
                  <a:extLst>
                    <a:ext uri="{9D8B030D-6E8A-4147-A177-3AD203B41FA5}">
                      <a16:colId xmlns:a16="http://schemas.microsoft.com/office/drawing/2014/main" xmlns="" val="1538781897"/>
                    </a:ext>
                  </a:extLst>
                </a:gridCol>
                <a:gridCol w="3390827">
                  <a:extLst>
                    <a:ext uri="{9D8B030D-6E8A-4147-A177-3AD203B41FA5}">
                      <a16:colId xmlns:a16="http://schemas.microsoft.com/office/drawing/2014/main" xmlns="" val="1045997210"/>
                    </a:ext>
                  </a:extLst>
                </a:gridCol>
                <a:gridCol w="1948191">
                  <a:extLst>
                    <a:ext uri="{9D8B030D-6E8A-4147-A177-3AD203B41FA5}">
                      <a16:colId xmlns:a16="http://schemas.microsoft.com/office/drawing/2014/main" xmlns="" val="3958367494"/>
                    </a:ext>
                  </a:extLst>
                </a:gridCol>
              </a:tblGrid>
              <a:tr h="44994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Название этапа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Содержание деятельности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Результат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03202223"/>
                  </a:ext>
                </a:extLst>
              </a:tr>
              <a:tr h="3359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учителя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обучающихся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0948557"/>
                  </a:ext>
                </a:extLst>
              </a:tr>
              <a:tr h="18346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Завершающий этап: </a:t>
                      </a: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подведение </a:t>
                      </a:r>
                      <a:r>
                        <a:rPr lang="ru-RU" sz="1800" dirty="0">
                          <a:effectLst/>
                        </a:rPr>
                        <a:t>итогов, рефлексия.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Организует деятельность по подведению результатов проекта и рефлексии.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Осуществляют оценку проектов, самоанализ своей деятельности.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Листы </a:t>
                      </a:r>
                      <a:r>
                        <a:rPr lang="ru-RU" sz="1800" dirty="0" err="1" smtClean="0">
                          <a:effectLst/>
                        </a:rPr>
                        <a:t>взаимооценки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Карта самоанализа и др.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1736926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13359" y="4922730"/>
            <a:ext cx="11336055" cy="15657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Номинации:</a:t>
            </a: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</a:rPr>
              <a:t>«Лучшее исследование», «Лучший доклад», «Лучшая презентация», «Научный поход», «Творческий подход» и др.</a:t>
            </a:r>
            <a:endParaRPr lang="ru-RU" sz="24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7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245</TotalTime>
  <Words>711</Words>
  <Application>Microsoft Office PowerPoint</Application>
  <PresentationFormat>Произвольный</PresentationFormat>
  <Paragraphs>128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Базис</vt:lpstr>
      <vt:lpstr>  Из опыта работы по организации  проектной деятельности обучающихся  на примере образовательного проекта  «Неизвестные страницы и герои Северной войны:  о чем не рассказывают школьные учебники истории»</vt:lpstr>
      <vt:lpstr>АКТУАЛЬНОСТЬ</vt:lpstr>
      <vt:lpstr>АКТУАЛЬНОСТЬ</vt:lpstr>
      <vt:lpstr> Учебный проект  «Неизвестные страницы и герои Северной войны:  о чем не рассказывают школьные учебники истории»</vt:lpstr>
      <vt:lpstr>Планируемые результаты нацелены на формирование у обучающихся: </vt:lpstr>
      <vt:lpstr>Учебный проект  «Неизвестные страницы и герои Северной войны:  о чем не рассказывают школьные учебники истории»</vt:lpstr>
      <vt:lpstr>Этапы реализации проекта</vt:lpstr>
      <vt:lpstr>Этапы реализации проекта</vt:lpstr>
      <vt:lpstr>Этапы реализации проекта</vt:lpstr>
      <vt:lpstr>Направления (темы) проектов </vt:lpstr>
      <vt:lpstr>Проектный продукт</vt:lpstr>
      <vt:lpstr>Презентация продукта и  подведение итогов</vt:lpstr>
      <vt:lpstr>Пример продукта</vt:lpstr>
      <vt:lpstr>Пример продукта</vt:lpstr>
      <vt:lpstr>Литература</vt:lpstr>
      <vt:lpstr>ЗАКЛЮЧЕНИЕ</vt:lpstr>
      <vt:lpstr>Благодарю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деятельность:  тематика и практическая значимость для обучающегося</dc:title>
  <dc:creator>Teacher</dc:creator>
  <cp:lastModifiedBy>Teacher</cp:lastModifiedBy>
  <cp:revision>52</cp:revision>
  <dcterms:created xsi:type="dcterms:W3CDTF">2022-04-28T06:38:39Z</dcterms:created>
  <dcterms:modified xsi:type="dcterms:W3CDTF">2022-04-28T15:01:25Z</dcterms:modified>
</cp:coreProperties>
</file>