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5" r:id="rId7"/>
    <p:sldId id="266" r:id="rId8"/>
    <p:sldId id="268" r:id="rId9"/>
    <p:sldId id="264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0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0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3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1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2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712968" cy="3816424"/>
          </a:xfrm>
        </p:spPr>
        <p:txBody>
          <a:bodyPr>
            <a:normAutofit fontScale="90000"/>
          </a:bodyPr>
          <a:lstStyle/>
          <a:p>
            <a:pPr lvl="0" indent="449580">
              <a:spcBef>
                <a:spcPct val="20000"/>
              </a:spcBef>
            </a:pP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75 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А.П.Малышева 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городской округ город-курорт Сочи 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b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Направление: </a:t>
            </a:r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700" b="1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Низкий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уровень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вовлеченности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родителей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управлению образовательным учреждением,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процессом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0385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•</a:t>
            </a:r>
            <a:r>
              <a:rPr lang="ru-RU" sz="1100" dirty="0">
                <a:solidFill>
                  <a:srgbClr val="111115"/>
                </a:solidFill>
                <a:latin typeface="Times New Roman"/>
                <a:ea typeface="Times New Roman"/>
              </a:rPr>
              <a:t>   </a:t>
            </a: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   </a:t>
            </a:r>
            <a:r>
              <a:rPr lang="ru-RU" sz="2200" u="sng" dirty="0" smtClean="0">
                <a:solidFill>
                  <a:srgbClr val="111115"/>
                </a:solidFill>
                <a:latin typeface="Times New Roman"/>
                <a:ea typeface="Times New Roman"/>
              </a:rPr>
              <a:t>Работа родителей в составе родительских комитетов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(Создана </a:t>
            </a: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вертикаль Родительских комитетов, взаимодействующих между собой и подотчетных Общешкольному родительскому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комитету).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40385" lv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•   </a:t>
            </a:r>
            <a:r>
              <a:rPr lang="ru-RU" sz="2200" u="sng" dirty="0" smtClean="0">
                <a:solidFill>
                  <a:srgbClr val="111115"/>
                </a:solidFill>
                <a:latin typeface="Times New Roman"/>
                <a:ea typeface="Times New Roman"/>
              </a:rPr>
              <a:t>Работа родителей в составе Управляющего совета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(Управляющий </a:t>
            </a: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совет принимает активное участие в разработке нормативно-правовых актов образовательной организации, устанавливает дополнительные критерии оценки качества работы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организации).</a:t>
            </a:r>
          </a:p>
          <a:p>
            <a:pPr marL="540385" lv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•   </a:t>
            </a:r>
            <a:r>
              <a:rPr lang="ru-RU" sz="2200" u="sng" dirty="0" smtClean="0">
                <a:solidFill>
                  <a:srgbClr val="111115"/>
                </a:solidFill>
                <a:latin typeface="Times New Roman"/>
                <a:ea typeface="Times New Roman"/>
              </a:rPr>
              <a:t>Обеспечение (материальное и техническое) образовательного процесса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с учетом возможностей и желаний родителей.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40385" lv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•    </a:t>
            </a:r>
            <a:r>
              <a:rPr lang="ru-RU" sz="2200" u="sng" dirty="0" smtClean="0">
                <a:solidFill>
                  <a:srgbClr val="111115"/>
                </a:solidFill>
                <a:latin typeface="Times New Roman"/>
                <a:ea typeface="Times New Roman"/>
              </a:rPr>
              <a:t>Дежурство родителей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(Составлены </a:t>
            </a: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графики дежурств родителей на общешкольных мероприятиях, посещения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уроков).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40385" lv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•    </a:t>
            </a:r>
            <a:r>
              <a:rPr lang="ru-RU" sz="2200" u="sng" dirty="0" smtClean="0">
                <a:solidFill>
                  <a:srgbClr val="111115"/>
                </a:solidFill>
                <a:latin typeface="Times New Roman"/>
                <a:ea typeface="Times New Roman"/>
              </a:rPr>
              <a:t>Участие родителей в мероприятиях различного уровня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(Родители </a:t>
            </a:r>
            <a:r>
              <a:rPr lang="ru-RU" sz="2200" dirty="0">
                <a:solidFill>
                  <a:srgbClr val="111115"/>
                </a:solidFill>
                <a:latin typeface="Times New Roman"/>
                <a:ea typeface="Times New Roman"/>
              </a:rPr>
              <a:t>в роли организаторов принимают участие в мероприятиях различного </a:t>
            </a:r>
            <a:r>
              <a:rPr lang="ru-RU" sz="22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уровня).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9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21" y="207222"/>
            <a:ext cx="2941486" cy="234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blob:https://web.whatsapp.com/6cefb268-7549-44d9-a9d1-fbeb84250a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blob:https://web.whatsapp.com/6cefb268-7549-44d9-a9d1-fbeb84250a3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0" y="3950062"/>
            <a:ext cx="26494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81" y="4365104"/>
            <a:ext cx="2957353" cy="22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509120"/>
            <a:ext cx="2966587" cy="21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3996"/>
            <a:ext cx="3326627" cy="224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98" y="2550670"/>
            <a:ext cx="3379742" cy="19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48" y="312738"/>
            <a:ext cx="3174320" cy="238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8"/>
            <a:ext cx="3110078" cy="26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149080"/>
            <a:ext cx="7772400" cy="208823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cap="none" dirty="0" smtClean="0">
                <a:solidFill>
                  <a:srgbClr val="111115"/>
                </a:solidFill>
                <a:latin typeface="Times New Roman"/>
                <a:ea typeface="Times New Roman"/>
              </a:rPr>
              <a:t>Задачи:</a:t>
            </a:r>
            <a:r>
              <a:rPr lang="ru-RU" sz="1600" cap="none" dirty="0" smtClean="0">
                <a:solidFill>
                  <a:srgbClr val="111115"/>
                </a:solidFill>
                <a:latin typeface="Times New Roman"/>
                <a:ea typeface="Times New Roman"/>
              </a:rPr>
              <a:t/>
            </a:r>
            <a:br>
              <a:rPr lang="ru-RU" sz="1600" cap="none" dirty="0" smtClean="0">
                <a:solidFill>
                  <a:srgbClr val="111115"/>
                </a:solidFill>
                <a:latin typeface="Times New Roman"/>
                <a:ea typeface="Times New Roman"/>
              </a:rPr>
            </a:br>
            <a:r>
              <a:rPr lang="ru-RU" sz="1600" b="0" cap="none" dirty="0" smtClean="0">
                <a:solidFill>
                  <a:srgbClr val="111115"/>
                </a:solidFill>
                <a:latin typeface="Times New Roman"/>
                <a:ea typeface="Times New Roman"/>
              </a:rPr>
              <a:t>-     Разработка комплекса мер по привлечению родителей к управлению школой и к организации учебно-воспитательного процесса.</a:t>
            </a:r>
            <a:r>
              <a:rPr lang="ru-RU" sz="1600" b="0" cap="none" dirty="0" smtClean="0">
                <a:latin typeface="Times New Roman"/>
                <a:ea typeface="Times New Roman"/>
              </a:rPr>
              <a:t/>
            </a:r>
            <a:br>
              <a:rPr lang="ru-RU" sz="1600" b="0" cap="none" dirty="0" smtClean="0">
                <a:latin typeface="Times New Roman"/>
                <a:ea typeface="Times New Roman"/>
              </a:rPr>
            </a:br>
            <a:r>
              <a:rPr lang="ru-RU" sz="1600" b="0" cap="none" dirty="0" smtClean="0">
                <a:latin typeface="Times New Roman"/>
                <a:ea typeface="Times New Roman"/>
              </a:rPr>
              <a:t>-     </a:t>
            </a:r>
            <a:r>
              <a:rPr lang="ru-RU" sz="1600" b="0" cap="none" dirty="0" smtClean="0">
                <a:solidFill>
                  <a:srgbClr val="111115"/>
                </a:solidFill>
                <a:latin typeface="Times New Roman"/>
                <a:ea typeface="Times New Roman"/>
              </a:rPr>
              <a:t>Создание эффективно функционирующего управляющего совета школы.</a:t>
            </a:r>
            <a:r>
              <a:rPr lang="ru-RU" sz="1600" b="0" cap="none" dirty="0" smtClean="0">
                <a:latin typeface="Times New Roman"/>
                <a:ea typeface="Times New Roman"/>
              </a:rPr>
              <a:t/>
            </a:r>
            <a:br>
              <a:rPr lang="ru-RU" sz="1600" b="0" cap="none" dirty="0" smtClean="0">
                <a:latin typeface="Times New Roman"/>
                <a:ea typeface="Times New Roman"/>
              </a:rPr>
            </a:br>
            <a:r>
              <a:rPr lang="ru-RU" sz="1600" b="0" cap="none" dirty="0" smtClean="0">
                <a:solidFill>
                  <a:srgbClr val="111115"/>
                </a:solidFill>
                <a:latin typeface="Times New Roman"/>
                <a:ea typeface="Times New Roman"/>
              </a:rPr>
              <a:t>-     Привлечение родителей к организации, проведению и участию в различных мероприятиях школы и отдельных классов. </a:t>
            </a:r>
            <a:r>
              <a:rPr lang="ru-RU" sz="1600" b="0" cap="none" dirty="0" smtClean="0">
                <a:latin typeface="Times New Roman"/>
                <a:ea typeface="Times New Roman"/>
              </a:rPr>
              <a:t/>
            </a:r>
            <a:br>
              <a:rPr lang="ru-RU" sz="1600" b="0" cap="none" dirty="0" smtClean="0">
                <a:latin typeface="Times New Roman"/>
                <a:ea typeface="Times New Roman"/>
              </a:rPr>
            </a:br>
            <a:r>
              <a:rPr lang="ru-RU" sz="1600" b="0" cap="none" dirty="0" smtClean="0">
                <a:latin typeface="Times New Roman"/>
                <a:ea typeface="Times New Roman"/>
              </a:rPr>
              <a:t>-     </a:t>
            </a:r>
            <a:r>
              <a:rPr lang="ru-RU" sz="1600" b="0" cap="none" dirty="0" smtClean="0">
                <a:solidFill>
                  <a:srgbClr val="111115"/>
                </a:solidFill>
                <a:latin typeface="Times New Roman"/>
                <a:ea typeface="Times New Roman"/>
              </a:rPr>
              <a:t>Заключение договоров, организация профориентационной деятельности, привлечение специалистов для проведения мероприятий</a:t>
            </a:r>
            <a:r>
              <a:rPr lang="ru-RU" sz="16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201622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r>
              <a:rPr lang="ru-RU" sz="16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-    Вовлечение родителей учащихся в образовательный процесс, для всестороннего развития личности ребенка, способной адаптироваться в современном обществе.</a:t>
            </a:r>
          </a:p>
          <a:p>
            <a:r>
              <a:rPr lang="ru-RU" sz="16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-    Привлечение </a:t>
            </a:r>
            <a:r>
              <a:rPr lang="ru-RU" sz="1600" dirty="0">
                <a:solidFill>
                  <a:srgbClr val="111115"/>
                </a:solidFill>
                <a:latin typeface="Times New Roman"/>
                <a:ea typeface="Times New Roman"/>
              </a:rPr>
              <a:t>родителей к управлению школой. </a:t>
            </a:r>
            <a:endParaRPr lang="ru-RU" sz="1600" dirty="0" smtClean="0">
              <a:solidFill>
                <a:srgbClr val="111115"/>
              </a:solidFill>
              <a:latin typeface="Times New Roman"/>
              <a:ea typeface="Times New Roman"/>
            </a:endParaRPr>
          </a:p>
          <a:p>
            <a:r>
              <a:rPr lang="ru-RU" sz="16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- </a:t>
            </a:r>
            <a:r>
              <a:rPr lang="ru-RU" sz="1600" dirty="0">
                <a:solidFill>
                  <a:srgbClr val="111115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  Расширение </a:t>
            </a:r>
            <a:r>
              <a:rPr lang="ru-RU" sz="1600" dirty="0">
                <a:solidFill>
                  <a:srgbClr val="111115"/>
                </a:solidFill>
                <a:latin typeface="Times New Roman"/>
                <a:ea typeface="Times New Roman"/>
              </a:rPr>
              <a:t>сетевого взаимодействия с организациями и предприятиями города и района. </a:t>
            </a:r>
            <a:endParaRPr lang="ru-RU" sz="1600" dirty="0"/>
          </a:p>
        </p:txBody>
      </p:sp>
      <p:pic>
        <p:nvPicPr>
          <p:cNvPr id="1028" name="Picture 4" descr="https://cf2.ppt-online.org/files2/slide/p/PKQdDcrkiyfonxHLTqhZzMBpbSYXaN3V8gF0U247l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9816"/>
            <a:ext cx="643459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Три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уровня родительской активности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7485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1.             Базовый – уровень активности включает воспитание и коммуникацию. До 90% всех родителей обращают внимание на оценки, интересуются событиями школьной жизни, контактируют с учителями.</a:t>
            </a:r>
            <a:endParaRPr lang="ru-RU" sz="1800" dirty="0">
              <a:latin typeface="Times New Roman"/>
              <a:ea typeface="Times New Roman"/>
            </a:endParaRPr>
          </a:p>
          <a:p>
            <a:pPr marL="197485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2.             Средний – уровень характеризуется участием родителей в выполнении домашних заданий, а также в «волонтерской» помощи в организации учебного процесса и проведении школьных мероприятий. Этим занимается около половины российских родителей.</a:t>
            </a:r>
            <a:endParaRPr lang="ru-RU" sz="1800" dirty="0">
              <a:latin typeface="Times New Roman"/>
              <a:ea typeface="Times New Roman"/>
            </a:endParaRPr>
          </a:p>
          <a:p>
            <a:pPr marL="174625" indent="0">
              <a:buNone/>
            </a:pP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3.             Высший – уровень связан с участием родителей в принятии решений по вопросам жизнедеятельности школы и сотрудничестве с местным сообществом, и реализуется он немногими. </a:t>
            </a:r>
            <a:endParaRPr lang="ru-RU" sz="1800" dirty="0"/>
          </a:p>
        </p:txBody>
      </p:sp>
      <p:pic>
        <p:nvPicPr>
          <p:cNvPr id="2052" name="Picture 4" descr="https://diaperm59.ru/wp-content/uploads/2021/04/wyhzzqowJ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трудностей коммуникации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школа» - «родитель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по мнению родителей: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закрытость»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педагог не учитывает личностные особенности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педагог требует от родителей участвовать в подготовке домашних заданий и контроле успеваемости, а родители не хотят или не готовы включаться в процесс обучения. (Или наоборот, когда родители хотят принимать участие в обучении своего ребенка, и им не хватает «открытости» педагога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должной поддержки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квалифицированной помощи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наличие контрольно-пропускных пунктов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специфика территории, на которой школа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специфика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специфика контингента родителей.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98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4584D3">
                    <a:lumMod val="75000"/>
                  </a:srgbClr>
                </a:solidFill>
                <a:latin typeface="Times New Roman"/>
                <a:ea typeface="Times New Roman"/>
              </a:rPr>
              <a:t>Факторы, влияющие на частоту общения </a:t>
            </a:r>
            <a:br>
              <a:rPr lang="ru-RU" sz="2800" dirty="0">
                <a:solidFill>
                  <a:srgbClr val="4584D3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584D3">
                    <a:lumMod val="75000"/>
                  </a:srgbClr>
                </a:solidFill>
                <a:latin typeface="Times New Roman"/>
                <a:ea typeface="Times New Roman"/>
              </a:rPr>
              <a:t>«семьи» и «школы»</a:t>
            </a:r>
            <a:endParaRPr lang="ru-RU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242599" y="1879468"/>
            <a:ext cx="6656388" cy="108012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275555" y="3057426"/>
            <a:ext cx="6653213" cy="135597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291334" y="4497958"/>
            <a:ext cx="6657975" cy="140038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291334" y="2236567"/>
            <a:ext cx="6513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Интерес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родителей к учебной деятельности детей наиболее высок в начальной школе. </a:t>
            </a:r>
            <a:endParaRPr lang="ru-RU" sz="1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1440510" y="3057426"/>
            <a:ext cx="6215160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700" b="1" dirty="0">
                <a:solidFill>
                  <a:prstClr val="white"/>
                </a:solidFill>
                <a:latin typeface="Times New Roman"/>
                <a:ea typeface="Times New Roman"/>
              </a:rPr>
              <a:t>После 4-го класса родители меньше интересуются учебными достижениями детей. К директору школы и его заместителям родители чаще приходят с вопросами, касающимися условий обучения: питание, безопасность, материально-техническое оснащение класса и т. д.</a:t>
            </a:r>
            <a:endParaRPr lang="en-US" sz="1700" dirty="0">
              <a:solidFill>
                <a:srgbClr val="FEFF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1548508" y="4497958"/>
            <a:ext cx="6256338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>
                <a:solidFill>
                  <a:prstClr val="white"/>
                </a:solidFill>
                <a:latin typeface="Times New Roman"/>
                <a:ea typeface="Times New Roman"/>
              </a:rPr>
              <a:t>Популярным запросом также являются отношения между детьми в классе, в которые часто привносятся неразрешенные конфликты родителей друг с другом, из-за них родители нередко просят перевести ребенка в другой класс.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37868" y="5906147"/>
            <a:ext cx="660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опыт позволяет сделать вывод, что коммуникация с родителями не вызывает сложностей, если она регулярна. </a:t>
            </a:r>
          </a:p>
        </p:txBody>
      </p:sp>
    </p:spTree>
    <p:extLst>
      <p:ext uri="{BB962C8B-B14F-4D97-AF65-F5344CB8AC3E}">
        <p14:creationId xmlns:p14="http://schemas.microsoft.com/office/powerpoint/2010/main" val="32460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717032"/>
            <a:ext cx="7772400" cy="30243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900" b="0" cap="none" dirty="0" smtClean="0">
                <a:latin typeface="Times New Roman"/>
                <a:ea typeface="Calibri"/>
              </a:rPr>
              <a:t>	</a:t>
            </a:r>
            <a:r>
              <a:rPr lang="ru-RU" sz="2000" b="0" cap="none" dirty="0" smtClean="0">
                <a:latin typeface="Times New Roman"/>
                <a:ea typeface="Calibri"/>
              </a:rPr>
              <a:t>По мере взросления ребенка семья постепенно «уходит» из школы: меньше контактирует с учителями, </a:t>
            </a:r>
            <a:br>
              <a:rPr lang="ru-RU" sz="2000" b="0" cap="none" dirty="0" smtClean="0">
                <a:latin typeface="Times New Roman"/>
                <a:ea typeface="Calibri"/>
              </a:rPr>
            </a:br>
            <a:r>
              <a:rPr lang="ru-RU" sz="2000" b="0" cap="none" dirty="0" smtClean="0">
                <a:latin typeface="Times New Roman"/>
                <a:ea typeface="Calibri"/>
              </a:rPr>
              <a:t>меньше участвует в школьных мероприятиях.</a:t>
            </a:r>
            <a:r>
              <a:rPr lang="ru-RU" sz="2000" b="0" cap="none" dirty="0">
                <a:latin typeface="Times New Roman"/>
                <a:ea typeface="Calibri"/>
              </a:rPr>
              <a:t/>
            </a:r>
            <a:br>
              <a:rPr lang="ru-RU" sz="2000" b="0" cap="none" dirty="0">
                <a:latin typeface="Times New Roman"/>
                <a:ea typeface="Calibri"/>
              </a:rPr>
            </a:br>
            <a:r>
              <a:rPr lang="ru-RU" sz="2000" b="0" cap="none" dirty="0" smtClean="0">
                <a:latin typeface="Times New Roman"/>
                <a:ea typeface="Calibri"/>
              </a:rPr>
              <a:t>	В </a:t>
            </a:r>
            <a:r>
              <a:rPr lang="ru-RU" sz="2000" b="0" cap="none" dirty="0">
                <a:latin typeface="Times New Roman"/>
                <a:ea typeface="Calibri"/>
              </a:rPr>
              <a:t>начальной школе 34% родителей или других членов семьи один-два раза в неделю общаются с кем-либо из учителей школы, чаще всего с классным руководителем, а в старшей школе (8-10-е классы) таких только 5%, в средней — 8%. Только 10% родителей учащихся начальной школы ответили, что общаются с учителями реже, чем раз в полгода или один-два раза за полугодие, тогда как в группах «5-7-е классы» и «8- 10-е классы» таких соответственно 20 и 27%. </a:t>
            </a:r>
            <a:endParaRPr lang="ru-RU" sz="2000" b="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16561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111115"/>
                </a:solidFill>
                <a:latin typeface="Times New Roman"/>
                <a:ea typeface="Times New Roman"/>
              </a:rPr>
              <a:t>	</a:t>
            </a:r>
            <a:r>
              <a:rPr lang="ru-RU" sz="19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Такие </a:t>
            </a:r>
            <a:r>
              <a:rPr lang="ru-RU" sz="1900" dirty="0">
                <a:solidFill>
                  <a:srgbClr val="111115"/>
                </a:solidFill>
                <a:latin typeface="Times New Roman"/>
                <a:ea typeface="Times New Roman"/>
              </a:rPr>
              <a:t>факторы, как структура семьи, наличие автомобиля, чтение иностранной литературы родителями ребенка, наличие отдельной комнаты у ребенка, статистически не связаны с частотой общения семьи и школы. При этом наличие высшего образования, пол ребенка, социально-экономический статус семьи связаны с частотой общения со школой и вовлеченностью родителей в дела школы. </a:t>
            </a:r>
            <a:endParaRPr lang="ru-RU" sz="19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3"/>
            <a:ext cx="734481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676875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lvl="0" algn="just"/>
            <a:r>
              <a:rPr lang="ru-RU" sz="24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	</a:t>
            </a:r>
            <a:r>
              <a:rPr lang="ru-RU" sz="20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srgbClr val="111115"/>
                </a:solidFill>
                <a:latin typeface="Times New Roman"/>
                <a:ea typeface="Times New Roman"/>
              </a:rPr>
              <a:t>процессе коммуникации школы и родителей возникают трудности, вызванные столкновением мнений и позиций родителей и педагогов. </a:t>
            </a:r>
            <a:r>
              <a:rPr lang="ru-RU" sz="20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Уровень </a:t>
            </a:r>
            <a:r>
              <a:rPr lang="ru-RU" sz="2000" dirty="0">
                <a:solidFill>
                  <a:srgbClr val="111115"/>
                </a:solidFill>
                <a:latin typeface="Times New Roman"/>
                <a:ea typeface="Times New Roman"/>
              </a:rPr>
              <a:t>образованности родителей </a:t>
            </a:r>
            <a:r>
              <a:rPr lang="ru-RU" sz="20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растет, у </a:t>
            </a:r>
            <a:r>
              <a:rPr lang="ru-RU" sz="2000" dirty="0">
                <a:solidFill>
                  <a:srgbClr val="111115"/>
                </a:solidFill>
                <a:latin typeface="Times New Roman"/>
                <a:ea typeface="Times New Roman"/>
              </a:rPr>
              <a:t>современных родителей есть возможность находить </a:t>
            </a:r>
            <a:r>
              <a:rPr lang="ru-RU" sz="2000" dirty="0" err="1">
                <a:solidFill>
                  <a:srgbClr val="111115"/>
                </a:solidFill>
                <a:latin typeface="Times New Roman"/>
                <a:ea typeface="Times New Roman"/>
              </a:rPr>
              <a:t>референтную</a:t>
            </a:r>
            <a:r>
              <a:rPr lang="ru-RU" sz="2000" dirty="0">
                <a:solidFill>
                  <a:srgbClr val="111115"/>
                </a:solidFill>
                <a:latin typeface="Times New Roman"/>
                <a:ea typeface="Times New Roman"/>
              </a:rPr>
              <a:t> группу (модель) в вопросах воспитания и обучения своих детей. </a:t>
            </a:r>
            <a:r>
              <a:rPr lang="ru-RU" sz="20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На </a:t>
            </a:r>
            <a:r>
              <a:rPr lang="ru-RU" sz="2000" dirty="0">
                <a:solidFill>
                  <a:srgbClr val="111115"/>
                </a:solidFill>
                <a:latin typeface="Times New Roman"/>
                <a:ea typeface="Times New Roman"/>
              </a:rPr>
              <a:t>основании полученной информации формируются ожидания родителей в отношении организации процесса обучения, и они отмечают, что школа не всегда учитывает особенности их детей</a:t>
            </a:r>
            <a:r>
              <a:rPr lang="ru-RU" sz="20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.</a:t>
            </a:r>
            <a:r>
              <a:rPr lang="ru-RU" sz="2000" dirty="0">
                <a:solidFill>
                  <a:srgbClr val="111115"/>
                </a:solidFill>
                <a:latin typeface="Times New Roman"/>
                <a:ea typeface="Times New Roman"/>
              </a:rPr>
              <a:t> Требовательность к школе со стороны родителей повышается. Поэтому перед школой стоит задача: сохранить вовлеченность семьи в образование детей до средней и старшей школы, найти такие средства коммуникации с родителями, которые будут способствовать повышению уровня вовлеченности семьи в школьную жизнь своих детей. 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73038" algn="just">
              <a:spcAft>
                <a:spcPts val="0"/>
              </a:spcAft>
              <a:tabLst>
                <a:tab pos="173038" algn="l"/>
              </a:tabLst>
            </a:pP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9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 вовлечению родителей в совместную деятельность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Информационно-аналитическое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(психолого-педагогическое 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анкетирование, тестирование, опрос, «почтовый ящик»)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Познавательное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(родительские гостиные,         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нетрадиционные собрания, экскурсии)</a:t>
            </a:r>
          </a:p>
          <a:p>
            <a:pPr marL="0" indent="0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Наглядно – информационное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(через 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родительские уголки, мини-библиотека, 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выпуск школьной газеты, сайт школы)</a:t>
            </a:r>
          </a:p>
          <a:p>
            <a:pPr marL="0" indent="0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Досуговое</a:t>
            </a:r>
            <a:r>
              <a:rPr lang="ru-RU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(праздники, акции)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599892" cy="23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Наиболее распространенные формы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способы работы с семьей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Autofit/>
          </a:bodyPr>
          <a:lstStyle/>
          <a:p>
            <a:pPr marL="540385" algn="just">
              <a:spcAft>
                <a:spcPts val="0"/>
              </a:spcAft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непосредственное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общение классного руководителя с родителями учащихся;</a:t>
            </a:r>
            <a:endParaRPr lang="ru-RU" sz="1800" dirty="0"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деятельность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управляющих советов;</a:t>
            </a:r>
            <a:endParaRPr lang="ru-RU" sz="1800" dirty="0"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родительские </a:t>
            </a: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собрания (наиболее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продуктивной формой являются общешкольные собрания, во время которых у родителей есть возможность помимо обсуждения общих вопросов индивидуально подойти к тому </a:t>
            </a:r>
            <a:endParaRPr lang="ru-RU" sz="1800" dirty="0" smtClean="0">
              <a:solidFill>
                <a:srgbClr val="111115"/>
              </a:solidFill>
              <a:latin typeface="Times New Roman"/>
              <a:ea typeface="Times New Roman"/>
            </a:endParaRPr>
          </a:p>
          <a:p>
            <a:pPr marL="197485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     или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иному </a:t>
            </a: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педагогу, а также задать вопросы администрации школы);</a:t>
            </a:r>
            <a:endParaRPr lang="ru-RU" sz="1800" dirty="0"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рубрика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«вопрос — ответ» на сайте школы;</a:t>
            </a:r>
            <a:endParaRPr lang="ru-RU" sz="1800" dirty="0"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электронный журнал;</a:t>
            </a:r>
            <a:endParaRPr lang="ru-RU" sz="1800" dirty="0"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внутренняя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информационно-образовательная среда школы, позволяющая объединить сотрудников, учеников </a:t>
            </a:r>
            <a:endParaRPr lang="ru-RU" sz="1800" dirty="0" smtClean="0">
              <a:solidFill>
                <a:srgbClr val="111115"/>
              </a:solidFill>
              <a:latin typeface="Times New Roman"/>
              <a:ea typeface="Times New Roman"/>
            </a:endParaRPr>
          </a:p>
          <a:p>
            <a:pPr marL="197485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     и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родителей в </a:t>
            </a: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едином </a:t>
            </a:r>
          </a:p>
          <a:p>
            <a:pPr marL="197485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     интерактивном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пространстве;</a:t>
            </a:r>
            <a:endParaRPr lang="ru-RU" sz="1800" dirty="0"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различные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школьные мероприятия, </a:t>
            </a:r>
            <a:endParaRPr lang="ru-RU" sz="1800" dirty="0" smtClean="0">
              <a:solidFill>
                <a:srgbClr val="111115"/>
              </a:solidFill>
              <a:latin typeface="Times New Roman"/>
              <a:ea typeface="Times New Roman"/>
            </a:endParaRPr>
          </a:p>
          <a:p>
            <a:pPr marL="197485" indent="0" algn="just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      привлекающие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к совместной </a:t>
            </a:r>
            <a:endParaRPr lang="ru-RU" sz="1800" dirty="0" smtClean="0">
              <a:solidFill>
                <a:srgbClr val="111115"/>
              </a:solidFill>
              <a:latin typeface="Times New Roman"/>
              <a:ea typeface="Times New Roman"/>
            </a:endParaRPr>
          </a:p>
          <a:p>
            <a:pPr marL="197485" indent="0" algn="just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      деятельности </a:t>
            </a:r>
            <a:r>
              <a:rPr lang="ru-RU" sz="1800" dirty="0">
                <a:solidFill>
                  <a:srgbClr val="111115"/>
                </a:solidFill>
                <a:latin typeface="Times New Roman"/>
                <a:ea typeface="Times New Roman"/>
              </a:rPr>
              <a:t>детей и родителей.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41044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c85c5e6fbf840932ff5f335f2456ae5dcf2dc8e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440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общеобразовательное бюджетное учреждение  средняя общеобразовательная школа № 75  имени Героя Советского Союза А.П.Малышева  муниципального образования городской округ город-курорт Сочи  Краснодарского края     Направление:  Низкий уровень  вовлеченности родителей </vt:lpstr>
      <vt:lpstr>Задачи: -     Разработка комплекса мер по привлечению родителей к управлению школой и к организации учебно-воспитательного процесса. -     Создание эффективно функционирующего управляющего совета школы. -     Привлечение родителей к организации, проведению и участию в различных мероприятиях школы и отдельных классов.  -     Заключение договоров, организация профориентационной деятельности, привлечение специалистов для проведения мероприятий.</vt:lpstr>
      <vt:lpstr>Три уровня родительской активности</vt:lpstr>
      <vt:lpstr>Анализ трудностей коммуникации  «учитель, школа» - «родитель». </vt:lpstr>
      <vt:lpstr>Факторы, влияющие на частоту общения  «семьи» и «школы»</vt:lpstr>
      <vt:lpstr> По мере взросления ребенка семья постепенно «уходит» из школы: меньше контактирует с учителями,  меньше участвует в школьных мероприятиях.  В начальной школе 34% родителей или других членов семьи один-два раза в неделю общаются с кем-либо из учителей школы, чаще всего с классным руководителем, а в старшей школе (8-10-е классы) таких только 5%, в средней — 8%. Только 10% родителей учащихся начальной школы ответили, что общаются с учителями реже, чем раз в полгода или один-два раза за полугодие, тогда как в группах «5-7-е классы» и «8- 10-е классы» таких соответственно 20 и 27%. </vt:lpstr>
      <vt:lpstr>Презентация PowerPoint</vt:lpstr>
      <vt:lpstr>Направления по вовлечению родителей в совместную деятельность</vt:lpstr>
      <vt:lpstr>Наиболее распространенные формы  и способы работы с семьей</vt:lpstr>
      <vt:lpstr>Привлечение родителей к управлению образовательным учреждением,  образовательным процессом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Гладкий волнистый фон - шаблон презентации с сайта http://presentation-creation.ru</dc:title>
  <dc:creator>obstinate</dc:creator>
  <cp:keywords>шаблон для презентации, тема оформления презентации, фон презентации</cp:keywords>
  <dc:description>Шаблон презентации с сайта http://presentation-creation.ru/</dc:description>
  <cp:lastModifiedBy>Миронова Екатерина Владимировна</cp:lastModifiedBy>
  <cp:revision>51</cp:revision>
  <dcterms:created xsi:type="dcterms:W3CDTF">2017-09-04T16:25:52Z</dcterms:created>
  <dcterms:modified xsi:type="dcterms:W3CDTF">2022-04-28T08:00:35Z</dcterms:modified>
</cp:coreProperties>
</file>