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  <p:sldMasterId id="2147483756" r:id="rId3"/>
  </p:sldMasterIdLst>
  <p:sldIdLst>
    <p:sldId id="256" r:id="rId4"/>
    <p:sldId id="318" r:id="rId5"/>
    <p:sldId id="320" r:id="rId6"/>
    <p:sldId id="319" r:id="rId7"/>
    <p:sldId id="322" r:id="rId8"/>
    <p:sldId id="326" r:id="rId9"/>
    <p:sldId id="323" r:id="rId10"/>
    <p:sldId id="321" r:id="rId11"/>
    <p:sldId id="324" r:id="rId12"/>
    <p:sldId id="327" r:id="rId13"/>
    <p:sldId id="32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5252" autoAdjust="0"/>
  </p:normalViewPr>
  <p:slideViewPr>
    <p:cSldViewPr>
      <p:cViewPr varScale="1">
        <p:scale>
          <a:sx n="111" d="100"/>
          <a:sy n="111" d="100"/>
        </p:scale>
        <p:origin x="161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915731468593573"/>
          <c:y val="6.6483948435061377E-2"/>
          <c:w val="0.69706296086996289"/>
          <c:h val="0.549353617705131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охват 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охват 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0.75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443741096"/>
        <c:axId val="443746584"/>
        <c:axId val="0"/>
      </c:bar3DChart>
      <c:catAx>
        <c:axId val="4437410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43746584"/>
        <c:crosses val="autoZero"/>
        <c:auto val="1"/>
        <c:lblAlgn val="ctr"/>
        <c:lblOffset val="100"/>
        <c:noMultiLvlLbl val="0"/>
      </c:catAx>
      <c:valAx>
        <c:axId val="44374658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crossAx val="4437410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5358057205628687"/>
          <c:y val="0.80068022819918272"/>
          <c:w val="0.47941128116100773"/>
          <c:h val="0.11524290435925318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4773726756368931E-3"/>
                  <c:y val="-3.0864626152649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повышение квалификации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0.37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886423605382135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повышение квалификации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443745016"/>
        <c:axId val="443743840"/>
        <c:axId val="0"/>
      </c:bar3DChart>
      <c:catAx>
        <c:axId val="4437450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43743840"/>
        <c:crosses val="autoZero"/>
        <c:auto val="1"/>
        <c:lblAlgn val="ctr"/>
        <c:lblOffset val="100"/>
        <c:noMultiLvlLbl val="0"/>
      </c:catAx>
      <c:valAx>
        <c:axId val="44374384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crossAx val="44374501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четверть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0%</c:formatCode>
                <c:ptCount val="2"/>
                <c:pt idx="0">
                  <c:v>0.24</c:v>
                </c:pt>
                <c:pt idx="1">
                  <c:v>0.3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четверть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Лист1!$C$2:$C$3</c:f>
              <c:numCache>
                <c:formatCode>0%</c:formatCode>
                <c:ptCount val="2"/>
                <c:pt idx="0">
                  <c:v>0.25</c:v>
                </c:pt>
                <c:pt idx="1">
                  <c:v>0.33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четверть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Лист1!$D$2:$D$3</c:f>
              <c:numCache>
                <c:formatCode>0%</c:formatCode>
                <c:ptCount val="2"/>
                <c:pt idx="0">
                  <c:v>0.27</c:v>
                </c:pt>
                <c:pt idx="1">
                  <c:v>0.33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444399544"/>
        <c:axId val="444400720"/>
        <c:axId val="0"/>
      </c:bar3DChart>
      <c:catAx>
        <c:axId val="444399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44400720"/>
        <c:crosses val="autoZero"/>
        <c:auto val="1"/>
        <c:lblAlgn val="ctr"/>
        <c:lblOffset val="100"/>
        <c:noMultiLvlLbl val="0"/>
      </c:catAx>
      <c:valAx>
        <c:axId val="44440072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crossAx val="444399544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725844026920963"/>
          <c:y val="7.1120633946026482E-2"/>
          <c:w val="0.84600181290613574"/>
          <c:h val="0.5138605759237757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 четверть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2020-2021</c:v>
                </c:pt>
                <c:pt idx="1">
                  <c:v>2021-2022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0.04</c:v>
                </c:pt>
                <c:pt idx="1">
                  <c:v>0.04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3 четверть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9.7807595260362024E-3"/>
                  <c:y val="-1.3491076237328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2020-2021</c:v>
                </c:pt>
                <c:pt idx="1">
                  <c:v>2021-2022</c:v>
                </c:pt>
              </c:strCache>
            </c:strRef>
          </c:cat>
          <c:val>
            <c:numRef>
              <c:f>Лист1!$C$2:$C$3</c:f>
              <c:numCache>
                <c:formatCode>0.00%</c:formatCode>
                <c:ptCount val="2"/>
                <c:pt idx="0" formatCode="0%">
                  <c:v>0.04</c:v>
                </c:pt>
                <c:pt idx="1">
                  <c:v>5.2999999999999999E-2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4 четверть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4.5643544454835608E-2"/>
                  <c:y val="-3.59762032995418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2020-2021</c:v>
                </c:pt>
                <c:pt idx="1">
                  <c:v>2021-2022</c:v>
                </c:pt>
              </c:strCache>
            </c:strRef>
          </c:cat>
          <c:val>
            <c:numRef>
              <c:f>Лист1!$D$2:$D$3</c:f>
              <c:numCache>
                <c:formatCode>0.00%</c:formatCode>
                <c:ptCount val="2"/>
                <c:pt idx="0">
                  <c:v>4.3999999999999997E-2</c:v>
                </c:pt>
                <c:pt idx="1">
                  <c:v>5.2999999999999999E-2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444401504"/>
        <c:axId val="445099784"/>
        <c:axId val="0"/>
      </c:bar3DChart>
      <c:catAx>
        <c:axId val="4444015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45099784"/>
        <c:crosses val="autoZero"/>
        <c:auto val="1"/>
        <c:lblAlgn val="ctr"/>
        <c:lblOffset val="100"/>
        <c:noMultiLvlLbl val="0"/>
      </c:catAx>
      <c:valAx>
        <c:axId val="44509978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crossAx val="444401504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Математика 9 класс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628667135870001E-2"/>
                  <c:y val="-3.778883258170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Математика 9 класс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0.3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1485889749095069E-2"/>
                  <c:y val="-4.2512436654423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Математика 9 класс</c:v>
                </c:pt>
              </c:strCache>
            </c:strRef>
          </c:cat>
          <c:val>
            <c:numRef>
              <c:f>Лист1!$D$2</c:f>
              <c:numCache>
                <c:formatCode>0%</c:formatCode>
                <c:ptCount val="1"/>
                <c:pt idx="0">
                  <c:v>0.35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3943000703805001E-2"/>
                  <c:y val="-1.41708122181412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Математика 9 класс</c:v>
                </c:pt>
              </c:strCache>
            </c:strRef>
          </c:cat>
          <c:val>
            <c:numRef>
              <c:f>Лист1!$E$2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445101744"/>
        <c:axId val="445098216"/>
        <c:axId val="0"/>
      </c:bar3DChart>
      <c:catAx>
        <c:axId val="4451017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45098216"/>
        <c:crosses val="autoZero"/>
        <c:auto val="1"/>
        <c:lblAlgn val="ctr"/>
        <c:lblOffset val="100"/>
        <c:noMultiLvlLbl val="0"/>
      </c:catAx>
      <c:valAx>
        <c:axId val="4450982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44510174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Биология 7 класс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0.33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640011165851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Биология 7 класс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0.33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3943000703805001E-2"/>
                  <c:y val="-9.4472081454274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Биология 7 класс</c:v>
                </c:pt>
              </c:strCache>
            </c:strRef>
          </c:cat>
          <c:val>
            <c:numRef>
              <c:f>Лист1!$D$2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1485889749094999E-2"/>
                  <c:y val="-4.7236040727137475E-3"/>
                </c:manualLayout>
              </c:layout>
              <c:spPr/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Биология 7 класс</c:v>
                </c:pt>
              </c:strCache>
            </c:strRef>
          </c:cat>
          <c:val>
            <c:numRef>
              <c:f>Лист1!$E$2</c:f>
              <c:numCache>
                <c:formatCode>0%</c:formatCode>
                <c:ptCount val="1"/>
                <c:pt idx="0">
                  <c:v>0.03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445104096"/>
        <c:axId val="445103704"/>
        <c:axId val="0"/>
      </c:bar3DChart>
      <c:catAx>
        <c:axId val="4451040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45103704"/>
        <c:crosses val="autoZero"/>
        <c:auto val="1"/>
        <c:lblAlgn val="ctr"/>
        <c:lblOffset val="100"/>
        <c:noMultiLvlLbl val="0"/>
      </c:catAx>
      <c:valAx>
        <c:axId val="44510370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crossAx val="44510409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История 8 класс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171556181160002E-2"/>
                  <c:y val="-9.44720814542748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История 8 класс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394300070380493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История 8 класс</c:v>
                </c:pt>
              </c:strCache>
            </c:strRef>
          </c:cat>
          <c:val>
            <c:numRef>
              <c:f>Лист1!$D$2</c:f>
              <c:numCache>
                <c:formatCode>0%</c:formatCode>
                <c:ptCount val="1"/>
                <c:pt idx="0">
                  <c:v>0.16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628667135870001E-2"/>
                  <c:y val="-4.72360407271374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История 8 класс</c:v>
                </c:pt>
              </c:strCache>
            </c:strRef>
          </c:cat>
          <c:val>
            <c:numRef>
              <c:f>Лист1!$E$2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445101352"/>
        <c:axId val="445097824"/>
        <c:axId val="0"/>
      </c:bar3DChart>
      <c:catAx>
        <c:axId val="4451013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45097824"/>
        <c:crosses val="autoZero"/>
        <c:auto val="1"/>
        <c:lblAlgn val="ctr"/>
        <c:lblOffset val="100"/>
        <c:noMultiLvlLbl val="0"/>
      </c:catAx>
      <c:valAx>
        <c:axId val="44509782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crossAx val="44510135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628667135870001E-2"/>
                  <c:y val="-1.41708122181412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Русский язык 9 класс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17155618116000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Русский язык 9 класс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0.18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857222613225002E-2"/>
                  <c:y val="-4.72360407271374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Русский язык 9 класс</c:v>
                </c:pt>
              </c:strCache>
            </c:strRef>
          </c:cat>
          <c:val>
            <c:numRef>
              <c:f>Лист1!$D$2</c:f>
              <c:numCache>
                <c:formatCode>0%</c:formatCode>
                <c:ptCount val="1"/>
                <c:pt idx="0">
                  <c:v>0.13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Русский язык 9 класс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445097432"/>
        <c:axId val="445103312"/>
        <c:axId val="0"/>
      </c:bar3DChart>
      <c:catAx>
        <c:axId val="4450974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45103312"/>
        <c:crosses val="autoZero"/>
        <c:auto val="1"/>
        <c:lblAlgn val="ctr"/>
        <c:lblOffset val="100"/>
        <c:noMultiLvlLbl val="0"/>
      </c:catAx>
      <c:valAx>
        <c:axId val="44510331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crossAx val="44509743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F88A57-F11C-42D5-BBA4-7834A87FB3BE}" type="doc">
      <dgm:prSet loTypeId="urn:microsoft.com/office/officeart/2005/8/layout/lProcess1" loCatId="process" qsTypeId="urn:microsoft.com/office/officeart/2005/8/quickstyle/3d9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436D94A-BD06-4984-89F6-D466E9F909BC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Сетевое взаимодействие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338263D-D99A-4C74-8AA7-55FC573FE4DB}" type="parTrans" cxnId="{2D25D016-363D-48DE-A8BD-94FA8EA21891}">
      <dgm:prSet/>
      <dgm:spPr/>
      <dgm:t>
        <a:bodyPr/>
        <a:lstStyle/>
        <a:p>
          <a:endParaRPr lang="ru-RU"/>
        </a:p>
      </dgm:t>
    </dgm:pt>
    <dgm:pt modelId="{5F38F13B-2C69-41CF-8288-466090C20BD2}" type="sibTrans" cxnId="{2D25D016-363D-48DE-A8BD-94FA8EA21891}">
      <dgm:prSet/>
      <dgm:spPr/>
      <dgm:t>
        <a:bodyPr/>
        <a:lstStyle/>
        <a:p>
          <a:endParaRPr lang="ru-RU"/>
        </a:p>
      </dgm:t>
    </dgm:pt>
    <dgm:pt modelId="{45D51B80-68B1-4051-A6BA-3C0CCC5A04A5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Мастер-классы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78BECDE-2F90-4062-ACC5-105B94CBBA86}" type="parTrans" cxnId="{0EF45E7F-46D3-43C5-B35A-56F21EBE85A6}">
      <dgm:prSet/>
      <dgm:spPr/>
      <dgm:t>
        <a:bodyPr/>
        <a:lstStyle/>
        <a:p>
          <a:endParaRPr lang="ru-RU"/>
        </a:p>
      </dgm:t>
    </dgm:pt>
    <dgm:pt modelId="{7DF909AE-6278-4B75-9CAB-52E71160D04F}" type="sibTrans" cxnId="{0EF45E7F-46D3-43C5-B35A-56F21EBE85A6}">
      <dgm:prSet/>
      <dgm:spPr/>
      <dgm:t>
        <a:bodyPr/>
        <a:lstStyle/>
        <a:p>
          <a:endParaRPr lang="ru-RU"/>
        </a:p>
      </dgm:t>
    </dgm:pt>
    <dgm:pt modelId="{FA272590-2B72-4236-AC11-842AA3DD544F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Открытые мероприятия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56FAB98-DAB6-490F-B836-52E644AA807A}" type="parTrans" cxnId="{448DEF49-6F21-4331-AB2F-47F4463F3FA1}">
      <dgm:prSet/>
      <dgm:spPr/>
      <dgm:t>
        <a:bodyPr/>
        <a:lstStyle/>
        <a:p>
          <a:endParaRPr lang="ru-RU"/>
        </a:p>
      </dgm:t>
    </dgm:pt>
    <dgm:pt modelId="{ED362917-9554-4BD7-820A-A182BD9D1FAA}" type="sibTrans" cxnId="{448DEF49-6F21-4331-AB2F-47F4463F3FA1}">
      <dgm:prSet/>
      <dgm:spPr/>
      <dgm:t>
        <a:bodyPr/>
        <a:lstStyle/>
        <a:p>
          <a:endParaRPr lang="ru-RU"/>
        </a:p>
      </dgm:t>
    </dgm:pt>
    <dgm:pt modelId="{923882EF-E20E-4E11-B2B9-9A001EEFAD67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Курсы повышения квалификации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69D3B64-3BF5-43B2-BBF2-5BF84F07C5AF}" type="parTrans" cxnId="{81BA2895-7B8E-4EA4-89D3-352521E6F779}">
      <dgm:prSet/>
      <dgm:spPr/>
      <dgm:t>
        <a:bodyPr/>
        <a:lstStyle/>
        <a:p>
          <a:endParaRPr lang="ru-RU"/>
        </a:p>
      </dgm:t>
    </dgm:pt>
    <dgm:pt modelId="{3CA94F69-DE2A-4654-978D-F40F140AEED7}" type="sibTrans" cxnId="{81BA2895-7B8E-4EA4-89D3-352521E6F779}">
      <dgm:prSet/>
      <dgm:spPr/>
      <dgm:t>
        <a:bodyPr/>
        <a:lstStyle/>
        <a:p>
          <a:endParaRPr lang="ru-RU"/>
        </a:p>
      </dgm:t>
    </dgm:pt>
    <dgm:pt modelId="{DBCBF8CB-F011-403E-A7D5-83AC3F81C3ED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Профессиональные конкурсы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D425570-D4B6-447A-B2FE-184BA691AA09}" type="parTrans" cxnId="{429DF416-8C9F-4B2C-9794-9675782CA38A}">
      <dgm:prSet/>
      <dgm:spPr/>
      <dgm:t>
        <a:bodyPr/>
        <a:lstStyle/>
        <a:p>
          <a:endParaRPr lang="ru-RU"/>
        </a:p>
      </dgm:t>
    </dgm:pt>
    <dgm:pt modelId="{EFDF360F-2403-4723-A6D7-6D407B3BF164}" type="sibTrans" cxnId="{429DF416-8C9F-4B2C-9794-9675782CA38A}">
      <dgm:prSet/>
      <dgm:spPr/>
      <dgm:t>
        <a:bodyPr/>
        <a:lstStyle/>
        <a:p>
          <a:endParaRPr lang="ru-RU"/>
        </a:p>
      </dgm:t>
    </dgm:pt>
    <dgm:pt modelId="{8DC538DA-E864-4230-A197-F16C29436911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Творческие конкурсы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330950D-87E4-48E8-90CE-6C832F09A3C8}" type="parTrans" cxnId="{4CEE1395-E285-4E6A-BD13-9515E2007D75}">
      <dgm:prSet/>
      <dgm:spPr/>
      <dgm:t>
        <a:bodyPr/>
        <a:lstStyle/>
        <a:p>
          <a:endParaRPr lang="ru-RU"/>
        </a:p>
      </dgm:t>
    </dgm:pt>
    <dgm:pt modelId="{CCD9D85B-D3AD-4AD5-89B0-4B2FA31442B1}" type="sibTrans" cxnId="{4CEE1395-E285-4E6A-BD13-9515E2007D75}">
      <dgm:prSet/>
      <dgm:spPr/>
      <dgm:t>
        <a:bodyPr/>
        <a:lstStyle/>
        <a:p>
          <a:endParaRPr lang="ru-RU"/>
        </a:p>
      </dgm:t>
    </dgm:pt>
    <dgm:pt modelId="{A6304DF8-279A-4732-9EC0-34D4A75C06D5}" type="pres">
      <dgm:prSet presAssocID="{9EF88A57-F11C-42D5-BBA4-7834A87FB3B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1DEFD9-AE06-4ACB-B316-4EE313077A72}" type="pres">
      <dgm:prSet presAssocID="{6436D94A-BD06-4984-89F6-D466E9F909BC}" presName="vertFlow" presStyleCnt="0"/>
      <dgm:spPr/>
    </dgm:pt>
    <dgm:pt modelId="{1BA61FF9-A471-4D6F-916F-F4DD05330CD6}" type="pres">
      <dgm:prSet presAssocID="{6436D94A-BD06-4984-89F6-D466E9F909BC}" presName="header" presStyleLbl="node1" presStyleIdx="0" presStyleCnt="2"/>
      <dgm:spPr/>
      <dgm:t>
        <a:bodyPr/>
        <a:lstStyle/>
        <a:p>
          <a:endParaRPr lang="ru-RU"/>
        </a:p>
      </dgm:t>
    </dgm:pt>
    <dgm:pt modelId="{FA90AE90-7D35-45A6-8823-6C7A861825F7}" type="pres">
      <dgm:prSet presAssocID="{878BECDE-2F90-4062-ACC5-105B94CBBA86}" presName="parTrans" presStyleLbl="sibTrans2D1" presStyleIdx="0" presStyleCnt="4"/>
      <dgm:spPr/>
      <dgm:t>
        <a:bodyPr/>
        <a:lstStyle/>
        <a:p>
          <a:endParaRPr lang="ru-RU"/>
        </a:p>
      </dgm:t>
    </dgm:pt>
    <dgm:pt modelId="{1DFB3D35-51CE-4C92-8E8F-7AADF1E1FD0A}" type="pres">
      <dgm:prSet presAssocID="{45D51B80-68B1-4051-A6BA-3C0CCC5A04A5}" presName="child" presStyleLbl="alignAccFollow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E5E4BA-BE15-4305-8AB4-EEF9E2867E47}" type="pres">
      <dgm:prSet presAssocID="{7DF909AE-6278-4B75-9CAB-52E71160D04F}" presName="sibTrans" presStyleLbl="sibTrans2D1" presStyleIdx="1" presStyleCnt="4"/>
      <dgm:spPr/>
      <dgm:t>
        <a:bodyPr/>
        <a:lstStyle/>
        <a:p>
          <a:endParaRPr lang="ru-RU"/>
        </a:p>
      </dgm:t>
    </dgm:pt>
    <dgm:pt modelId="{37D6CF93-D659-41D7-A761-01833EE4B7BA}" type="pres">
      <dgm:prSet presAssocID="{FA272590-2B72-4236-AC11-842AA3DD544F}" presName="child" presStyleLbl="alignAccFollow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8196C5-CD6E-4162-91B1-7F5D6CC7DFE9}" type="pres">
      <dgm:prSet presAssocID="{6436D94A-BD06-4984-89F6-D466E9F909BC}" presName="hSp" presStyleCnt="0"/>
      <dgm:spPr/>
    </dgm:pt>
    <dgm:pt modelId="{858AA531-78E5-4A4D-BEDE-768125CEE92F}" type="pres">
      <dgm:prSet presAssocID="{923882EF-E20E-4E11-B2B9-9A001EEFAD67}" presName="vertFlow" presStyleCnt="0"/>
      <dgm:spPr/>
    </dgm:pt>
    <dgm:pt modelId="{C3DC87FB-451A-40FC-80F9-6454F1B6FEC6}" type="pres">
      <dgm:prSet presAssocID="{923882EF-E20E-4E11-B2B9-9A001EEFAD67}" presName="header" presStyleLbl="node1" presStyleIdx="1" presStyleCnt="2"/>
      <dgm:spPr/>
      <dgm:t>
        <a:bodyPr/>
        <a:lstStyle/>
        <a:p>
          <a:endParaRPr lang="ru-RU"/>
        </a:p>
      </dgm:t>
    </dgm:pt>
    <dgm:pt modelId="{7C10572B-5A41-4F69-8063-D0A63A1CF267}" type="pres">
      <dgm:prSet presAssocID="{FD425570-D4B6-447A-B2FE-184BA691AA09}" presName="parTrans" presStyleLbl="sibTrans2D1" presStyleIdx="2" presStyleCnt="4"/>
      <dgm:spPr/>
      <dgm:t>
        <a:bodyPr/>
        <a:lstStyle/>
        <a:p>
          <a:endParaRPr lang="ru-RU"/>
        </a:p>
      </dgm:t>
    </dgm:pt>
    <dgm:pt modelId="{E0DBB906-21B0-4FD1-A3A6-6776916F0734}" type="pres">
      <dgm:prSet presAssocID="{DBCBF8CB-F011-403E-A7D5-83AC3F81C3ED}" presName="child" presStyleLbl="alignAccFollow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DD415E-4741-4478-B0ED-D00CE2877588}" type="pres">
      <dgm:prSet presAssocID="{EFDF360F-2403-4723-A6D7-6D407B3BF164}" presName="sibTrans" presStyleLbl="sibTrans2D1" presStyleIdx="3" presStyleCnt="4"/>
      <dgm:spPr/>
      <dgm:t>
        <a:bodyPr/>
        <a:lstStyle/>
        <a:p>
          <a:endParaRPr lang="ru-RU"/>
        </a:p>
      </dgm:t>
    </dgm:pt>
    <dgm:pt modelId="{FAF990C0-8DD2-45B4-A729-A9E3EA0ACA60}" type="pres">
      <dgm:prSet presAssocID="{8DC538DA-E864-4230-A197-F16C29436911}" presName="child" presStyleLbl="alignAccFollow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52E684-A28D-4DDA-ADC9-D23A44017AE5}" type="presOf" srcId="{923882EF-E20E-4E11-B2B9-9A001EEFAD67}" destId="{C3DC87FB-451A-40FC-80F9-6454F1B6FEC6}" srcOrd="0" destOrd="0" presId="urn:microsoft.com/office/officeart/2005/8/layout/lProcess1"/>
    <dgm:cxn modelId="{448DEF49-6F21-4331-AB2F-47F4463F3FA1}" srcId="{6436D94A-BD06-4984-89F6-D466E9F909BC}" destId="{FA272590-2B72-4236-AC11-842AA3DD544F}" srcOrd="1" destOrd="0" parTransId="{756FAB98-DAB6-490F-B836-52E644AA807A}" sibTransId="{ED362917-9554-4BD7-820A-A182BD9D1FAA}"/>
    <dgm:cxn modelId="{23102F10-8451-4784-A296-8CE24D50ED81}" type="presOf" srcId="{FA272590-2B72-4236-AC11-842AA3DD544F}" destId="{37D6CF93-D659-41D7-A761-01833EE4B7BA}" srcOrd="0" destOrd="0" presId="urn:microsoft.com/office/officeart/2005/8/layout/lProcess1"/>
    <dgm:cxn modelId="{14195A4F-C186-4D78-B0B1-915EFF41160A}" type="presOf" srcId="{EFDF360F-2403-4723-A6D7-6D407B3BF164}" destId="{13DD415E-4741-4478-B0ED-D00CE2877588}" srcOrd="0" destOrd="0" presId="urn:microsoft.com/office/officeart/2005/8/layout/lProcess1"/>
    <dgm:cxn modelId="{74A730F1-FFF9-47B5-B220-3757E67456AF}" type="presOf" srcId="{878BECDE-2F90-4062-ACC5-105B94CBBA86}" destId="{FA90AE90-7D35-45A6-8823-6C7A861825F7}" srcOrd="0" destOrd="0" presId="urn:microsoft.com/office/officeart/2005/8/layout/lProcess1"/>
    <dgm:cxn modelId="{F6DC263E-DC8E-403D-A7D6-28BE90DB1F0C}" type="presOf" srcId="{DBCBF8CB-F011-403E-A7D5-83AC3F81C3ED}" destId="{E0DBB906-21B0-4FD1-A3A6-6776916F0734}" srcOrd="0" destOrd="0" presId="urn:microsoft.com/office/officeart/2005/8/layout/lProcess1"/>
    <dgm:cxn modelId="{1A6DDB90-7F2B-4CEA-AA6C-6D7B87D5DE49}" type="presOf" srcId="{45D51B80-68B1-4051-A6BA-3C0CCC5A04A5}" destId="{1DFB3D35-51CE-4C92-8E8F-7AADF1E1FD0A}" srcOrd="0" destOrd="0" presId="urn:microsoft.com/office/officeart/2005/8/layout/lProcess1"/>
    <dgm:cxn modelId="{429DF416-8C9F-4B2C-9794-9675782CA38A}" srcId="{923882EF-E20E-4E11-B2B9-9A001EEFAD67}" destId="{DBCBF8CB-F011-403E-A7D5-83AC3F81C3ED}" srcOrd="0" destOrd="0" parTransId="{FD425570-D4B6-447A-B2FE-184BA691AA09}" sibTransId="{EFDF360F-2403-4723-A6D7-6D407B3BF164}"/>
    <dgm:cxn modelId="{A66F527E-E1E0-4FAB-82F4-756DDAE24715}" type="presOf" srcId="{9EF88A57-F11C-42D5-BBA4-7834A87FB3BE}" destId="{A6304DF8-279A-4732-9EC0-34D4A75C06D5}" srcOrd="0" destOrd="0" presId="urn:microsoft.com/office/officeart/2005/8/layout/lProcess1"/>
    <dgm:cxn modelId="{4CEE1395-E285-4E6A-BD13-9515E2007D75}" srcId="{923882EF-E20E-4E11-B2B9-9A001EEFAD67}" destId="{8DC538DA-E864-4230-A197-F16C29436911}" srcOrd="1" destOrd="0" parTransId="{6330950D-87E4-48E8-90CE-6C832F09A3C8}" sibTransId="{CCD9D85B-D3AD-4AD5-89B0-4B2FA31442B1}"/>
    <dgm:cxn modelId="{0EF45E7F-46D3-43C5-B35A-56F21EBE85A6}" srcId="{6436D94A-BD06-4984-89F6-D466E9F909BC}" destId="{45D51B80-68B1-4051-A6BA-3C0CCC5A04A5}" srcOrd="0" destOrd="0" parTransId="{878BECDE-2F90-4062-ACC5-105B94CBBA86}" sibTransId="{7DF909AE-6278-4B75-9CAB-52E71160D04F}"/>
    <dgm:cxn modelId="{35563DBC-FA98-4792-9DC6-20551893136C}" type="presOf" srcId="{7DF909AE-6278-4B75-9CAB-52E71160D04F}" destId="{12E5E4BA-BE15-4305-8AB4-EEF9E2867E47}" srcOrd="0" destOrd="0" presId="urn:microsoft.com/office/officeart/2005/8/layout/lProcess1"/>
    <dgm:cxn modelId="{5BBBDE9D-2623-4660-BF7B-0778F296ADF4}" type="presOf" srcId="{6436D94A-BD06-4984-89F6-D466E9F909BC}" destId="{1BA61FF9-A471-4D6F-916F-F4DD05330CD6}" srcOrd="0" destOrd="0" presId="urn:microsoft.com/office/officeart/2005/8/layout/lProcess1"/>
    <dgm:cxn modelId="{1EEEAD8E-E2E1-406A-9F0B-35BBF46994AE}" type="presOf" srcId="{FD425570-D4B6-447A-B2FE-184BA691AA09}" destId="{7C10572B-5A41-4F69-8063-D0A63A1CF267}" srcOrd="0" destOrd="0" presId="urn:microsoft.com/office/officeart/2005/8/layout/lProcess1"/>
    <dgm:cxn modelId="{81BA2895-7B8E-4EA4-89D3-352521E6F779}" srcId="{9EF88A57-F11C-42D5-BBA4-7834A87FB3BE}" destId="{923882EF-E20E-4E11-B2B9-9A001EEFAD67}" srcOrd="1" destOrd="0" parTransId="{469D3B64-3BF5-43B2-BBF2-5BF84F07C5AF}" sibTransId="{3CA94F69-DE2A-4654-978D-F40F140AEED7}"/>
    <dgm:cxn modelId="{2D25D016-363D-48DE-A8BD-94FA8EA21891}" srcId="{9EF88A57-F11C-42D5-BBA4-7834A87FB3BE}" destId="{6436D94A-BD06-4984-89F6-D466E9F909BC}" srcOrd="0" destOrd="0" parTransId="{3338263D-D99A-4C74-8AA7-55FC573FE4DB}" sibTransId="{5F38F13B-2C69-41CF-8288-466090C20BD2}"/>
    <dgm:cxn modelId="{917F0FCF-3D88-47A8-818C-425AA2C0CE60}" type="presOf" srcId="{8DC538DA-E864-4230-A197-F16C29436911}" destId="{FAF990C0-8DD2-45B4-A729-A9E3EA0ACA60}" srcOrd="0" destOrd="0" presId="urn:microsoft.com/office/officeart/2005/8/layout/lProcess1"/>
    <dgm:cxn modelId="{15D2CF24-9C95-4646-BC42-69AAA1CBD135}" type="presParOf" srcId="{A6304DF8-279A-4732-9EC0-34D4A75C06D5}" destId="{631DEFD9-AE06-4ACB-B316-4EE313077A72}" srcOrd="0" destOrd="0" presId="urn:microsoft.com/office/officeart/2005/8/layout/lProcess1"/>
    <dgm:cxn modelId="{1BD67395-C52E-4B3B-8DF4-CFC8FA6F3000}" type="presParOf" srcId="{631DEFD9-AE06-4ACB-B316-4EE313077A72}" destId="{1BA61FF9-A471-4D6F-916F-F4DD05330CD6}" srcOrd="0" destOrd="0" presId="urn:microsoft.com/office/officeart/2005/8/layout/lProcess1"/>
    <dgm:cxn modelId="{8754F0A1-A7B1-4BA8-9F3C-EE8C52A4ACB6}" type="presParOf" srcId="{631DEFD9-AE06-4ACB-B316-4EE313077A72}" destId="{FA90AE90-7D35-45A6-8823-6C7A861825F7}" srcOrd="1" destOrd="0" presId="urn:microsoft.com/office/officeart/2005/8/layout/lProcess1"/>
    <dgm:cxn modelId="{6DFE8B30-45BC-49DF-9EA4-7A2583E643ED}" type="presParOf" srcId="{631DEFD9-AE06-4ACB-B316-4EE313077A72}" destId="{1DFB3D35-51CE-4C92-8E8F-7AADF1E1FD0A}" srcOrd="2" destOrd="0" presId="urn:microsoft.com/office/officeart/2005/8/layout/lProcess1"/>
    <dgm:cxn modelId="{A55030CB-FF6F-4132-A4AF-37735842D95C}" type="presParOf" srcId="{631DEFD9-AE06-4ACB-B316-4EE313077A72}" destId="{12E5E4BA-BE15-4305-8AB4-EEF9E2867E47}" srcOrd="3" destOrd="0" presId="urn:microsoft.com/office/officeart/2005/8/layout/lProcess1"/>
    <dgm:cxn modelId="{404B72D8-CC96-49BE-868A-DAB563B8B69E}" type="presParOf" srcId="{631DEFD9-AE06-4ACB-B316-4EE313077A72}" destId="{37D6CF93-D659-41D7-A761-01833EE4B7BA}" srcOrd="4" destOrd="0" presId="urn:microsoft.com/office/officeart/2005/8/layout/lProcess1"/>
    <dgm:cxn modelId="{A7955095-9984-4328-BD2D-F72F45C55544}" type="presParOf" srcId="{A6304DF8-279A-4732-9EC0-34D4A75C06D5}" destId="{BD8196C5-CD6E-4162-91B1-7F5D6CC7DFE9}" srcOrd="1" destOrd="0" presId="urn:microsoft.com/office/officeart/2005/8/layout/lProcess1"/>
    <dgm:cxn modelId="{1F000635-A0EC-466F-B7AF-026C43CF65BA}" type="presParOf" srcId="{A6304DF8-279A-4732-9EC0-34D4A75C06D5}" destId="{858AA531-78E5-4A4D-BEDE-768125CEE92F}" srcOrd="2" destOrd="0" presId="urn:microsoft.com/office/officeart/2005/8/layout/lProcess1"/>
    <dgm:cxn modelId="{81A5A5E5-E8D3-4196-A534-18A999EDC60B}" type="presParOf" srcId="{858AA531-78E5-4A4D-BEDE-768125CEE92F}" destId="{C3DC87FB-451A-40FC-80F9-6454F1B6FEC6}" srcOrd="0" destOrd="0" presId="urn:microsoft.com/office/officeart/2005/8/layout/lProcess1"/>
    <dgm:cxn modelId="{1F8CDAA5-A3E7-404C-96A4-5E05DDCAAE42}" type="presParOf" srcId="{858AA531-78E5-4A4D-BEDE-768125CEE92F}" destId="{7C10572B-5A41-4F69-8063-D0A63A1CF267}" srcOrd="1" destOrd="0" presId="urn:microsoft.com/office/officeart/2005/8/layout/lProcess1"/>
    <dgm:cxn modelId="{649E691B-411B-41ED-B010-4E182F827CFD}" type="presParOf" srcId="{858AA531-78E5-4A4D-BEDE-768125CEE92F}" destId="{E0DBB906-21B0-4FD1-A3A6-6776916F0734}" srcOrd="2" destOrd="0" presId="urn:microsoft.com/office/officeart/2005/8/layout/lProcess1"/>
    <dgm:cxn modelId="{E0A6E5B4-C190-47FE-9BFD-EBDEE4C0DD5B}" type="presParOf" srcId="{858AA531-78E5-4A4D-BEDE-768125CEE92F}" destId="{13DD415E-4741-4478-B0ED-D00CE2877588}" srcOrd="3" destOrd="0" presId="urn:microsoft.com/office/officeart/2005/8/layout/lProcess1"/>
    <dgm:cxn modelId="{7400598D-457E-4F94-8F8C-92B18C5B2413}" type="presParOf" srcId="{858AA531-78E5-4A4D-BEDE-768125CEE92F}" destId="{FAF990C0-8DD2-45B4-A729-A9E3EA0ACA60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04.05.2022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306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04.05.2022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976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FF39D"/>
                </a:solidFill>
              </a:rPr>
              <a:pPr/>
              <a:t>04.05.2022</a:t>
            </a:fld>
            <a:endParaRPr lang="ru-RU">
              <a:solidFill>
                <a:srgbClr val="FFF39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>
              <a:solidFill>
                <a:srgbClr val="FFF39D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0768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04.05.2022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39743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04.05.2022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45637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04.05.2022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707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04.05.2022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482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04.05.2022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6946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04.05.2022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0262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04.05.2022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7840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04.05.2022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4631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04.05.2022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250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04.05.2022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0041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FF39D"/>
                </a:solidFill>
              </a:rPr>
              <a:pPr/>
              <a:t>04.05.2022</a:t>
            </a:fld>
            <a:endParaRPr lang="ru-RU">
              <a:solidFill>
                <a:srgbClr val="FFF39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>
              <a:solidFill>
                <a:srgbClr val="FFF39D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8658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04.05.2022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765053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04.05.2022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34990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04.05.2022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8011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04.05.2022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965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04.05.2022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76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04.05.2022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166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04.05.2022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620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04.05.2022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910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04.05.2022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890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04.05.2022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387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chool5@srb.kubannet.ru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google.com/search?q=%D1%81%D0%BE%D1%88+5+%D1%89%D0%B5%D1%80%D0%B1%D0%B8%D0%BD%D0%BE%D0%B2%D1%81%D0%BA%D0%BE%D0%B3%D0%BE+%D1%80%D0%B0%D0%B9%D0%BE%D0%BD%D0%B0&amp;rlz=1C1GCEU_ruRU879RU880&amp;oq=%D1%81%D0%BE%D1%88+5+%D0%A9&amp;aqs=chrome.1.69i57j69i59j0i22i30l2j69i60l2.4701j0j15&amp;sourceid=chrome&amp;ie=UTF-8" TargetMode="External"/><Relationship Id="rId4" Type="http://schemas.openxmlformats.org/officeDocument/2006/relationships/hyperlink" Target="https://www.google.com/search?rlz=1C1GCEU_ruRU879RU880&amp;sxsrf=ALiCzsagLtnZWSWShNLLZzUvrP1sX15W0w:1651674380411&amp;q=%D1%88%D0%BA%D0%BE%D0%BB%D0%B0+5+%D1%81%D1%82%D0%B0%D1%80%D0%BE%D1%89%D0%B5%D1%80%D0%B1%D0%B8%D0%BD%D0%BE%D0%B2%D1%81%D0%BA%D0%B0%D1%8F+%D1%82%D0%B5%D0%BB%D0%B5%D1%84%D0%BE%D0%BD&amp;ludocid=15657888864832143108&amp;sa=X&amp;ved=2ahUKEwjLmOrFhsb3AhUFv4sKHfqVCxIQ6BN6BAg3EA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3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Зам по УВР\Desktop\фото сош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78" y="2142148"/>
            <a:ext cx="4786608" cy="31946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24328"/>
            <a:ext cx="9144000" cy="118043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средняя общеобразовательная школа № 5 </a:t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имени Героя Советского Союза Ивана Петровича Рыбина </a:t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Щербиновский район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станица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Старощербиновская 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6" descr="https://tamalaroo.penz.eduru.ru/media/2021/10/29/1306119538/5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408972" y="1772816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20074" y="2204864"/>
            <a:ext cx="360040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35 сотрудников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из них 22 педагога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20074" y="3274678"/>
            <a:ext cx="3600400" cy="206210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валификационные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категории: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высшая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2 человека,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9 %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первая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человека,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13 %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соответствие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занимаемой должности –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человек,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41 %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 категории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должности до двух лет) 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 человек,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36 %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2878" y="5568431"/>
            <a:ext cx="8557594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педагога имеют почетные звания: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Почетный работник народного образования;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Отличник народного образования.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2882" y="1742038"/>
            <a:ext cx="2573012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Дата постройки  1981 год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66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Зам по УВР\Desktop\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13" y="160338"/>
            <a:ext cx="1656184" cy="16561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https://tamalaroo.penz.eduru.ru/media/2021/10/29/1306119538/5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0632" y="1604688"/>
            <a:ext cx="8572256" cy="384720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Вывод: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b="1" dirty="0">
                <a:solidFill>
                  <a:srgbClr val="0070C0"/>
                </a:solidFill>
              </a:rPr>
              <a:t>У</a:t>
            </a:r>
            <a:r>
              <a:rPr lang="ru-RU" sz="2000" b="1" dirty="0" smtClean="0">
                <a:solidFill>
                  <a:srgbClr val="0070C0"/>
                </a:solidFill>
              </a:rPr>
              <a:t>ровень </a:t>
            </a:r>
            <a:r>
              <a:rPr lang="ru-RU" sz="2000" b="1" dirty="0">
                <a:solidFill>
                  <a:srgbClr val="0070C0"/>
                </a:solidFill>
              </a:rPr>
              <a:t>информатизации, материально – технической базы образовательной организации значительно вырос 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r>
              <a:rPr lang="ru-RU" sz="2000" b="1" dirty="0" smtClean="0">
                <a:solidFill>
                  <a:srgbClr val="0070C0"/>
                </a:solidFill>
              </a:rPr>
              <a:t>                                                   (до 50</a:t>
            </a:r>
            <a:r>
              <a:rPr lang="ru-RU" sz="2000" b="1" dirty="0">
                <a:solidFill>
                  <a:srgbClr val="0070C0"/>
                </a:solidFill>
              </a:rPr>
              <a:t>%). 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b="1" dirty="0">
                <a:solidFill>
                  <a:srgbClr val="0070C0"/>
                </a:solidFill>
              </a:rPr>
              <a:t>Произведен капитальный ремонт школьной библиотеки.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b="1" dirty="0">
                <a:solidFill>
                  <a:srgbClr val="0070C0"/>
                </a:solidFill>
              </a:rPr>
              <a:t>В рамках благоустройства территории отремонтирована спортивная площадка. 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b="1" dirty="0">
                <a:solidFill>
                  <a:srgbClr val="0070C0"/>
                </a:solidFill>
              </a:rPr>
              <a:t>К</a:t>
            </a:r>
            <a:r>
              <a:rPr lang="ru-RU" sz="2000" b="1" dirty="0" smtClean="0">
                <a:solidFill>
                  <a:srgbClr val="0070C0"/>
                </a:solidFill>
              </a:rPr>
              <a:t>ачество образования учащихся повысилось  на 9% (положительная динамика качества знаний учащихся).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70C0"/>
                </a:solidFill>
              </a:rPr>
              <a:t>Повысился процент охвата учащихся дополнительным образованием на 22 %.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70C0"/>
                </a:solidFill>
              </a:rPr>
              <a:t>Повысился процент призеров и победителей </a:t>
            </a:r>
            <a:r>
              <a:rPr lang="ru-RU" sz="2000" b="1" dirty="0" err="1" smtClean="0">
                <a:solidFill>
                  <a:srgbClr val="0070C0"/>
                </a:solidFill>
              </a:rPr>
              <a:t>ВСоШ</a:t>
            </a:r>
            <a:r>
              <a:rPr lang="ru-RU" sz="2000" b="1" dirty="0" smtClean="0">
                <a:solidFill>
                  <a:srgbClr val="0070C0"/>
                </a:solidFill>
              </a:rPr>
              <a:t> на 7%.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55575" y="764704"/>
            <a:ext cx="75608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Результаты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участия в проекте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3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Зам по УВР\Desktop\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13" y="160338"/>
            <a:ext cx="1656184" cy="16561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https://tamalaroo.penz.eduru.ru/media/2021/10/29/1306119538/5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988840"/>
            <a:ext cx="7560839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  Спасибо за внимание!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Адрес электронной почты</a:t>
            </a:r>
            <a:r>
              <a:rPr lang="en-US" sz="2400" b="1" dirty="0" smtClean="0">
                <a:solidFill>
                  <a:srgbClr val="002060"/>
                </a:solidFill>
              </a:rPr>
              <a:t>: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u="sng" dirty="0">
                <a:solidFill>
                  <a:srgbClr val="002060"/>
                </a:solidFill>
                <a:hlinkClick r:id="rId3"/>
              </a:rPr>
              <a:t>school5@srb.kubannet.ru</a:t>
            </a:r>
            <a:r>
              <a:rPr lang="ru-RU" sz="2400" u="sng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endParaRPr lang="ru-RU" sz="2400" b="1" u="sng" dirty="0" smtClean="0">
              <a:solidFill>
                <a:srgbClr val="002060"/>
              </a:solidFill>
              <a:hlinkClick r:id="rId4"/>
            </a:endParaRPr>
          </a:p>
          <a:p>
            <a:pPr algn="ctr"/>
            <a:endParaRPr lang="ru-RU" sz="2400" b="1" u="sng" dirty="0" smtClean="0">
              <a:solidFill>
                <a:srgbClr val="002060"/>
              </a:solidFill>
              <a:hlinkClick r:id="rId4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hlinkClick r:id="rId4"/>
              </a:rPr>
              <a:t>Телефон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ru-RU" sz="2400" b="1" dirty="0">
                <a:solidFill>
                  <a:srgbClr val="002060"/>
                </a:solidFill>
              </a:rPr>
              <a:t> </a:t>
            </a:r>
            <a:r>
              <a:rPr lang="ru-RU" sz="2400" b="1" dirty="0">
                <a:solidFill>
                  <a:srgbClr val="002060"/>
                </a:solidFill>
                <a:hlinkClick r:id="rId5"/>
              </a:rPr>
              <a:t>8 (861) 517-80-32</a:t>
            </a:r>
            <a:endParaRPr lang="en-US" sz="2400" b="1" dirty="0">
              <a:solidFill>
                <a:srgbClr val="002060"/>
              </a:solidFill>
            </a:endParaRPr>
          </a:p>
          <a:p>
            <a:pPr algn="ctr"/>
            <a:endParaRPr lang="ru-RU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Зам по УВР\Desktop\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91" y="19034"/>
            <a:ext cx="1419473" cy="141947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6970" y="116702"/>
            <a:ext cx="7740352" cy="612068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феврале 2021 года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образовательная организация стала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участником федерального проекта «500+». 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6" descr="https://tamalaroo.penz.eduru.ru/media/2021/10/29/1306119538/5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21770" t="14196" r="25580" b="16401"/>
          <a:stretch/>
        </p:blipFill>
        <p:spPr>
          <a:xfrm>
            <a:off x="4716016" y="728770"/>
            <a:ext cx="4172582" cy="3584619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88034" y="1438507"/>
            <a:ext cx="4139950" cy="230832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1.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Низкий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уровень  оснащения школы.</a:t>
            </a:r>
          </a:p>
          <a:p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Дефицит педагогических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кадров.</a:t>
            </a:r>
          </a:p>
          <a:p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Пониженный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уровень школьного благополучия.</a:t>
            </a:r>
          </a:p>
          <a:p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Низкий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уровень дисциплины в классе.</a:t>
            </a:r>
          </a:p>
          <a:p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5. Высокая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доля обучающихся с рисками учебной </a:t>
            </a:r>
            <a:r>
              <a:rPr lang="ru-RU" sz="1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неуспешности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6. Низкий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уровень вовлеченности родителей.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5855" y="4509120"/>
            <a:ext cx="8562743" cy="175432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Уровень материально – технического обеспечения - 20 %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Требуется капитальный ремонт здания школы, столовой, библиотеки, спортивной площадки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Качество знаний на начало проекта - 24 %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Охват учащихся дополнительным образованием – 53 %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Призеры и победители муниципального этапа ВСОШ – 11 %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51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Зам по УВР\Desktop\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88" y="72008"/>
            <a:ext cx="1369076" cy="13690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332657"/>
            <a:ext cx="7740352" cy="1224136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rgbClr val="002060"/>
                </a:solidFill>
              </a:rPr>
              <a:t/>
            </a:r>
            <a:br>
              <a:rPr lang="ru-RU" sz="1800" dirty="0">
                <a:solidFill>
                  <a:srgbClr val="002060"/>
                </a:solidFill>
              </a:rPr>
            </a:br>
            <a:endParaRPr lang="ru-RU" sz="1600" b="1" dirty="0">
              <a:solidFill>
                <a:schemeClr val="accent3"/>
              </a:solidFill>
            </a:endParaRPr>
          </a:p>
        </p:txBody>
      </p:sp>
      <p:sp>
        <p:nvSpPr>
          <p:cNvPr id="4" name="AutoShape 6" descr="https://tamalaroo.penz.eduru.ru/media/2021/10/29/1306119538/5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07976" y="1406727"/>
            <a:ext cx="853482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Управленческие механизмы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64737"/>
            <a:ext cx="817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Риск № 1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«Низкий уровень оснащения школы»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7976" y="1991502"/>
            <a:ext cx="8534824" cy="255454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Смена административно-управленческого персонала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Среднесрочная программа преодоления риска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Программа школы по повышению качества образовательных результатов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учащихся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Перспективный план развития материально – технического обеспечения на 2021-2024 года школы.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Заключены контракты на изготовление сметы (капитальный ремонт здания, столовой), приобретения оборудования, посуды для столовой</a:t>
            </a:r>
          </a:p>
        </p:txBody>
      </p:sp>
    </p:spTree>
    <p:extLst>
      <p:ext uri="{BB962C8B-B14F-4D97-AF65-F5344CB8AC3E}">
        <p14:creationId xmlns:p14="http://schemas.microsoft.com/office/powerpoint/2010/main" val="108539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https://tamalaroo.penz.eduru.ru/media/2021/10/29/1306119538/5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05339" y="815635"/>
            <a:ext cx="703095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ctr"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мае 2021 года приобретены новые учебники и методические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пособия; 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7051" y="4394466"/>
            <a:ext cx="822338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71450" indent="-171450" algn="just">
              <a:buFont typeface="Wingdings" pitchFamily="2" charset="2"/>
              <a:buChar char="ü"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сентября 2021 года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ремонтные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работы по благоустройству территории 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выделены средства в размере 5 млн 654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765 рублей, 90 коп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616" y="1431189"/>
            <a:ext cx="2425564" cy="1565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7050" y="160338"/>
            <a:ext cx="822338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 - завершен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 мая 2021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7974" y="3746653"/>
            <a:ext cx="815245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этап - завершен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ноября 2021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1320" y="5085184"/>
            <a:ext cx="8291119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аключительный этап - завершится в мае 2022 года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декабре 2021 года заключены контракты: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изготовление сметы (капитальный ремонт здания школы, столовой);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январе 2022 приобретено 2 принтера.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05339" y="567539"/>
            <a:ext cx="7776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приобретено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ноутбуков, 10 компьютерных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мышек;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7051" y="1123412"/>
            <a:ext cx="41126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капитальный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ремонт библиотеки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23" y="1628800"/>
            <a:ext cx="2552296" cy="1911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357623" y="1672512"/>
            <a:ext cx="572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ДО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Зам по УВР\Desktop\500+\IMG_95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018" y="1419394"/>
            <a:ext cx="2845413" cy="2134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58964" y="1414822"/>
            <a:ext cx="1128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ПОСЛЕ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55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08104" y="1086645"/>
            <a:ext cx="3528392" cy="432049"/>
          </a:xfrm>
        </p:spPr>
        <p:txBody>
          <a:bodyPr>
            <a:noAutofit/>
          </a:bodyPr>
          <a:lstStyle/>
          <a:p>
            <a:pPr algn="ctr"/>
            <a:r>
              <a:rPr lang="ru-RU" sz="1600" cap="none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Мониторинг охвата учащихся дополнительным образованием, проценты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6" descr="https://tamalaroo.penz.eduru.ru/media/2021/10/29/1306119538/5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64737"/>
            <a:ext cx="81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Дополнительное образование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Точка роста&amp;quot; 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5694"/>
            <a:ext cx="1400656" cy="64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781435"/>
              </p:ext>
            </p:extLst>
          </p:nvPr>
        </p:nvGraphicFramePr>
        <p:xfrm>
          <a:off x="2747764" y="1987089"/>
          <a:ext cx="2618753" cy="1801952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2618753"/>
              </a:tblGrid>
              <a:tr h="50255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Информатика в играх и задачах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0255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Школьный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квадрокоптер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0255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Я-пешеход, я -  пассажир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942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Школа безопасности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01342"/>
              </p:ext>
            </p:extLst>
          </p:nvPr>
        </p:nvGraphicFramePr>
        <p:xfrm>
          <a:off x="88603" y="1987088"/>
          <a:ext cx="2467173" cy="1814108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2467173"/>
              </a:tblGrid>
              <a:tr h="22524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3Д моделирование 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2524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Юный конструктор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504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Технология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создания сайта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504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Школьный Пресс - центр 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2524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Аниматор Плюс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2524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Шахматы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575160859"/>
              </p:ext>
            </p:extLst>
          </p:nvPr>
        </p:nvGraphicFramePr>
        <p:xfrm>
          <a:off x="5057800" y="1416067"/>
          <a:ext cx="3783334" cy="2805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Стрелка вниз 10"/>
          <p:cNvSpPr/>
          <p:nvPr/>
        </p:nvSpPr>
        <p:spPr>
          <a:xfrm>
            <a:off x="1043608" y="687957"/>
            <a:ext cx="3408313" cy="1229426"/>
          </a:xfrm>
          <a:prstGeom prst="downArrow">
            <a:avLst>
              <a:gd name="adj1" fmla="val 50000"/>
              <a:gd name="adj2" fmla="val 6043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Включает в себя: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 кружков по 4 направлениям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9" descr="C:\Users\Зам по УВР\Desktop\Рябченко Т.В\500+\ТР\dbf844c8-369f-42c5-aaf8-744736ad325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7"/>
          <a:stretch/>
        </p:blipFill>
        <p:spPr bwMode="auto">
          <a:xfrm>
            <a:off x="90024" y="3933056"/>
            <a:ext cx="1922764" cy="226407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788" y="4221088"/>
            <a:ext cx="2223681" cy="22413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509120"/>
            <a:ext cx="2316133" cy="209933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14261"/>
            <a:ext cx="2437306" cy="207998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286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https://tamalaroo.penz.eduru.ru/media/2021/10/29/1306119538/5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64737"/>
            <a:ext cx="81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Дополнительное образование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Точка роста&amp;quot; 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8893" y="908720"/>
            <a:ext cx="33843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Кадровый состав:</a:t>
            </a:r>
          </a:p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Руководитель и 7 педагогов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16016" y="687957"/>
            <a:ext cx="43100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квалификации, проценты: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2021 год - 3педагога (37 %)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2022 год  – 8 педагогов (100%)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3918239267"/>
              </p:ext>
            </p:extLst>
          </p:nvPr>
        </p:nvGraphicFramePr>
        <p:xfrm>
          <a:off x="5222657" y="1524402"/>
          <a:ext cx="3921343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AutoShape 2" descr="https://www.tambov.gov.ru/assets/images/press/obrazovanie/tochkaya-rosta_cninskaya-shkola-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85318" y="198884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Непрерывное повышение профессионального мастерства педагогов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021305228"/>
              </p:ext>
            </p:extLst>
          </p:nvPr>
        </p:nvGraphicFramePr>
        <p:xfrm>
          <a:off x="307975" y="2420888"/>
          <a:ext cx="5935510" cy="3884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6797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https://tamalaroo.penz.eduru.ru/media/2021/10/29/1306119538/5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64737"/>
            <a:ext cx="817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Мониторинг качества образования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Точка роста&amp;quot; 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507025539"/>
              </p:ext>
            </p:extLst>
          </p:nvPr>
        </p:nvGraphicFramePr>
        <p:xfrm>
          <a:off x="3779912" y="908720"/>
          <a:ext cx="5061038" cy="3160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5999618"/>
              </p:ext>
            </p:extLst>
          </p:nvPr>
        </p:nvGraphicFramePr>
        <p:xfrm>
          <a:off x="460374" y="4932700"/>
          <a:ext cx="8230023" cy="1393764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41150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57505">
                  <a:extLst>
                    <a:ext uri="{9D8B030D-6E8A-4147-A177-3AD203B41FA5}">
                      <a16:colId xmlns="" xmlns:a16="http://schemas.microsoft.com/office/drawing/2014/main" val="917378266"/>
                    </a:ext>
                  </a:extLst>
                </a:gridCol>
                <a:gridCol w="20575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28776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endParaRPr lang="ru-RU" sz="1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2020-2021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2021-2022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792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Участники муниципального этапа </a:t>
                      </a:r>
                      <a:r>
                        <a:rPr kumimoji="0" lang="ru-RU" sz="18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ВСоШ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792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Победители и призеры</a:t>
                      </a:r>
                      <a:endParaRPr lang="ru-RU" sz="18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3 (11%)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6 (18 %)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045580" y="4068958"/>
            <a:ext cx="51907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Мониторинг участия в муниципальном этапе </a:t>
            </a:r>
            <a:r>
              <a:rPr lang="ru-RU" sz="24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ВСоШ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162235192"/>
              </p:ext>
            </p:extLst>
          </p:nvPr>
        </p:nvGraphicFramePr>
        <p:xfrm>
          <a:off x="155575" y="1259577"/>
          <a:ext cx="3895403" cy="2824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64412" y="1011867"/>
            <a:ext cx="34303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Рост отличников, проценты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04048" y="811812"/>
            <a:ext cx="39647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Рост качества знаний, проценты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04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Зам по УВР\Desktop\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8680" y="172550"/>
            <a:ext cx="1376379" cy="137637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https://tamalaroo.penz.eduru.ru/media/2021/10/29/1306119538/5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55" y="1269128"/>
            <a:ext cx="3582150" cy="240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18606" y="978680"/>
            <a:ext cx="20826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Математика – 9 класс</a:t>
            </a: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648" y="1233578"/>
            <a:ext cx="3926397" cy="229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295440" y="961351"/>
            <a:ext cx="18325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Биология </a:t>
            </a:r>
            <a:r>
              <a:rPr lang="ru-RU" sz="1400" dirty="0">
                <a:solidFill>
                  <a:srgbClr val="002060"/>
                </a:solidFill>
              </a:rPr>
              <a:t>– </a:t>
            </a:r>
            <a:r>
              <a:rPr lang="ru-RU" sz="1400" dirty="0" smtClean="0">
                <a:solidFill>
                  <a:srgbClr val="002060"/>
                </a:solidFill>
              </a:rPr>
              <a:t>6 </a:t>
            </a:r>
            <a:r>
              <a:rPr lang="ru-RU" sz="1400" dirty="0">
                <a:solidFill>
                  <a:srgbClr val="002060"/>
                </a:solidFill>
              </a:rPr>
              <a:t>класс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84" y="4005064"/>
            <a:ext cx="4214332" cy="2367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043608" y="3697287"/>
            <a:ext cx="19475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История </a:t>
            </a:r>
            <a:r>
              <a:rPr lang="ru-RU" sz="1400" dirty="0">
                <a:solidFill>
                  <a:srgbClr val="002060"/>
                </a:solidFill>
              </a:rPr>
              <a:t>– </a:t>
            </a:r>
            <a:r>
              <a:rPr lang="ru-RU" sz="1400" dirty="0" smtClean="0">
                <a:solidFill>
                  <a:srgbClr val="002060"/>
                </a:solidFill>
              </a:rPr>
              <a:t>7 </a:t>
            </a:r>
            <a:r>
              <a:rPr lang="ru-RU" sz="1400" dirty="0">
                <a:solidFill>
                  <a:srgbClr val="002060"/>
                </a:solidFill>
              </a:rPr>
              <a:t>класс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215" y="4005064"/>
            <a:ext cx="3869265" cy="2367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522749" y="3555411"/>
            <a:ext cx="21868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Русский язык </a:t>
            </a:r>
            <a:r>
              <a:rPr lang="ru-RU" sz="1400" dirty="0">
                <a:solidFill>
                  <a:srgbClr val="002060"/>
                </a:solidFill>
              </a:rPr>
              <a:t>– </a:t>
            </a:r>
            <a:r>
              <a:rPr lang="ru-RU" sz="1400" dirty="0" smtClean="0">
                <a:solidFill>
                  <a:srgbClr val="002060"/>
                </a:solidFill>
              </a:rPr>
              <a:t>8 </a:t>
            </a:r>
            <a:r>
              <a:rPr lang="ru-RU" sz="1400" dirty="0">
                <a:solidFill>
                  <a:srgbClr val="002060"/>
                </a:solidFill>
              </a:rPr>
              <a:t>класс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57674" y="164539"/>
            <a:ext cx="62417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участия в проекте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4808" y="556419"/>
            <a:ext cx="5583185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srgbClr val="002060"/>
                </a:solidFill>
              </a:rPr>
              <a:t>Мониторинг входных проверочных работ январь 2021 года</a:t>
            </a:r>
            <a:endParaRPr lang="ru-RU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83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Зам по УВР\Desktop\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8680" y="172550"/>
            <a:ext cx="1376379" cy="137637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https://tamalaroo.penz.eduru.ru/media/2021/10/29/1306119538/5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86611" y="114171"/>
            <a:ext cx="62417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участия в проекте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43608" y="514281"/>
            <a:ext cx="6984776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Мониторинг входных проверочных работ февраль 2022 года</a:t>
            </a:r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197412097"/>
              </p:ext>
            </p:extLst>
          </p:nvPr>
        </p:nvGraphicFramePr>
        <p:xfrm>
          <a:off x="322570" y="873904"/>
          <a:ext cx="3457342" cy="2843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117882044"/>
              </p:ext>
            </p:extLst>
          </p:nvPr>
        </p:nvGraphicFramePr>
        <p:xfrm>
          <a:off x="4716016" y="791280"/>
          <a:ext cx="3367410" cy="2688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1459441043"/>
              </p:ext>
            </p:extLst>
          </p:nvPr>
        </p:nvGraphicFramePr>
        <p:xfrm>
          <a:off x="460374" y="3765380"/>
          <a:ext cx="3463553" cy="2688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1423841902"/>
              </p:ext>
            </p:extLst>
          </p:nvPr>
        </p:nvGraphicFramePr>
        <p:xfrm>
          <a:off x="4889968" y="3501008"/>
          <a:ext cx="3570464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66396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2597</TotalTime>
  <Words>591</Words>
  <Application>Microsoft Office PowerPoint</Application>
  <PresentationFormat>Экран (4:3)</PresentationFormat>
  <Paragraphs>122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Calibri</vt:lpstr>
      <vt:lpstr>Century Schoolbook</vt:lpstr>
      <vt:lpstr>Times New Roman</vt:lpstr>
      <vt:lpstr>Wingdings</vt:lpstr>
      <vt:lpstr>Wingdings 2</vt:lpstr>
      <vt:lpstr>Эркер</vt:lpstr>
      <vt:lpstr>1_Эркер</vt:lpstr>
      <vt:lpstr>2_Эркер</vt:lpstr>
      <vt:lpstr>Муниципальное бюджетное общеобразовательное учреждение  средняя общеобразовательная школа № 5  имени Героя Советского Союза Ивана Петровича Рыбина  муниципального образования Щербиновский район станица Старощербиновская </vt:lpstr>
      <vt:lpstr>В феврале 2021 года образовательная организация стала участником федерального проекта «500+». </vt:lpstr>
      <vt:lpstr> </vt:lpstr>
      <vt:lpstr>Презентация PowerPoint</vt:lpstr>
      <vt:lpstr>Мониторинг охвата учащихся дополнительным образованием, проценты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об исполнении предписания  с целью устранения нарушений, выявленных в ходе плановой документарной проверки, муниципального бюджетного общеобразовательного учреждения средней общеобразовательной школы № 5  имени Ивана Петровича Рыбина муниципального образования  Щербиновский район  станица Старощербиновская</dc:title>
  <dc:creator>Зам по УВР</dc:creator>
  <cp:lastModifiedBy>1</cp:lastModifiedBy>
  <cp:revision>185</cp:revision>
  <dcterms:created xsi:type="dcterms:W3CDTF">2021-09-10T07:43:54Z</dcterms:created>
  <dcterms:modified xsi:type="dcterms:W3CDTF">2022-05-04T14:30:07Z</dcterms:modified>
</cp:coreProperties>
</file>