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31" r:id="rId1"/>
  </p:sldMasterIdLst>
  <p:sldIdLst>
    <p:sldId id="279" r:id="rId2"/>
    <p:sldId id="308" r:id="rId3"/>
    <p:sldId id="300" r:id="rId4"/>
    <p:sldId id="313" r:id="rId5"/>
    <p:sldId id="314" r:id="rId6"/>
    <p:sldId id="311" r:id="rId7"/>
    <p:sldId id="299" r:id="rId8"/>
    <p:sldId id="305" r:id="rId9"/>
    <p:sldId id="316" r:id="rId10"/>
    <p:sldId id="318" r:id="rId11"/>
    <p:sldId id="286" r:id="rId12"/>
    <p:sldId id="319" r:id="rId13"/>
    <p:sldId id="323" r:id="rId14"/>
    <p:sldId id="332" r:id="rId15"/>
    <p:sldId id="325" r:id="rId16"/>
    <p:sldId id="321" r:id="rId17"/>
    <p:sldId id="326" r:id="rId18"/>
    <p:sldId id="329" r:id="rId19"/>
    <p:sldId id="322" r:id="rId20"/>
    <p:sldId id="303" r:id="rId21"/>
    <p:sldId id="330" r:id="rId22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4" autoAdjust="0"/>
    <p:restoredTop sz="95461" autoAdjust="0"/>
  </p:normalViewPr>
  <p:slideViewPr>
    <p:cSldViewPr snapToGrid="0">
      <p:cViewPr varScale="1">
        <p:scale>
          <a:sx n="104" d="100"/>
          <a:sy n="104" d="100"/>
        </p:scale>
        <p:origin x="-108" y="-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 ?><Relationships xmlns="http://schemas.openxmlformats.org/package/2006/relationships"><Relationship Id="rId3" Target="style1.xml" Type="http://schemas.microsoft.com/office/2011/relationships/chartStyle"/><Relationship Id="rId2" Target="colors1.xml" Type="http://schemas.microsoft.com/office/2011/relationships/chartColorStyle"/><Relationship Id="rId1" Target="NULL" TargetMode="External" Type="http://schemas.openxmlformats.org/officeDocument/2006/relationships/oleObject"/></Relationships>
</file>

<file path=ppt/charts/_rels/chart2.xml.rels><?xml version="1.0" encoding="UTF-8" standalone="yes" ?><Relationships xmlns="http://schemas.openxmlformats.org/package/2006/relationships"><Relationship Id="rId3" Target="style2.xml" Type="http://schemas.microsoft.com/office/2011/relationships/chartStyle"/><Relationship Id="rId2" Target="colors2.xml" Type="http://schemas.microsoft.com/office/2011/relationships/chartColorStyle"/><Relationship Id="rId1" Target="NULL" TargetMode="External" Type="http://schemas.openxmlformats.org/officeDocument/2006/relationships/oleObject"/></Relationships>
</file>

<file path=ppt/charts/_rels/chart3.xml.rels><?xml version="1.0" encoding="UTF-8" standalone="yes" ?><Relationships xmlns="http://schemas.openxmlformats.org/package/2006/relationships"><Relationship Id="rId3" Target="style3.xml" Type="http://schemas.microsoft.com/office/2011/relationships/chartStyle"/><Relationship Id="rId2" Target="colors3.xml" Type="http://schemas.microsoft.com/office/2011/relationships/chartColorStyle"/><Relationship Id="rId1" Target="NULL" TargetMode="External" Type="http://schemas.openxmlformats.org/officeDocument/2006/relationships/oleObject"/></Relationships>
</file>

<file path=ppt/charts/_rels/chart4.xml.rels><?xml version="1.0" encoding="UTF-8" standalone="yes" ?><Relationships xmlns="http://schemas.openxmlformats.org/package/2006/relationships"><Relationship Id="rId1" Target="NULL" TargetMode="External" Type="http://schemas.openxmlformats.org/officeDocument/2006/relationships/oleObject"/></Relationships>
</file>

<file path=ppt/charts/_rels/chart5.xml.rels><?xml version="1.0" encoding="UTF-8" standalone="yes" ?><Relationships xmlns="http://schemas.openxmlformats.org/package/2006/relationships"><Relationship Id="rId1" Target="NULL" TargetMode="External" Type="http://schemas.openxmlformats.org/officeDocument/2006/relationships/oleObject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0" dirty="0">
                <a:solidFill>
                  <a:schemeClr val="accent2">
                    <a:lumMod val="75000"/>
                  </a:schemeClr>
                </a:solidFill>
              </a:rPr>
              <a:t>Рост</a:t>
            </a:r>
            <a:r>
              <a:rPr lang="ru-RU" sz="2000" b="0" baseline="0" dirty="0">
                <a:solidFill>
                  <a:schemeClr val="accent2">
                    <a:lumMod val="75000"/>
                  </a:schemeClr>
                </a:solidFill>
              </a:rPr>
              <a:t> заработной платы педагогов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0" baseline="0" dirty="0">
                <a:solidFill>
                  <a:schemeClr val="accent2">
                    <a:lumMod val="75000"/>
                  </a:schemeClr>
                </a:solidFill>
              </a:rPr>
              <a:t> за 2019 - 2021 </a:t>
            </a:r>
            <a:r>
              <a:rPr lang="ru-RU" sz="2000" b="0" baseline="0" dirty="0" smtClean="0">
                <a:solidFill>
                  <a:schemeClr val="accent2">
                    <a:lumMod val="75000"/>
                  </a:schemeClr>
                </a:solidFill>
              </a:rPr>
              <a:t>гг., тыс.</a:t>
            </a:r>
            <a:endParaRPr lang="ru-RU" sz="2000" b="0" dirty="0">
              <a:solidFill>
                <a:schemeClr val="accent2">
                  <a:lumMod val="7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441087802482507"/>
          <c:y val="0.27133232998619899"/>
          <c:w val="0.76985746573344993"/>
          <c:h val="0.5765326821491457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/>
                      <a:t>31 тыс.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299-446B-8D45-BC1C7A6DC66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/>
                      <a:t>35</a:t>
                    </a:r>
                    <a:r>
                      <a:rPr lang="ru-RU" baseline="0" dirty="0"/>
                      <a:t> тыс. 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299-446B-8D45-BC1C7A6DC66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3148148148148147E-3"/>
                  <c:y val="4.9900199600798403E-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39 тыс.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299-446B-8D45-BC1C7A6DC66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31</c:v>
                </c:pt>
                <c:pt idx="1">
                  <c:v>35</c:v>
                </c:pt>
                <c:pt idx="2">
                  <c:v>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299-446B-8D45-BC1C7A6DC66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9993344"/>
        <c:axId val="39996032"/>
      </c:barChart>
      <c:catAx>
        <c:axId val="39993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996032"/>
        <c:crosses val="autoZero"/>
        <c:auto val="1"/>
        <c:lblAlgn val="ctr"/>
        <c:lblOffset val="100"/>
        <c:noMultiLvlLbl val="0"/>
      </c:catAx>
      <c:valAx>
        <c:axId val="39996032"/>
        <c:scaling>
          <c:orientation val="minMax"/>
          <c:max val="39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993344"/>
        <c:crosses val="autoZero"/>
        <c:crossBetween val="between"/>
        <c:majorUnit val="1"/>
        <c:min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Сравнительная диаграмма ВПР по русскому </a:t>
            </a:r>
            <a:r>
              <a:rPr lang="ru-RU" dirty="0" smtClean="0"/>
              <a:t>языку, (%)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356275574920966"/>
          <c:y val="0.11952557776926434"/>
          <c:w val="0.85427657814188229"/>
          <c:h val="0.54622012414474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 успев.2020 г.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</c:numCache>
            </c:num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0.872</c:v>
                </c:pt>
                <c:pt idx="1">
                  <c:v>0.75700000000000001</c:v>
                </c:pt>
                <c:pt idx="2">
                  <c:v>0.69599999999999995</c:v>
                </c:pt>
                <c:pt idx="3">
                  <c:v>0.64200000000000002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C9-4CD5-BF34-E07E4748AF7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% кач.2020г.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</c:numCache>
            </c:numRef>
          </c:cat>
          <c:val>
            <c:numRef>
              <c:f>Лист1!$C$2:$C$5</c:f>
              <c:numCache>
                <c:formatCode>0.00%</c:formatCode>
                <c:ptCount val="4"/>
                <c:pt idx="0">
                  <c:v>0.35499999999999998</c:v>
                </c:pt>
                <c:pt idx="1">
                  <c:v>0.23499999999999999</c:v>
                </c:pt>
                <c:pt idx="2">
                  <c:v>0.22700000000000001</c:v>
                </c:pt>
                <c:pt idx="3">
                  <c:v>0.23100000000000001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6C9-4CD5-BF34-E07E4748AF7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% успев.2021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6000"/>
                    <a:lumMod val="100000"/>
                  </a:schemeClr>
                </a:gs>
                <a:gs pos="78000">
                  <a:schemeClr val="accent3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</c:numCache>
            </c:numRef>
          </c:cat>
          <c:val>
            <c:numRef>
              <c:f>Лист1!$D$2:$D$5</c:f>
              <c:numCache>
                <c:formatCode>0%</c:formatCode>
                <c:ptCount val="4"/>
                <c:pt idx="0" formatCode="0.00%">
                  <c:v>0.878</c:v>
                </c:pt>
                <c:pt idx="1">
                  <c:v>0.86</c:v>
                </c:pt>
                <c:pt idx="2" formatCode="0.00%">
                  <c:v>0.88400000000000001</c:v>
                </c:pt>
                <c:pt idx="3" formatCode="0.00%">
                  <c:v>0.81799999999999995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6C9-4CD5-BF34-E07E4748AF7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% кач.2021г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6000"/>
                    <a:lumMod val="100000"/>
                  </a:schemeClr>
                </a:gs>
                <a:gs pos="78000">
                  <a:schemeClr val="accent4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</c:numCache>
            </c:numRef>
          </c:cat>
          <c:val>
            <c:numRef>
              <c:f>Лист1!$E$2:$E$5</c:f>
              <c:numCache>
                <c:formatCode>0.00%</c:formatCode>
                <c:ptCount val="4"/>
                <c:pt idx="0">
                  <c:v>0.44700000000000001</c:v>
                </c:pt>
                <c:pt idx="1">
                  <c:v>0.35599999999999998</c:v>
                </c:pt>
                <c:pt idx="2">
                  <c:v>0.377</c:v>
                </c:pt>
                <c:pt idx="3">
                  <c:v>0.503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6C9-4CD5-BF34-E07E4748AF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79300096"/>
        <c:axId val="100766848"/>
      </c:barChart>
      <c:catAx>
        <c:axId val="7930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0766848"/>
        <c:crosses val="autoZero"/>
        <c:auto val="1"/>
        <c:lblAlgn val="ctr"/>
        <c:lblOffset val="100"/>
        <c:noMultiLvlLbl val="0"/>
      </c:catAx>
      <c:valAx>
        <c:axId val="100766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3000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Сравнительная диаграмма ВПР по </a:t>
            </a:r>
            <a:r>
              <a:rPr lang="ru-RU" dirty="0" smtClean="0"/>
              <a:t>математике, (%)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 успев.2020 г.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</c:numCache>
            </c:num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0.69299999999999995</c:v>
                </c:pt>
                <c:pt idx="1">
                  <c:v>0.86399999999999999</c:v>
                </c:pt>
                <c:pt idx="2">
                  <c:v>0.64200000000000002</c:v>
                </c:pt>
                <c:pt idx="3">
                  <c:v>0.86699999999999999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65-4297-A2DF-48B84CBCF36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% кач.2020г.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</c:numCache>
            </c:numRef>
          </c:cat>
          <c:val>
            <c:numRef>
              <c:f>Лист1!$C$2:$C$5</c:f>
              <c:numCache>
                <c:formatCode>0.00%</c:formatCode>
                <c:ptCount val="4"/>
                <c:pt idx="0">
                  <c:v>0.48</c:v>
                </c:pt>
                <c:pt idx="1">
                  <c:v>0.30099999999999999</c:v>
                </c:pt>
                <c:pt idx="2">
                  <c:v>0.11899999999999999</c:v>
                </c:pt>
                <c:pt idx="3">
                  <c:v>0.27100000000000002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D65-4297-A2DF-48B84CBCF36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% успев.2021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6000"/>
                    <a:lumMod val="100000"/>
                  </a:schemeClr>
                </a:gs>
                <a:gs pos="78000">
                  <a:schemeClr val="accent3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</c:numCache>
            </c:numRef>
          </c:cat>
          <c:val>
            <c:numRef>
              <c:f>Лист1!$D$2:$D$5</c:f>
              <c:numCache>
                <c:formatCode>0%</c:formatCode>
                <c:ptCount val="4"/>
                <c:pt idx="0" formatCode="0.00%">
                  <c:v>0.89300000000000002</c:v>
                </c:pt>
                <c:pt idx="1">
                  <c:v>0.873</c:v>
                </c:pt>
                <c:pt idx="2" formatCode="0.00%">
                  <c:v>0.92300000000000004</c:v>
                </c:pt>
                <c:pt idx="3" formatCode="0.00%">
                  <c:v>0.90200000000000002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D65-4297-A2DF-48B84CBCF36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% кач.2021г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6000"/>
                    <a:lumMod val="100000"/>
                  </a:schemeClr>
                </a:gs>
                <a:gs pos="78000">
                  <a:schemeClr val="accent4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</c:numCache>
            </c:numRef>
          </c:cat>
          <c:val>
            <c:numRef>
              <c:f>Лист1!$E$2:$E$5</c:f>
              <c:numCache>
                <c:formatCode>0.00%</c:formatCode>
                <c:ptCount val="4"/>
                <c:pt idx="0">
                  <c:v>0.433</c:v>
                </c:pt>
                <c:pt idx="1">
                  <c:v>0.26700000000000002</c:v>
                </c:pt>
                <c:pt idx="2">
                  <c:v>0.36399999999999999</c:v>
                </c:pt>
                <c:pt idx="3">
                  <c:v>0.34699999999999998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D65-4297-A2DF-48B84CBCF3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07208704"/>
        <c:axId val="107210240"/>
      </c:barChart>
      <c:catAx>
        <c:axId val="107208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7210240"/>
        <c:crosses val="autoZero"/>
        <c:auto val="1"/>
        <c:lblAlgn val="ctr"/>
        <c:lblOffset val="100"/>
        <c:noMultiLvlLbl val="0"/>
      </c:catAx>
      <c:valAx>
        <c:axId val="107210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72087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Биология</c:v>
                </c:pt>
                <c:pt idx="1">
                  <c:v>История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Химия</c:v>
                </c:pt>
                <c:pt idx="5">
                  <c:v>Ин.яз.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51.6</c:v>
                </c:pt>
                <c:pt idx="1">
                  <c:v>58.3</c:v>
                </c:pt>
                <c:pt idx="2">
                  <c:v>57.5</c:v>
                </c:pt>
                <c:pt idx="3">
                  <c:v>39.5</c:v>
                </c:pt>
                <c:pt idx="4">
                  <c:v>69.3</c:v>
                </c:pt>
                <c:pt idx="5">
                  <c:v>70.3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6F-4A35-936C-68876788FC3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Биология</c:v>
                </c:pt>
                <c:pt idx="1">
                  <c:v>История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Химия</c:v>
                </c:pt>
                <c:pt idx="5">
                  <c:v>Ин.яз.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54.2</c:v>
                </c:pt>
                <c:pt idx="1">
                  <c:v>67.8</c:v>
                </c:pt>
                <c:pt idx="2">
                  <c:v>69.5</c:v>
                </c:pt>
                <c:pt idx="3">
                  <c:v>30.6</c:v>
                </c:pt>
                <c:pt idx="4">
                  <c:v>66</c:v>
                </c:pt>
                <c:pt idx="5">
                  <c:v>75.3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6F-4A35-936C-68876788FC3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Биология</c:v>
                </c:pt>
                <c:pt idx="1">
                  <c:v>История</c:v>
                </c:pt>
                <c:pt idx="2">
                  <c:v>География</c:v>
                </c:pt>
                <c:pt idx="3">
                  <c:v>Физика</c:v>
                </c:pt>
                <c:pt idx="4">
                  <c:v>Химия</c:v>
                </c:pt>
                <c:pt idx="5">
                  <c:v>Ин.яз.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16F-4A35-936C-68876788FC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3096192"/>
        <c:axId val="113097728"/>
      </c:barChart>
      <c:catAx>
        <c:axId val="11309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097728"/>
        <c:crosses val="autoZero"/>
        <c:auto val="1"/>
        <c:lblAlgn val="ctr"/>
        <c:lblOffset val="100"/>
        <c:noMultiLvlLbl val="0"/>
      </c:catAx>
      <c:valAx>
        <c:axId val="11309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u="sng" dirty="0" smtClean="0"/>
                  <a:t>%</a:t>
                </a:r>
                <a:r>
                  <a:rPr lang="ru-RU" sz="1400" u="sng" baseline="0" dirty="0" smtClean="0"/>
                  <a:t> качества</a:t>
                </a:r>
                <a:r>
                  <a:rPr lang="ru-RU" sz="1400" u="sng" dirty="0" smtClean="0"/>
                  <a:t> </a:t>
                </a:r>
                <a:endParaRPr lang="ru-RU" sz="1400" u="sng" dirty="0"/>
              </a:p>
            </c:rich>
          </c:tx>
          <c:layout>
            <c:manualLayout>
              <c:xMode val="edge"/>
              <c:yMode val="edge"/>
              <c:x val="1.3285024154589372E-2"/>
              <c:y val="0.3298003970273051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096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ЕГЭ (баллы)</a:t>
            </a:r>
            <a:endParaRPr lang="ru-RU" dirty="0"/>
          </a:p>
        </c:rich>
      </c:tx>
      <c:layout>
        <c:manualLayout>
          <c:xMode val="edge"/>
          <c:yMode val="edge"/>
          <c:x val="0.29443576984596842"/>
          <c:y val="7.8333138059407618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8210259302964704E-2"/>
          <c:y val="0.10595638314217705"/>
          <c:w val="0.92296084868183137"/>
          <c:h val="0.767356364613078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Русский язык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</c:v>
                </c:pt>
                <c:pt idx="1">
                  <c:v>68</c:v>
                </c:pt>
                <c:pt idx="2">
                  <c:v>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FD-46CD-85EF-A404C3D346C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Математика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57</c:v>
                </c:pt>
                <c:pt idx="1">
                  <c:v>52</c:v>
                </c:pt>
                <c:pt idx="2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FFD-46CD-85EF-A404C3D346C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3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FFD-46CD-85EF-A404C3D346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3553792"/>
        <c:axId val="113555328"/>
      </c:barChart>
      <c:catAx>
        <c:axId val="11355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555328"/>
        <c:crosses val="autoZero"/>
        <c:auto val="1"/>
        <c:lblAlgn val="ctr"/>
        <c:lblOffset val="100"/>
        <c:noMultiLvlLbl val="0"/>
      </c:catAx>
      <c:valAx>
        <c:axId val="113555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 smtClean="0"/>
                  <a:t>Баллы </a:t>
                </a:r>
                <a:endParaRPr lang="ru-RU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553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57664298945048786"/>
          <c:y val="5.121350030308653E-2"/>
          <c:w val="0.42335703871425467"/>
          <c:h val="0.10728322473801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067524-ECA3-4F9D-87CD-71DFD0599E2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2CFC7A-2BA7-4F6B-AFFE-098025DABA11}">
      <dgm:prSet phldrT="[Текст]" custT="1"/>
      <dgm:spPr/>
      <dgm:t>
        <a:bodyPr/>
        <a:lstStyle/>
        <a:p>
          <a:r>
            <a:rPr lang="ru-RU" sz="2400" dirty="0"/>
            <a:t>2600  учеников</a:t>
          </a:r>
        </a:p>
      </dgm:t>
    </dgm:pt>
    <dgm:pt modelId="{67958187-D6F2-49BC-8897-B12FFE239331}" type="parTrans" cxnId="{70A2F5DB-FE3A-492E-89F2-FA305D94612B}">
      <dgm:prSet/>
      <dgm:spPr/>
      <dgm:t>
        <a:bodyPr/>
        <a:lstStyle/>
        <a:p>
          <a:endParaRPr lang="ru-RU" sz="1600"/>
        </a:p>
      </dgm:t>
    </dgm:pt>
    <dgm:pt modelId="{FBDB7C22-18F2-4837-BEC9-50CC85D7E341}" type="sibTrans" cxnId="{70A2F5DB-FE3A-492E-89F2-FA305D94612B}">
      <dgm:prSet/>
      <dgm:spPr/>
      <dgm:t>
        <a:bodyPr/>
        <a:lstStyle/>
        <a:p>
          <a:endParaRPr lang="ru-RU" sz="1600"/>
        </a:p>
      </dgm:t>
    </dgm:pt>
    <dgm:pt modelId="{DD717F64-B733-4E84-905D-32CC0C468FED}">
      <dgm:prSet phldrT="[Текст]" custT="1"/>
      <dgm:spPr/>
      <dgm:t>
        <a:bodyPr/>
        <a:lstStyle/>
        <a:p>
          <a:r>
            <a:rPr lang="ru-RU" sz="2400" dirty="0"/>
            <a:t>102 учителя</a:t>
          </a:r>
        </a:p>
      </dgm:t>
    </dgm:pt>
    <dgm:pt modelId="{9DD61743-6EBE-4FF2-B6D1-8123E8AEAC34}" type="parTrans" cxnId="{12C414B8-3764-4FD5-90EC-DC1C68024CC9}">
      <dgm:prSet/>
      <dgm:spPr/>
      <dgm:t>
        <a:bodyPr/>
        <a:lstStyle/>
        <a:p>
          <a:endParaRPr lang="ru-RU" sz="1600"/>
        </a:p>
      </dgm:t>
    </dgm:pt>
    <dgm:pt modelId="{7DEA9E43-26A4-4793-B7B6-319A928FABF2}" type="sibTrans" cxnId="{12C414B8-3764-4FD5-90EC-DC1C68024CC9}">
      <dgm:prSet/>
      <dgm:spPr/>
      <dgm:t>
        <a:bodyPr/>
        <a:lstStyle/>
        <a:p>
          <a:endParaRPr lang="ru-RU" sz="1600"/>
        </a:p>
      </dgm:t>
    </dgm:pt>
    <dgm:pt modelId="{B3B86390-59B5-4C65-9566-07CE414D1576}">
      <dgm:prSet custT="1"/>
      <dgm:spPr/>
      <dgm:t>
        <a:bodyPr/>
        <a:lstStyle/>
        <a:p>
          <a:endParaRPr lang="ru-RU" sz="1600" dirty="0"/>
        </a:p>
      </dgm:t>
    </dgm:pt>
    <dgm:pt modelId="{5A44B932-8BCF-405C-9475-3ED28A8B02A5}" type="parTrans" cxnId="{18DADC8B-9B78-41EC-B8E5-3353DD2C8DEE}">
      <dgm:prSet/>
      <dgm:spPr/>
      <dgm:t>
        <a:bodyPr/>
        <a:lstStyle/>
        <a:p>
          <a:endParaRPr lang="ru-RU" sz="1600"/>
        </a:p>
      </dgm:t>
    </dgm:pt>
    <dgm:pt modelId="{B3CF8B72-417B-40C2-8DA3-C218F2C5631C}" type="sibTrans" cxnId="{18DADC8B-9B78-41EC-B8E5-3353DD2C8DEE}">
      <dgm:prSet/>
      <dgm:spPr/>
      <dgm:t>
        <a:bodyPr/>
        <a:lstStyle/>
        <a:p>
          <a:endParaRPr lang="ru-RU" sz="1600"/>
        </a:p>
      </dgm:t>
    </dgm:pt>
    <dgm:pt modelId="{8470A586-8BDD-4EEC-8CB1-FE05B018A9D7}">
      <dgm:prSet custT="1"/>
      <dgm:spPr/>
      <dgm:t>
        <a:bodyPr/>
        <a:lstStyle/>
        <a:p>
          <a:pPr algn="ctr"/>
          <a:r>
            <a:rPr lang="ru-RU" sz="2400" dirty="0"/>
            <a:t>Школа включает в себя 4 этажа</a:t>
          </a:r>
        </a:p>
      </dgm:t>
    </dgm:pt>
    <dgm:pt modelId="{8A467A7B-D387-4F62-9345-D07AA6905371}" type="parTrans" cxnId="{4B531875-D47F-4B0A-8E3E-C6FB3A1982E5}">
      <dgm:prSet/>
      <dgm:spPr/>
      <dgm:t>
        <a:bodyPr/>
        <a:lstStyle/>
        <a:p>
          <a:endParaRPr lang="ru-RU" sz="1600"/>
        </a:p>
      </dgm:t>
    </dgm:pt>
    <dgm:pt modelId="{0510E4C5-8F1E-4063-A0B8-A7D224C6C01A}" type="sibTrans" cxnId="{4B531875-D47F-4B0A-8E3E-C6FB3A1982E5}">
      <dgm:prSet/>
      <dgm:spPr/>
      <dgm:t>
        <a:bodyPr/>
        <a:lstStyle/>
        <a:p>
          <a:endParaRPr lang="ru-RU" sz="1600"/>
        </a:p>
      </dgm:t>
    </dgm:pt>
    <dgm:pt modelId="{476E9325-70A4-4699-8A80-DC23B564C357}">
      <dgm:prSet custT="1"/>
      <dgm:spPr/>
      <dgm:t>
        <a:bodyPr/>
        <a:lstStyle/>
        <a:p>
          <a:pPr algn="l"/>
          <a:r>
            <a:rPr lang="ru-RU" sz="2000" dirty="0"/>
            <a:t>Два спортивных зала</a:t>
          </a:r>
        </a:p>
      </dgm:t>
    </dgm:pt>
    <dgm:pt modelId="{AE21A849-C442-46F4-A39F-BD4ECB63E143}" type="parTrans" cxnId="{E8F3EBE3-CD9D-4D7D-ABA5-A5D0D4596DBE}">
      <dgm:prSet/>
      <dgm:spPr/>
      <dgm:t>
        <a:bodyPr/>
        <a:lstStyle/>
        <a:p>
          <a:endParaRPr lang="ru-RU" sz="1600"/>
        </a:p>
      </dgm:t>
    </dgm:pt>
    <dgm:pt modelId="{F347E11B-1C34-4DFD-83D5-CD57DF750BC3}" type="sibTrans" cxnId="{E8F3EBE3-CD9D-4D7D-ABA5-A5D0D4596DBE}">
      <dgm:prSet/>
      <dgm:spPr/>
      <dgm:t>
        <a:bodyPr/>
        <a:lstStyle/>
        <a:p>
          <a:endParaRPr lang="ru-RU" sz="1600"/>
        </a:p>
      </dgm:t>
    </dgm:pt>
    <dgm:pt modelId="{69623B67-9EB6-4FF8-B418-31D274816DBA}">
      <dgm:prSet custT="1"/>
      <dgm:spPr/>
      <dgm:t>
        <a:bodyPr/>
        <a:lstStyle/>
        <a:p>
          <a:r>
            <a:rPr lang="ru-RU" sz="2000" dirty="0"/>
            <a:t>Актовый зал</a:t>
          </a:r>
        </a:p>
      </dgm:t>
    </dgm:pt>
    <dgm:pt modelId="{0F18BF37-F52A-437C-8E7B-FA7E69C83A6F}" type="parTrans" cxnId="{8D4CB225-FF0A-4872-AD38-CD95887B6EC1}">
      <dgm:prSet/>
      <dgm:spPr/>
      <dgm:t>
        <a:bodyPr/>
        <a:lstStyle/>
        <a:p>
          <a:endParaRPr lang="ru-RU" sz="1600"/>
        </a:p>
      </dgm:t>
    </dgm:pt>
    <dgm:pt modelId="{F2C4F61E-3F56-4511-A71E-9181F1E7BBA2}" type="sibTrans" cxnId="{8D4CB225-FF0A-4872-AD38-CD95887B6EC1}">
      <dgm:prSet/>
      <dgm:spPr/>
      <dgm:t>
        <a:bodyPr/>
        <a:lstStyle/>
        <a:p>
          <a:endParaRPr lang="ru-RU" sz="1600"/>
        </a:p>
      </dgm:t>
    </dgm:pt>
    <dgm:pt modelId="{1FB1FD19-9AB2-4930-AA89-0C2FA759597D}">
      <dgm:prSet custT="1"/>
      <dgm:spPr/>
      <dgm:t>
        <a:bodyPr/>
        <a:lstStyle/>
        <a:p>
          <a:r>
            <a:rPr lang="ru-RU" sz="2000" dirty="0"/>
            <a:t>Стадион</a:t>
          </a:r>
        </a:p>
      </dgm:t>
    </dgm:pt>
    <dgm:pt modelId="{582E236A-2756-4192-97AF-46ABCE714584}" type="parTrans" cxnId="{2E974C78-6F07-4D1E-A3DC-7878652D6B75}">
      <dgm:prSet/>
      <dgm:spPr/>
      <dgm:t>
        <a:bodyPr/>
        <a:lstStyle/>
        <a:p>
          <a:endParaRPr lang="ru-RU" sz="1600"/>
        </a:p>
      </dgm:t>
    </dgm:pt>
    <dgm:pt modelId="{5E589982-0863-4637-B7CB-F50CFDE8533B}" type="sibTrans" cxnId="{2E974C78-6F07-4D1E-A3DC-7878652D6B75}">
      <dgm:prSet/>
      <dgm:spPr/>
      <dgm:t>
        <a:bodyPr/>
        <a:lstStyle/>
        <a:p>
          <a:endParaRPr lang="ru-RU" sz="1600"/>
        </a:p>
      </dgm:t>
    </dgm:pt>
    <dgm:pt modelId="{CCB78D85-B584-40BF-932C-18B4AD68474B}">
      <dgm:prSet custT="1"/>
      <dgm:spPr/>
      <dgm:t>
        <a:bodyPr/>
        <a:lstStyle/>
        <a:p>
          <a:r>
            <a:rPr lang="ru-RU" sz="2000" dirty="0"/>
            <a:t>Столовая</a:t>
          </a:r>
        </a:p>
      </dgm:t>
    </dgm:pt>
    <dgm:pt modelId="{6E0B26A3-7151-40F3-8914-C869E0E12F6D}" type="parTrans" cxnId="{98AEEA85-8B48-4042-9DBD-93C0B9A454FE}">
      <dgm:prSet/>
      <dgm:spPr/>
      <dgm:t>
        <a:bodyPr/>
        <a:lstStyle/>
        <a:p>
          <a:endParaRPr lang="ru-RU" sz="1600"/>
        </a:p>
      </dgm:t>
    </dgm:pt>
    <dgm:pt modelId="{8811D309-16F1-4BD2-BA2D-92D4B8157524}" type="sibTrans" cxnId="{98AEEA85-8B48-4042-9DBD-93C0B9A454FE}">
      <dgm:prSet/>
      <dgm:spPr/>
      <dgm:t>
        <a:bodyPr/>
        <a:lstStyle/>
        <a:p>
          <a:endParaRPr lang="ru-RU" sz="1600"/>
        </a:p>
      </dgm:t>
    </dgm:pt>
    <dgm:pt modelId="{BEBD9E43-0C16-45F3-A358-21D8EB09170F}">
      <dgm:prSet custT="1"/>
      <dgm:spPr/>
      <dgm:t>
        <a:bodyPr/>
        <a:lstStyle/>
        <a:p>
          <a:r>
            <a:rPr lang="ru-RU" sz="2000" dirty="0"/>
            <a:t>1-4 классы (1270 чел) </a:t>
          </a:r>
        </a:p>
      </dgm:t>
    </dgm:pt>
    <dgm:pt modelId="{3D4B0EAA-98D4-4337-8A40-C87B0939714E}" type="parTrans" cxnId="{D3823FEC-BFB7-48B1-8B19-8B19DBCEA5C5}">
      <dgm:prSet/>
      <dgm:spPr/>
      <dgm:t>
        <a:bodyPr/>
        <a:lstStyle/>
        <a:p>
          <a:endParaRPr lang="ru-RU" sz="1600"/>
        </a:p>
      </dgm:t>
    </dgm:pt>
    <dgm:pt modelId="{0E1004C7-2E64-43E3-819F-A7DD73F84BD5}" type="sibTrans" cxnId="{D3823FEC-BFB7-48B1-8B19-8B19DBCEA5C5}">
      <dgm:prSet/>
      <dgm:spPr/>
      <dgm:t>
        <a:bodyPr/>
        <a:lstStyle/>
        <a:p>
          <a:endParaRPr lang="ru-RU" sz="1600"/>
        </a:p>
      </dgm:t>
    </dgm:pt>
    <dgm:pt modelId="{770269E1-AE32-4B50-8FD1-3201176A996F}">
      <dgm:prSet custT="1"/>
      <dgm:spPr/>
      <dgm:t>
        <a:bodyPr/>
        <a:lstStyle/>
        <a:p>
          <a:r>
            <a:rPr lang="ru-RU" sz="2000" dirty="0"/>
            <a:t>5-9 классы (1198 чел)</a:t>
          </a:r>
        </a:p>
      </dgm:t>
    </dgm:pt>
    <dgm:pt modelId="{5119F206-7579-42C2-AB65-CB536A4FF02F}" type="parTrans" cxnId="{9CCE71D3-BC69-4CF3-BFFA-0547A5251E5E}">
      <dgm:prSet/>
      <dgm:spPr/>
      <dgm:t>
        <a:bodyPr/>
        <a:lstStyle/>
        <a:p>
          <a:endParaRPr lang="ru-RU" sz="1600"/>
        </a:p>
      </dgm:t>
    </dgm:pt>
    <dgm:pt modelId="{940006C8-B64B-4BFD-91E4-45D69CE2B67F}" type="sibTrans" cxnId="{9CCE71D3-BC69-4CF3-BFFA-0547A5251E5E}">
      <dgm:prSet/>
      <dgm:spPr/>
      <dgm:t>
        <a:bodyPr/>
        <a:lstStyle/>
        <a:p>
          <a:endParaRPr lang="ru-RU" sz="1600"/>
        </a:p>
      </dgm:t>
    </dgm:pt>
    <dgm:pt modelId="{07432358-F971-414F-B28F-8E65AA9A312B}">
      <dgm:prSet custT="1"/>
      <dgm:spPr/>
      <dgm:t>
        <a:bodyPr/>
        <a:lstStyle/>
        <a:p>
          <a:r>
            <a:rPr lang="ru-RU" sz="2000" dirty="0"/>
            <a:t>10-11 классы (132чел)</a:t>
          </a:r>
        </a:p>
      </dgm:t>
    </dgm:pt>
    <dgm:pt modelId="{880F2A89-4F19-4106-9230-7471A22A0D75}" type="parTrans" cxnId="{B08D7AF6-0E47-46E4-9EC7-67D27782569F}">
      <dgm:prSet/>
      <dgm:spPr/>
      <dgm:t>
        <a:bodyPr/>
        <a:lstStyle/>
        <a:p>
          <a:endParaRPr lang="ru-RU" sz="1600"/>
        </a:p>
      </dgm:t>
    </dgm:pt>
    <dgm:pt modelId="{CB66037B-A4DF-4B14-AFC0-730663E396EE}" type="sibTrans" cxnId="{B08D7AF6-0E47-46E4-9EC7-67D27782569F}">
      <dgm:prSet/>
      <dgm:spPr/>
      <dgm:t>
        <a:bodyPr/>
        <a:lstStyle/>
        <a:p>
          <a:endParaRPr lang="ru-RU" sz="1600"/>
        </a:p>
      </dgm:t>
    </dgm:pt>
    <dgm:pt modelId="{9E9B5A1F-9DAF-4925-91FA-E7D6E2F5FF0B}">
      <dgm:prSet custT="1"/>
      <dgm:spPr/>
      <dgm:t>
        <a:bodyPr/>
        <a:lstStyle/>
        <a:p>
          <a:r>
            <a:rPr lang="ru-RU" sz="2000" dirty="0"/>
            <a:t>69 классов-комплектов</a:t>
          </a:r>
        </a:p>
      </dgm:t>
    </dgm:pt>
    <dgm:pt modelId="{F34D3E3F-784A-4B87-9614-ADD25D29A00C}" type="parTrans" cxnId="{6B1CB4E1-7F26-4CAF-B110-00B075668704}">
      <dgm:prSet/>
      <dgm:spPr/>
      <dgm:t>
        <a:bodyPr/>
        <a:lstStyle/>
        <a:p>
          <a:endParaRPr lang="ru-RU" sz="1600"/>
        </a:p>
      </dgm:t>
    </dgm:pt>
    <dgm:pt modelId="{C5442F29-1AB7-4D40-94C6-7CD47E582ED3}" type="sibTrans" cxnId="{6B1CB4E1-7F26-4CAF-B110-00B075668704}">
      <dgm:prSet/>
      <dgm:spPr/>
      <dgm:t>
        <a:bodyPr/>
        <a:lstStyle/>
        <a:p>
          <a:endParaRPr lang="ru-RU" sz="1600"/>
        </a:p>
      </dgm:t>
    </dgm:pt>
    <dgm:pt modelId="{97D75E34-AD6D-47FE-89C0-1141B8B44473}">
      <dgm:prSet custT="1"/>
      <dgm:spPr/>
      <dgm:t>
        <a:bodyPr/>
        <a:lstStyle/>
        <a:p>
          <a:r>
            <a:rPr lang="ru-RU" sz="2000" dirty="0"/>
            <a:t>Читальный зал</a:t>
          </a:r>
        </a:p>
      </dgm:t>
    </dgm:pt>
    <dgm:pt modelId="{3132F791-CC1C-4128-ACAC-41E6890D9C5F}" type="parTrans" cxnId="{7CAB0376-C385-48CD-A524-7D4410273F27}">
      <dgm:prSet/>
      <dgm:spPr/>
      <dgm:t>
        <a:bodyPr/>
        <a:lstStyle/>
        <a:p>
          <a:endParaRPr lang="ru-RU" sz="1600"/>
        </a:p>
      </dgm:t>
    </dgm:pt>
    <dgm:pt modelId="{F99221FE-101E-4964-A915-6EC431940128}" type="sibTrans" cxnId="{7CAB0376-C385-48CD-A524-7D4410273F27}">
      <dgm:prSet/>
      <dgm:spPr/>
      <dgm:t>
        <a:bodyPr/>
        <a:lstStyle/>
        <a:p>
          <a:endParaRPr lang="ru-RU" sz="1600"/>
        </a:p>
      </dgm:t>
    </dgm:pt>
    <dgm:pt modelId="{D6F80CBB-0E66-4312-ABDE-A68FA5EB07C1}">
      <dgm:prSet custT="1"/>
      <dgm:spPr/>
      <dgm:t>
        <a:bodyPr/>
        <a:lstStyle/>
        <a:p>
          <a:r>
            <a:rPr lang="ru-RU" sz="2000" dirty="0"/>
            <a:t>Библиотека</a:t>
          </a:r>
        </a:p>
      </dgm:t>
    </dgm:pt>
    <dgm:pt modelId="{563F0F71-3DE4-4D1E-BBD8-C6D50B60E126}" type="parTrans" cxnId="{DB7F667E-A81E-4CE5-828E-20D5B77B47F3}">
      <dgm:prSet/>
      <dgm:spPr/>
      <dgm:t>
        <a:bodyPr/>
        <a:lstStyle/>
        <a:p>
          <a:endParaRPr lang="ru-RU" sz="1600"/>
        </a:p>
      </dgm:t>
    </dgm:pt>
    <dgm:pt modelId="{1479F317-66C0-4FDE-BA0C-AA56795B3E39}" type="sibTrans" cxnId="{DB7F667E-A81E-4CE5-828E-20D5B77B47F3}">
      <dgm:prSet/>
      <dgm:spPr/>
      <dgm:t>
        <a:bodyPr/>
        <a:lstStyle/>
        <a:p>
          <a:endParaRPr lang="ru-RU" sz="1600"/>
        </a:p>
      </dgm:t>
    </dgm:pt>
    <dgm:pt modelId="{CCA1688B-25A6-4F48-9C27-977A6EE7BD78}">
      <dgm:prSet custT="1"/>
      <dgm:spPr/>
      <dgm:t>
        <a:bodyPr/>
        <a:lstStyle/>
        <a:p>
          <a:pPr algn="l"/>
          <a:r>
            <a:rPr lang="ru-RU" sz="2000" dirty="0"/>
            <a:t>40 учебных кабинетов</a:t>
          </a:r>
        </a:p>
      </dgm:t>
    </dgm:pt>
    <dgm:pt modelId="{123AF12E-E2EE-4710-B835-D1052EDCA902}" type="parTrans" cxnId="{60E40BF4-A5E5-44E0-8092-FD9EC88EB2BF}">
      <dgm:prSet/>
      <dgm:spPr/>
      <dgm:t>
        <a:bodyPr/>
        <a:lstStyle/>
        <a:p>
          <a:endParaRPr lang="ru-RU" sz="1600"/>
        </a:p>
      </dgm:t>
    </dgm:pt>
    <dgm:pt modelId="{703A1A43-9618-4796-B7D5-336A5935FF80}" type="sibTrans" cxnId="{60E40BF4-A5E5-44E0-8092-FD9EC88EB2BF}">
      <dgm:prSet/>
      <dgm:spPr/>
      <dgm:t>
        <a:bodyPr/>
        <a:lstStyle/>
        <a:p>
          <a:endParaRPr lang="ru-RU" sz="1600"/>
        </a:p>
      </dgm:t>
    </dgm:pt>
    <dgm:pt modelId="{8E6E6E31-5D48-4D1A-9A9F-32E8A8E1D5CB}" type="pres">
      <dgm:prSet presAssocID="{F4067524-ECA3-4F9D-87CD-71DFD0599E2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02A91B-D4DB-4A3D-A207-F81B6F2BFA21}" type="pres">
      <dgm:prSet presAssocID="{4C2CFC7A-2BA7-4F6B-AFFE-098025DABA11}" presName="parentLin" presStyleCnt="0"/>
      <dgm:spPr/>
    </dgm:pt>
    <dgm:pt modelId="{C8B79B0A-153F-4DC5-9F25-02782B7CD548}" type="pres">
      <dgm:prSet presAssocID="{4C2CFC7A-2BA7-4F6B-AFFE-098025DABA1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436DDA5-5411-4AAE-A95A-F6524D2FD90C}" type="pres">
      <dgm:prSet presAssocID="{4C2CFC7A-2BA7-4F6B-AFFE-098025DABA11}" presName="parentText" presStyleLbl="node1" presStyleIdx="0" presStyleCnt="3" custScaleX="52645" custScaleY="301579" custLinFactNeighborX="-10524" custLinFactNeighborY="-6683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A8E1F4-3303-435F-A253-AAC414EF8A31}" type="pres">
      <dgm:prSet presAssocID="{4C2CFC7A-2BA7-4F6B-AFFE-098025DABA11}" presName="negativeSpace" presStyleCnt="0"/>
      <dgm:spPr/>
    </dgm:pt>
    <dgm:pt modelId="{029DF8A3-C629-4E18-B273-A77F70C8B258}" type="pres">
      <dgm:prSet presAssocID="{4C2CFC7A-2BA7-4F6B-AFFE-098025DABA11}" presName="childText" presStyleLbl="conFgAcc1" presStyleIdx="0" presStyleCnt="3" custScaleX="67686" custLinFactNeighborX="462" custLinFactNeighborY="612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78780-37C6-4F5D-8C88-984D75D95D33}" type="pres">
      <dgm:prSet presAssocID="{FBDB7C22-18F2-4837-BEC9-50CC85D7E341}" presName="spaceBetweenRectangles" presStyleCnt="0"/>
      <dgm:spPr/>
    </dgm:pt>
    <dgm:pt modelId="{AB0D81C5-888A-4DD0-9C36-87AA806FC09B}" type="pres">
      <dgm:prSet presAssocID="{8470A586-8BDD-4EEC-8CB1-FE05B018A9D7}" presName="parentLin" presStyleCnt="0"/>
      <dgm:spPr/>
    </dgm:pt>
    <dgm:pt modelId="{E5FEBD26-4D5B-4D60-810B-EC07091287DC}" type="pres">
      <dgm:prSet presAssocID="{8470A586-8BDD-4EEC-8CB1-FE05B018A9D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A038FF1-87B8-4982-99F7-EE65B1A896FE}" type="pres">
      <dgm:prSet presAssocID="{8470A586-8BDD-4EEC-8CB1-FE05B018A9D7}" presName="parentText" presStyleLbl="node1" presStyleIdx="1" presStyleCnt="3" custScaleX="83375" custScaleY="221898" custLinFactNeighborX="5760" custLinFactNeighborY="29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CF99D6-6FA1-484B-84BF-A8825BD3B4D9}" type="pres">
      <dgm:prSet presAssocID="{8470A586-8BDD-4EEC-8CB1-FE05B018A9D7}" presName="negativeSpace" presStyleCnt="0"/>
      <dgm:spPr/>
    </dgm:pt>
    <dgm:pt modelId="{DDE48E01-B739-4CB5-AA7F-3A7E0C6F45AF}" type="pres">
      <dgm:prSet presAssocID="{8470A586-8BDD-4EEC-8CB1-FE05B018A9D7}" presName="childText" presStyleLbl="conFgAcc1" presStyleIdx="1" presStyleCnt="3" custScaleX="100000" custScaleY="93983" custLinFactNeighborX="277" custLinFactNeighborY="-452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68B4D-122B-41A3-BC66-AA7539D0DBBD}" type="pres">
      <dgm:prSet presAssocID="{0510E4C5-8F1E-4063-A0B8-A7D224C6C01A}" presName="spaceBetweenRectangles" presStyleCnt="0"/>
      <dgm:spPr/>
    </dgm:pt>
    <dgm:pt modelId="{76D0A136-C63E-4D4A-8565-1A2A25A17F25}" type="pres">
      <dgm:prSet presAssocID="{DD717F64-B733-4E84-905D-32CC0C468FED}" presName="parentLin" presStyleCnt="0"/>
      <dgm:spPr/>
    </dgm:pt>
    <dgm:pt modelId="{AD143944-C0BD-4AA4-BF08-BC77C94B356A}" type="pres">
      <dgm:prSet presAssocID="{DD717F64-B733-4E84-905D-32CC0C468FE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11C8738-EC2E-4BAC-AC76-FD395C696478}" type="pres">
      <dgm:prSet presAssocID="{DD717F64-B733-4E84-905D-32CC0C468FED}" presName="parentText" presStyleLbl="node1" presStyleIdx="2" presStyleCnt="3" custAng="0" custScaleX="81763" custScaleY="213675" custLinFactNeighborX="2880" custLinFactNeighborY="-73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41B213-7798-451C-B49C-76C33BA4C916}" type="pres">
      <dgm:prSet presAssocID="{DD717F64-B733-4E84-905D-32CC0C468FED}" presName="negativeSpace" presStyleCnt="0"/>
      <dgm:spPr/>
    </dgm:pt>
    <dgm:pt modelId="{5CD2208D-9504-4A90-8378-1455F1765D4D}" type="pres">
      <dgm:prSet presAssocID="{DD717F64-B733-4E84-905D-32CC0C468FED}" presName="childText" presStyleLbl="conFgAcc1" presStyleIdx="2" presStyleCnt="3" custLinFactNeighborX="409" custLinFactNeighborY="-68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AB0376-C385-48CD-A524-7D4410273F27}" srcId="{8470A586-8BDD-4EEC-8CB1-FE05B018A9D7}" destId="{97D75E34-AD6D-47FE-89C0-1141B8B44473}" srcOrd="4" destOrd="0" parTransId="{3132F791-CC1C-4128-ACAC-41E6890D9C5F}" sibTransId="{F99221FE-101E-4964-A915-6EC431940128}"/>
    <dgm:cxn modelId="{18DADC8B-9B78-41EC-B8E5-3353DD2C8DEE}" srcId="{DD717F64-B733-4E84-905D-32CC0C468FED}" destId="{B3B86390-59B5-4C65-9566-07CE414D1576}" srcOrd="0" destOrd="0" parTransId="{5A44B932-8BCF-405C-9475-3ED28A8B02A5}" sibTransId="{B3CF8B72-417B-40C2-8DA3-C218F2C5631C}"/>
    <dgm:cxn modelId="{F9681CE9-6D73-4555-8C11-7E97655D0E16}" type="presOf" srcId="{B3B86390-59B5-4C65-9566-07CE414D1576}" destId="{5CD2208D-9504-4A90-8378-1455F1765D4D}" srcOrd="0" destOrd="0" presId="urn:microsoft.com/office/officeart/2005/8/layout/list1"/>
    <dgm:cxn modelId="{B08D7AF6-0E47-46E4-9EC7-67D27782569F}" srcId="{4C2CFC7A-2BA7-4F6B-AFFE-098025DABA11}" destId="{07432358-F971-414F-B28F-8E65AA9A312B}" srcOrd="2" destOrd="0" parTransId="{880F2A89-4F19-4106-9230-7471A22A0D75}" sibTransId="{CB66037B-A4DF-4B14-AFC0-730663E396EE}"/>
    <dgm:cxn modelId="{3B8B1B30-E0C8-4127-B220-6A7520B94884}" type="presOf" srcId="{69623B67-9EB6-4FF8-B418-31D274816DBA}" destId="{DDE48E01-B739-4CB5-AA7F-3A7E0C6F45AF}" srcOrd="0" destOrd="2" presId="urn:microsoft.com/office/officeart/2005/8/layout/list1"/>
    <dgm:cxn modelId="{98AEEA85-8B48-4042-9DBD-93C0B9A454FE}" srcId="{8470A586-8BDD-4EEC-8CB1-FE05B018A9D7}" destId="{CCB78D85-B584-40BF-932C-18B4AD68474B}" srcOrd="6" destOrd="0" parTransId="{6E0B26A3-7151-40F3-8914-C869E0E12F6D}" sibTransId="{8811D309-16F1-4BD2-BA2D-92D4B8157524}"/>
    <dgm:cxn modelId="{278830F4-8B98-4D72-A77B-BC0B63720456}" type="presOf" srcId="{770269E1-AE32-4B50-8FD1-3201176A996F}" destId="{029DF8A3-C629-4E18-B273-A77F70C8B258}" srcOrd="0" destOrd="1" presId="urn:microsoft.com/office/officeart/2005/8/layout/list1"/>
    <dgm:cxn modelId="{60E40BF4-A5E5-44E0-8092-FD9EC88EB2BF}" srcId="{8470A586-8BDD-4EEC-8CB1-FE05B018A9D7}" destId="{CCA1688B-25A6-4F48-9C27-977A6EE7BD78}" srcOrd="0" destOrd="0" parTransId="{123AF12E-E2EE-4710-B835-D1052EDCA902}" sibTransId="{703A1A43-9618-4796-B7D5-336A5935FF80}"/>
    <dgm:cxn modelId="{AC128F1D-FD65-4FD8-BF27-143B98663030}" type="presOf" srcId="{8470A586-8BDD-4EEC-8CB1-FE05B018A9D7}" destId="{BA038FF1-87B8-4982-99F7-EE65B1A896FE}" srcOrd="1" destOrd="0" presId="urn:microsoft.com/office/officeart/2005/8/layout/list1"/>
    <dgm:cxn modelId="{4C63988C-1190-46C4-A26F-1D93E5A369AA}" type="presOf" srcId="{9E9B5A1F-9DAF-4925-91FA-E7D6E2F5FF0B}" destId="{029DF8A3-C629-4E18-B273-A77F70C8B258}" srcOrd="0" destOrd="3" presId="urn:microsoft.com/office/officeart/2005/8/layout/list1"/>
    <dgm:cxn modelId="{2C7B498B-158B-4338-8625-3247DFECEBBB}" type="presOf" srcId="{D6F80CBB-0E66-4312-ABDE-A68FA5EB07C1}" destId="{DDE48E01-B739-4CB5-AA7F-3A7E0C6F45AF}" srcOrd="0" destOrd="3" presId="urn:microsoft.com/office/officeart/2005/8/layout/list1"/>
    <dgm:cxn modelId="{E8F3EBE3-CD9D-4D7D-ABA5-A5D0D4596DBE}" srcId="{8470A586-8BDD-4EEC-8CB1-FE05B018A9D7}" destId="{476E9325-70A4-4699-8A80-DC23B564C357}" srcOrd="1" destOrd="0" parTransId="{AE21A849-C442-46F4-A39F-BD4ECB63E143}" sibTransId="{F347E11B-1C34-4DFD-83D5-CD57DF750BC3}"/>
    <dgm:cxn modelId="{D3823FEC-BFB7-48B1-8B19-8B19DBCEA5C5}" srcId="{4C2CFC7A-2BA7-4F6B-AFFE-098025DABA11}" destId="{BEBD9E43-0C16-45F3-A358-21D8EB09170F}" srcOrd="0" destOrd="0" parTransId="{3D4B0EAA-98D4-4337-8A40-C87B0939714E}" sibTransId="{0E1004C7-2E64-43E3-819F-A7DD73F84BD5}"/>
    <dgm:cxn modelId="{160AE294-E13D-4E4E-8E41-091C2FE6EA54}" type="presOf" srcId="{1FB1FD19-9AB2-4930-AA89-0C2FA759597D}" destId="{DDE48E01-B739-4CB5-AA7F-3A7E0C6F45AF}" srcOrd="0" destOrd="5" presId="urn:microsoft.com/office/officeart/2005/8/layout/list1"/>
    <dgm:cxn modelId="{49B96EA3-496E-4E96-BD7F-48AEC6C5DAAA}" type="presOf" srcId="{4C2CFC7A-2BA7-4F6B-AFFE-098025DABA11}" destId="{F436DDA5-5411-4AAE-A95A-F6524D2FD90C}" srcOrd="1" destOrd="0" presId="urn:microsoft.com/office/officeart/2005/8/layout/list1"/>
    <dgm:cxn modelId="{2F7B022A-BF8C-4EF5-990E-B43D7F1F90E2}" type="presOf" srcId="{CCB78D85-B584-40BF-932C-18B4AD68474B}" destId="{DDE48E01-B739-4CB5-AA7F-3A7E0C6F45AF}" srcOrd="0" destOrd="6" presId="urn:microsoft.com/office/officeart/2005/8/layout/list1"/>
    <dgm:cxn modelId="{43B6A286-46BB-40B9-B7C5-8BFCD9FFB234}" type="presOf" srcId="{97D75E34-AD6D-47FE-89C0-1141B8B44473}" destId="{DDE48E01-B739-4CB5-AA7F-3A7E0C6F45AF}" srcOrd="0" destOrd="4" presId="urn:microsoft.com/office/officeart/2005/8/layout/list1"/>
    <dgm:cxn modelId="{ED91A6E1-3B56-4827-AADD-01126E16DD51}" type="presOf" srcId="{DD717F64-B733-4E84-905D-32CC0C468FED}" destId="{311C8738-EC2E-4BAC-AC76-FD395C696478}" srcOrd="1" destOrd="0" presId="urn:microsoft.com/office/officeart/2005/8/layout/list1"/>
    <dgm:cxn modelId="{26ADA66F-1E7B-4B15-BEC2-4C6BD05C4D04}" type="presOf" srcId="{8470A586-8BDD-4EEC-8CB1-FE05B018A9D7}" destId="{E5FEBD26-4D5B-4D60-810B-EC07091287DC}" srcOrd="0" destOrd="0" presId="urn:microsoft.com/office/officeart/2005/8/layout/list1"/>
    <dgm:cxn modelId="{3F329151-0CBC-411E-A58D-11C4C8E6BF7B}" type="presOf" srcId="{F4067524-ECA3-4F9D-87CD-71DFD0599E2A}" destId="{8E6E6E31-5D48-4D1A-9A9F-32E8A8E1D5CB}" srcOrd="0" destOrd="0" presId="urn:microsoft.com/office/officeart/2005/8/layout/list1"/>
    <dgm:cxn modelId="{9CCE71D3-BC69-4CF3-BFFA-0547A5251E5E}" srcId="{4C2CFC7A-2BA7-4F6B-AFFE-098025DABA11}" destId="{770269E1-AE32-4B50-8FD1-3201176A996F}" srcOrd="1" destOrd="0" parTransId="{5119F206-7579-42C2-AB65-CB536A4FF02F}" sibTransId="{940006C8-B64B-4BFD-91E4-45D69CE2B67F}"/>
    <dgm:cxn modelId="{2B1ABCFE-B83D-4B65-BDFE-74B42BE37838}" type="presOf" srcId="{CCA1688B-25A6-4F48-9C27-977A6EE7BD78}" destId="{DDE48E01-B739-4CB5-AA7F-3A7E0C6F45AF}" srcOrd="0" destOrd="0" presId="urn:microsoft.com/office/officeart/2005/8/layout/list1"/>
    <dgm:cxn modelId="{2E974C78-6F07-4D1E-A3DC-7878652D6B75}" srcId="{8470A586-8BDD-4EEC-8CB1-FE05B018A9D7}" destId="{1FB1FD19-9AB2-4930-AA89-0C2FA759597D}" srcOrd="5" destOrd="0" parTransId="{582E236A-2756-4192-97AF-46ABCE714584}" sibTransId="{5E589982-0863-4637-B7CB-F50CFDE8533B}"/>
    <dgm:cxn modelId="{12C414B8-3764-4FD5-90EC-DC1C68024CC9}" srcId="{F4067524-ECA3-4F9D-87CD-71DFD0599E2A}" destId="{DD717F64-B733-4E84-905D-32CC0C468FED}" srcOrd="2" destOrd="0" parTransId="{9DD61743-6EBE-4FF2-B6D1-8123E8AEAC34}" sibTransId="{7DEA9E43-26A4-4793-B7B6-319A928FABF2}"/>
    <dgm:cxn modelId="{7B1B3927-9DD1-4990-8B44-798857DED57A}" type="presOf" srcId="{DD717F64-B733-4E84-905D-32CC0C468FED}" destId="{AD143944-C0BD-4AA4-BF08-BC77C94B356A}" srcOrd="0" destOrd="0" presId="urn:microsoft.com/office/officeart/2005/8/layout/list1"/>
    <dgm:cxn modelId="{8D4CB225-FF0A-4872-AD38-CD95887B6EC1}" srcId="{8470A586-8BDD-4EEC-8CB1-FE05B018A9D7}" destId="{69623B67-9EB6-4FF8-B418-31D274816DBA}" srcOrd="2" destOrd="0" parTransId="{0F18BF37-F52A-437C-8E7B-FA7E69C83A6F}" sibTransId="{F2C4F61E-3F56-4511-A71E-9181F1E7BBA2}"/>
    <dgm:cxn modelId="{69DED5FF-E4FD-4301-8145-74F7D43126AF}" type="presOf" srcId="{07432358-F971-414F-B28F-8E65AA9A312B}" destId="{029DF8A3-C629-4E18-B273-A77F70C8B258}" srcOrd="0" destOrd="2" presId="urn:microsoft.com/office/officeart/2005/8/layout/list1"/>
    <dgm:cxn modelId="{6B1CB4E1-7F26-4CAF-B110-00B075668704}" srcId="{4C2CFC7A-2BA7-4F6B-AFFE-098025DABA11}" destId="{9E9B5A1F-9DAF-4925-91FA-E7D6E2F5FF0B}" srcOrd="3" destOrd="0" parTransId="{F34D3E3F-784A-4B87-9614-ADD25D29A00C}" sibTransId="{C5442F29-1AB7-4D40-94C6-7CD47E582ED3}"/>
    <dgm:cxn modelId="{70A2F5DB-FE3A-492E-89F2-FA305D94612B}" srcId="{F4067524-ECA3-4F9D-87CD-71DFD0599E2A}" destId="{4C2CFC7A-2BA7-4F6B-AFFE-098025DABA11}" srcOrd="0" destOrd="0" parTransId="{67958187-D6F2-49BC-8897-B12FFE239331}" sibTransId="{FBDB7C22-18F2-4837-BEC9-50CC85D7E341}"/>
    <dgm:cxn modelId="{DB7F667E-A81E-4CE5-828E-20D5B77B47F3}" srcId="{8470A586-8BDD-4EEC-8CB1-FE05B018A9D7}" destId="{D6F80CBB-0E66-4312-ABDE-A68FA5EB07C1}" srcOrd="3" destOrd="0" parTransId="{563F0F71-3DE4-4D1E-BBD8-C6D50B60E126}" sibTransId="{1479F317-66C0-4FDE-BA0C-AA56795B3E39}"/>
    <dgm:cxn modelId="{414FF30F-98C5-4E61-B2A8-42478257EF11}" type="presOf" srcId="{BEBD9E43-0C16-45F3-A358-21D8EB09170F}" destId="{029DF8A3-C629-4E18-B273-A77F70C8B258}" srcOrd="0" destOrd="0" presId="urn:microsoft.com/office/officeart/2005/8/layout/list1"/>
    <dgm:cxn modelId="{06CA24FF-4A0A-4E03-8EDB-3E9D00AC7000}" type="presOf" srcId="{4C2CFC7A-2BA7-4F6B-AFFE-098025DABA11}" destId="{C8B79B0A-153F-4DC5-9F25-02782B7CD548}" srcOrd="0" destOrd="0" presId="urn:microsoft.com/office/officeart/2005/8/layout/list1"/>
    <dgm:cxn modelId="{559720C4-C9E7-4B53-B0B1-2448B6B9204B}" type="presOf" srcId="{476E9325-70A4-4699-8A80-DC23B564C357}" destId="{DDE48E01-B739-4CB5-AA7F-3A7E0C6F45AF}" srcOrd="0" destOrd="1" presId="urn:microsoft.com/office/officeart/2005/8/layout/list1"/>
    <dgm:cxn modelId="{4B531875-D47F-4B0A-8E3E-C6FB3A1982E5}" srcId="{F4067524-ECA3-4F9D-87CD-71DFD0599E2A}" destId="{8470A586-8BDD-4EEC-8CB1-FE05B018A9D7}" srcOrd="1" destOrd="0" parTransId="{8A467A7B-D387-4F62-9345-D07AA6905371}" sibTransId="{0510E4C5-8F1E-4063-A0B8-A7D224C6C01A}"/>
    <dgm:cxn modelId="{7AF0DF5F-F6B3-49C9-8549-42A6CD4F2DBA}" type="presParOf" srcId="{8E6E6E31-5D48-4D1A-9A9F-32E8A8E1D5CB}" destId="{0E02A91B-D4DB-4A3D-A207-F81B6F2BFA21}" srcOrd="0" destOrd="0" presId="urn:microsoft.com/office/officeart/2005/8/layout/list1"/>
    <dgm:cxn modelId="{2ED03B6A-602C-45F8-B4F6-CD07A41C8606}" type="presParOf" srcId="{0E02A91B-D4DB-4A3D-A207-F81B6F2BFA21}" destId="{C8B79B0A-153F-4DC5-9F25-02782B7CD548}" srcOrd="0" destOrd="0" presId="urn:microsoft.com/office/officeart/2005/8/layout/list1"/>
    <dgm:cxn modelId="{7841E08A-EBFA-40EB-8ADA-3988AFE78392}" type="presParOf" srcId="{0E02A91B-D4DB-4A3D-A207-F81B6F2BFA21}" destId="{F436DDA5-5411-4AAE-A95A-F6524D2FD90C}" srcOrd="1" destOrd="0" presId="urn:microsoft.com/office/officeart/2005/8/layout/list1"/>
    <dgm:cxn modelId="{10EDDAB8-4C42-4867-BDC1-8E9F223DEB24}" type="presParOf" srcId="{8E6E6E31-5D48-4D1A-9A9F-32E8A8E1D5CB}" destId="{7DA8E1F4-3303-435F-A253-AAC414EF8A31}" srcOrd="1" destOrd="0" presId="urn:microsoft.com/office/officeart/2005/8/layout/list1"/>
    <dgm:cxn modelId="{866D83E1-AF0C-4C73-B54E-15C4679EAAF8}" type="presParOf" srcId="{8E6E6E31-5D48-4D1A-9A9F-32E8A8E1D5CB}" destId="{029DF8A3-C629-4E18-B273-A77F70C8B258}" srcOrd="2" destOrd="0" presId="urn:microsoft.com/office/officeart/2005/8/layout/list1"/>
    <dgm:cxn modelId="{0BF7D59A-7B52-4ABD-BE55-E9A74F4CF665}" type="presParOf" srcId="{8E6E6E31-5D48-4D1A-9A9F-32E8A8E1D5CB}" destId="{12F78780-37C6-4F5D-8C88-984D75D95D33}" srcOrd="3" destOrd="0" presId="urn:microsoft.com/office/officeart/2005/8/layout/list1"/>
    <dgm:cxn modelId="{920744A5-752A-49C0-8C0B-9FBB1FA3604B}" type="presParOf" srcId="{8E6E6E31-5D48-4D1A-9A9F-32E8A8E1D5CB}" destId="{AB0D81C5-888A-4DD0-9C36-87AA806FC09B}" srcOrd="4" destOrd="0" presId="urn:microsoft.com/office/officeart/2005/8/layout/list1"/>
    <dgm:cxn modelId="{8FB6B1C1-CEFC-44A0-AA31-1644F8B29CC6}" type="presParOf" srcId="{AB0D81C5-888A-4DD0-9C36-87AA806FC09B}" destId="{E5FEBD26-4D5B-4D60-810B-EC07091287DC}" srcOrd="0" destOrd="0" presId="urn:microsoft.com/office/officeart/2005/8/layout/list1"/>
    <dgm:cxn modelId="{F1BD5D40-2FC0-44C9-A24D-73F66C8CEE10}" type="presParOf" srcId="{AB0D81C5-888A-4DD0-9C36-87AA806FC09B}" destId="{BA038FF1-87B8-4982-99F7-EE65B1A896FE}" srcOrd="1" destOrd="0" presId="urn:microsoft.com/office/officeart/2005/8/layout/list1"/>
    <dgm:cxn modelId="{1C6ECA17-49D3-49EE-BDC4-5177CED6F1E0}" type="presParOf" srcId="{8E6E6E31-5D48-4D1A-9A9F-32E8A8E1D5CB}" destId="{60CF99D6-6FA1-484B-84BF-A8825BD3B4D9}" srcOrd="5" destOrd="0" presId="urn:microsoft.com/office/officeart/2005/8/layout/list1"/>
    <dgm:cxn modelId="{304F374B-9C66-4BFC-A4CB-E42395D36E08}" type="presParOf" srcId="{8E6E6E31-5D48-4D1A-9A9F-32E8A8E1D5CB}" destId="{DDE48E01-B739-4CB5-AA7F-3A7E0C6F45AF}" srcOrd="6" destOrd="0" presId="urn:microsoft.com/office/officeart/2005/8/layout/list1"/>
    <dgm:cxn modelId="{0B27AFA5-44C4-4723-99A0-BA6349F7B402}" type="presParOf" srcId="{8E6E6E31-5D48-4D1A-9A9F-32E8A8E1D5CB}" destId="{CDE68B4D-122B-41A3-BC66-AA7539D0DBBD}" srcOrd="7" destOrd="0" presId="urn:microsoft.com/office/officeart/2005/8/layout/list1"/>
    <dgm:cxn modelId="{CE3D1295-29EF-4DB1-86FF-EB263C983675}" type="presParOf" srcId="{8E6E6E31-5D48-4D1A-9A9F-32E8A8E1D5CB}" destId="{76D0A136-C63E-4D4A-8565-1A2A25A17F25}" srcOrd="8" destOrd="0" presId="urn:microsoft.com/office/officeart/2005/8/layout/list1"/>
    <dgm:cxn modelId="{BFD28F9D-E8FB-4FB7-BB55-873C018F01D4}" type="presParOf" srcId="{76D0A136-C63E-4D4A-8565-1A2A25A17F25}" destId="{AD143944-C0BD-4AA4-BF08-BC77C94B356A}" srcOrd="0" destOrd="0" presId="urn:microsoft.com/office/officeart/2005/8/layout/list1"/>
    <dgm:cxn modelId="{5ED0E7EF-DF83-42D1-A57B-AB63D1081375}" type="presParOf" srcId="{76D0A136-C63E-4D4A-8565-1A2A25A17F25}" destId="{311C8738-EC2E-4BAC-AC76-FD395C696478}" srcOrd="1" destOrd="0" presId="urn:microsoft.com/office/officeart/2005/8/layout/list1"/>
    <dgm:cxn modelId="{CDD5546E-4C54-4976-86C2-C962173B2B6E}" type="presParOf" srcId="{8E6E6E31-5D48-4D1A-9A9F-32E8A8E1D5CB}" destId="{AB41B213-7798-451C-B49C-76C33BA4C916}" srcOrd="9" destOrd="0" presId="urn:microsoft.com/office/officeart/2005/8/layout/list1"/>
    <dgm:cxn modelId="{0F2008E9-59DB-4C8C-B0BD-BC979A207FAF}" type="presParOf" srcId="{8E6E6E31-5D48-4D1A-9A9F-32E8A8E1D5CB}" destId="{5CD2208D-9504-4A90-8378-1455F1765D4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DF8A3-C629-4E18-B273-A77F70C8B258}">
      <dsp:nvSpPr>
        <dsp:cNvPr id="0" name=""/>
        <dsp:cNvSpPr/>
      </dsp:nvSpPr>
      <dsp:spPr>
        <a:xfrm>
          <a:off x="42728" y="639998"/>
          <a:ext cx="6259941" cy="14979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7787" tIns="145796" rIns="71778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1-4 классы (1270 чел)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5-9 классы (1198 чел)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10-11 классы (132чел)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69 классов-комплектов</a:t>
          </a:r>
        </a:p>
      </dsp:txBody>
      <dsp:txXfrm>
        <a:off x="42728" y="639998"/>
        <a:ext cx="6259941" cy="1497935"/>
      </dsp:txXfrm>
    </dsp:sp>
    <dsp:sp modelId="{F436DDA5-5411-4AAE-A95A-F6524D2FD90C}">
      <dsp:nvSpPr>
        <dsp:cNvPr id="0" name=""/>
        <dsp:cNvSpPr/>
      </dsp:nvSpPr>
      <dsp:spPr>
        <a:xfrm>
          <a:off x="413355" y="0"/>
          <a:ext cx="3404883" cy="6225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700" tIns="0" rIns="24470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2600  учеников</a:t>
          </a:r>
        </a:p>
      </dsp:txBody>
      <dsp:txXfrm>
        <a:off x="443747" y="30392"/>
        <a:ext cx="3344099" cy="561790"/>
      </dsp:txXfrm>
    </dsp:sp>
    <dsp:sp modelId="{DDE48E01-B739-4CB5-AA7F-3A7E0C6F45AF}">
      <dsp:nvSpPr>
        <dsp:cNvPr id="0" name=""/>
        <dsp:cNvSpPr/>
      </dsp:nvSpPr>
      <dsp:spPr>
        <a:xfrm>
          <a:off x="0" y="2490337"/>
          <a:ext cx="9248503" cy="22773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7787" tIns="145796" rIns="71778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40 учебных кабинетов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Два спортивных зала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Актовый зал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Библиотека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Читальный зал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Стадион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Столовая</a:t>
          </a:r>
        </a:p>
      </dsp:txBody>
      <dsp:txXfrm>
        <a:off x="0" y="2490337"/>
        <a:ext cx="9248503" cy="2277331"/>
      </dsp:txXfrm>
    </dsp:sp>
    <dsp:sp modelId="{BA038FF1-87B8-4982-99F7-EE65B1A896FE}">
      <dsp:nvSpPr>
        <dsp:cNvPr id="0" name=""/>
        <dsp:cNvSpPr/>
      </dsp:nvSpPr>
      <dsp:spPr>
        <a:xfrm>
          <a:off x="489060" y="2158654"/>
          <a:ext cx="5397657" cy="4580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700" tIns="0" rIns="244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Школа включает в себя 4 этажа</a:t>
          </a:r>
        </a:p>
      </dsp:txBody>
      <dsp:txXfrm>
        <a:off x="511422" y="2181016"/>
        <a:ext cx="5352933" cy="413358"/>
      </dsp:txXfrm>
    </dsp:sp>
    <dsp:sp modelId="{5CD2208D-9504-4A90-8378-1455F1765D4D}">
      <dsp:nvSpPr>
        <dsp:cNvPr id="0" name=""/>
        <dsp:cNvSpPr/>
      </dsp:nvSpPr>
      <dsp:spPr>
        <a:xfrm>
          <a:off x="0" y="5153383"/>
          <a:ext cx="9248503" cy="17622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7787" tIns="145796" rIns="71778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</dsp:txBody>
      <dsp:txXfrm>
        <a:off x="0" y="5153383"/>
        <a:ext cx="9248503" cy="176227"/>
      </dsp:txXfrm>
    </dsp:sp>
    <dsp:sp modelId="{311C8738-EC2E-4BAC-AC76-FD395C696478}">
      <dsp:nvSpPr>
        <dsp:cNvPr id="0" name=""/>
        <dsp:cNvSpPr/>
      </dsp:nvSpPr>
      <dsp:spPr>
        <a:xfrm>
          <a:off x="475742" y="4807295"/>
          <a:ext cx="5293297" cy="4411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700" tIns="0" rIns="24470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102 учителя</a:t>
          </a:r>
        </a:p>
      </dsp:txBody>
      <dsp:txXfrm>
        <a:off x="497275" y="4828828"/>
        <a:ext cx="5250231" cy="398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10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05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3621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777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5104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819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531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90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140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60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02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6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18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93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79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49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351DC-B323-4603-956F-7DDECCF0BCEE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A41BDB-0B5E-4A39-8191-AE8082FAA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30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8" Target="../media/image2.jpeg" Type="http://schemas.openxmlformats.org/officeDocument/2006/relationships/image"/><Relationship Id="rId3" Target="../diagrams/layout1.xml" Type="http://schemas.openxmlformats.org/officeDocument/2006/relationships/diagramLayout"/><Relationship Id="rId7" Target="../media/image3.jpeg" Type="http://schemas.openxmlformats.org/officeDocument/2006/relationships/image"/><Relationship Id="rId2" Target="../diagrams/data1.xml" Type="http://schemas.openxmlformats.org/officeDocument/2006/relationships/diagramData"/><Relationship Id="rId1" Target="../slideLayouts/slideLayout2.xml" Type="http://schemas.openxmlformats.org/officeDocument/2006/relationships/slideLayout"/><Relationship Id="rId6" Target="../diagrams/drawing1.xml" Type="http://schemas.microsoft.com/office/2007/relationships/diagramDrawing"/><Relationship Id="rId5" Target="../diagrams/colors1.xml" Type="http://schemas.openxmlformats.org/officeDocument/2006/relationships/diagramColors"/><Relationship Id="rId4" Target="../diagrams/quickStyle1.xml" Type="http://schemas.openxmlformats.org/officeDocument/2006/relationships/diagramQuickStyle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slideLayouts/slideLayout2.xml" Type="http://schemas.openxmlformats.org/officeDocument/2006/relationships/slideLayout"/><Relationship Id="rId1" Target="../theme/themeOverride1.xml" Type="http://schemas.openxmlformats.org/officeDocument/2006/relationships/themeOverride"/><Relationship Id="rId5" Target="../media/image2.jpe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ubzan.ru/" TargetMode="External"/><Relationship Id="rId2" Type="http://schemas.openxmlformats.org/officeDocument/2006/relationships/hyperlink" Target="http://53.sochi-schools.ru/vakansii-2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Relationship Id="rId4" Target="http://53.sochi-schools.ru/vakansii-2/" TargetMode="External" Type="http://schemas.openxmlformats.org/officeDocument/2006/relationships/hyperlink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6257" y="126415"/>
            <a:ext cx="9338167" cy="94103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Муниципальное общеобразовательное бюджетное учреждение средняя общеобразовательная школа № 53 города Сочи </a:t>
            </a:r>
            <a:b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имени Титова Ивана Семёновича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A51E0F62-E1F6-4ADB-B12F-0CB9677C1695}"/>
              </a:ext>
            </a:extLst>
          </p:cNvPr>
          <p:cNvSpPr txBox="1">
            <a:spLocks/>
          </p:cNvSpPr>
          <p:nvPr/>
        </p:nvSpPr>
        <p:spPr>
          <a:xfrm>
            <a:off x="721372" y="5016046"/>
            <a:ext cx="10347939" cy="108329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Проблема дефицита педагогических кадров: пути решения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6641" y="1252738"/>
            <a:ext cx="5226786" cy="36706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686F02CE-B73A-4D06-B641-33D3E21CAE21}"/>
              </a:ext>
            </a:extLst>
          </p:cNvPr>
          <p:cNvSpPr/>
          <p:nvPr/>
        </p:nvSpPr>
        <p:spPr>
          <a:xfrm>
            <a:off x="3181460" y="6284629"/>
            <a:ext cx="58290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Директор школы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Крбашян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Яна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Карнуковна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493CDCE1-FFB1-4970-8378-715CA9A94B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555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5EE4F621-21F0-4CBD-A64D-14C9BABB42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7049320"/>
              </p:ext>
            </p:extLst>
          </p:nvPr>
        </p:nvGraphicFramePr>
        <p:xfrm>
          <a:off x="1256417" y="3495920"/>
          <a:ext cx="7888638" cy="3362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Объект 2">
            <a:extLst>
              <a:ext uri="{FF2B5EF4-FFF2-40B4-BE49-F238E27FC236}">
                <a16:creationId xmlns="" xmlns:a16="http://schemas.microsoft.com/office/drawing/2014/main" id="{1F420B9C-0AB8-487D-A12A-2E012F4AA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041" y="1084217"/>
            <a:ext cx="10063043" cy="2576574"/>
          </a:xfrm>
        </p:spPr>
        <p:txBody>
          <a:bodyPr>
            <a:normAutofit/>
          </a:bodyPr>
          <a:lstStyle/>
          <a:p>
            <a:pPr lvl="0"/>
            <a:r>
              <a:rPr lang="ru-RU" sz="2200" dirty="0">
                <a:solidFill>
                  <a:schemeClr val="tx1"/>
                </a:solidFill>
              </a:rPr>
              <a:t>льготные путёвки,  курсовки в лечебно-оздоровительные учреждения;</a:t>
            </a:r>
          </a:p>
          <a:p>
            <a:pPr lvl="0"/>
            <a:r>
              <a:rPr lang="ru-RU" sz="2200" dirty="0">
                <a:solidFill>
                  <a:schemeClr val="tx1"/>
                </a:solidFill>
              </a:rPr>
              <a:t>бесплатное посещение бассейна в санатории города</a:t>
            </a:r>
          </a:p>
          <a:p>
            <a:pPr lvl="0"/>
            <a:r>
              <a:rPr lang="ru-RU" sz="2200" dirty="0">
                <a:solidFill>
                  <a:schemeClr val="tx1"/>
                </a:solidFill>
              </a:rPr>
              <a:t>финансовое поощрение квалифицированных педагогов</a:t>
            </a:r>
          </a:p>
          <a:p>
            <a:pPr lvl="0"/>
            <a:r>
              <a:rPr lang="ru-RU" sz="2200" dirty="0">
                <a:solidFill>
                  <a:schemeClr val="tx1"/>
                </a:solidFill>
              </a:rPr>
              <a:t>эффективные контракты  по стимулирующим выплатам </a:t>
            </a:r>
          </a:p>
          <a:p>
            <a:pPr lvl="0"/>
            <a:r>
              <a:rPr lang="ru-RU" sz="2200" dirty="0">
                <a:solidFill>
                  <a:schemeClr val="tx1"/>
                </a:solidFill>
              </a:rPr>
              <a:t>выплата ежемесячной поощрительной надбавки молодым специалистам</a:t>
            </a:r>
          </a:p>
          <a:p>
            <a:endParaRPr lang="ru-RU" dirty="0"/>
          </a:p>
        </p:txBody>
      </p:sp>
      <p:sp>
        <p:nvSpPr>
          <p:cNvPr id="12" name="Заголовок 1">
            <a:extLst>
              <a:ext uri="{FF2B5EF4-FFF2-40B4-BE49-F238E27FC236}">
                <a16:creationId xmlns="" xmlns:a16="http://schemas.microsoft.com/office/drawing/2014/main" id="{B0C7AC3F-CF6C-49D4-89A8-A34D74BA4130}"/>
              </a:ext>
            </a:extLst>
          </p:cNvPr>
          <p:cNvSpPr txBox="1">
            <a:spLocks/>
          </p:cNvSpPr>
          <p:nvPr/>
        </p:nvSpPr>
        <p:spPr>
          <a:xfrm>
            <a:off x="1332915" y="236893"/>
            <a:ext cx="9941725" cy="8473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Поощрения педагогических работников: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F1F5F85-F409-4261-B3E7-B5705E8EA5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820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67A7A56F-5D9C-4477-8DB4-0D1065112083}"/>
              </a:ext>
            </a:extLst>
          </p:cNvPr>
          <p:cNvSpPr txBox="1">
            <a:spLocks/>
          </p:cNvSpPr>
          <p:nvPr/>
        </p:nvSpPr>
        <p:spPr>
          <a:xfrm>
            <a:off x="1257492" y="174255"/>
            <a:ext cx="9591021" cy="736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Развитие профориентационной работы: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5DE483DB-6507-4153-A456-39E838D6E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492" y="1173628"/>
            <a:ext cx="10141436" cy="241517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Популяризация педагогической деятельности среди старшеклассников </a:t>
            </a:r>
          </a:p>
          <a:p>
            <a:r>
              <a:rPr lang="ru-RU" sz="2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Выявление обучающихся, склонных к педагогической деятельности в рамках учебного курса «Моя профессиональная карьера» </a:t>
            </a:r>
          </a:p>
          <a:p>
            <a:r>
              <a:rPr lang="ru-RU" sz="2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Организация  участия старшеклассников во встречах со студентами педагогических ВУЗов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8321" y="3219436"/>
            <a:ext cx="4154274" cy="33056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38694BD9-F5EE-4B2E-B50F-E8494DD19C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0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91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4254" y="64943"/>
            <a:ext cx="10244831" cy="1920536"/>
          </a:xfrm>
        </p:spPr>
        <p:txBody>
          <a:bodyPr>
            <a:noAutofit/>
          </a:bodyPr>
          <a:lstStyle/>
          <a:p>
            <a:pPr marL="342900" lvl="0" indent="-342900" algn="ctr">
              <a:spcBef>
                <a:spcPts val="1000"/>
              </a:spcBef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Ежегодное участие в выставке учреждений       профессионального среднего и высшего образования г. Сочи «Сделай свой выбор»</a:t>
            </a:r>
            <a:r>
              <a:rPr lang="ru-RU" sz="2800" b="1" i="1" dirty="0">
                <a:solidFill>
                  <a:srgbClr val="4472C4"/>
                </a:solidFill>
              </a:rPr>
              <a:t/>
            </a:r>
            <a:br>
              <a:rPr lang="ru-RU" sz="2800" b="1" i="1" dirty="0">
                <a:solidFill>
                  <a:srgbClr val="4472C4"/>
                </a:solidFill>
              </a:rPr>
            </a:br>
            <a:endParaRPr lang="ru-RU" sz="2800" b="1" i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8270" y="1804087"/>
            <a:ext cx="6469603" cy="4629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D6F8D4F-AA85-47FA-B6FC-491164146E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8" y="132947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133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3075" y="21919"/>
            <a:ext cx="10062720" cy="1062298"/>
          </a:xfrm>
          <a:noFill/>
          <a:ln>
            <a:solidFill>
              <a:srgbClr val="FFFFFF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Заключение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договоров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с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педагогическими ВУЗами о прохождении студентами педагогических практик на базе школы 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на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обучение по целевым направлениям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733057"/>
              </p:ext>
            </p:extLst>
          </p:nvPr>
        </p:nvGraphicFramePr>
        <p:xfrm>
          <a:off x="778008" y="1187686"/>
          <a:ext cx="10292180" cy="5544312"/>
        </p:xfrm>
        <a:graphic>
          <a:graphicData uri="http://schemas.openxmlformats.org/drawingml/2006/table">
            <a:tbl>
              <a:tblPr firstRow="1" firstCol="1" bandRow="1"/>
              <a:tblGrid>
                <a:gridCol w="6650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870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580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819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91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4520" algn="ctr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ФИО</a:t>
                      </a: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Специальность</a:t>
                      </a: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ВУЗ</a:t>
                      </a: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719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Суровецкая</a:t>
                      </a: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Любовь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педагог-психолог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Армавирский педагогический институт</a:t>
                      </a:r>
                      <a:r>
                        <a:rPr lang="ru-RU" sz="2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10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Бутова Ксения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иностранные языки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Сочинский государственный университет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10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Оганесян Анна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иностранные языки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Сочинский государственный университет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10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Косян</a:t>
                      </a: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Диана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начальные классы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Сочинский государственный университет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5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Изьюрова</a:t>
                      </a:r>
                      <a:r>
                        <a:rPr lang="ru-RU" sz="2000" b="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Валерия</a:t>
                      </a:r>
                      <a:endParaRPr lang="ru-RU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иностранные языки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Кубанский государственный университет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11012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Свежевская Александра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Российский университет дружбы народов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110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Букреев Александр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и обществознание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Сочинский государственный университет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110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Филинович</a:t>
                      </a: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Анастасия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иностранные языки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Армавирский</a:t>
                      </a: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государственный педагогический университет.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10578753-2BDF-4A90-9787-A50D72A6C9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075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3075" y="323671"/>
            <a:ext cx="11046780" cy="1062298"/>
          </a:xfrm>
          <a:noFill/>
          <a:ln>
            <a:solidFill>
              <a:srgbClr val="FFFFFF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Привлечение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в школу студентов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педагогических ВУЗов 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4108219"/>
              </p:ext>
            </p:extLst>
          </p:nvPr>
        </p:nvGraphicFramePr>
        <p:xfrm>
          <a:off x="561702" y="1490645"/>
          <a:ext cx="10508486" cy="4353859"/>
        </p:xfrm>
        <a:graphic>
          <a:graphicData uri="http://schemas.openxmlformats.org/drawingml/2006/table">
            <a:tbl>
              <a:tblPr firstRow="1" firstCol="1" bandRow="1"/>
              <a:tblGrid>
                <a:gridCol w="6790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477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033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6782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84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4520" algn="ctr"/>
                        </a:tabLst>
                      </a:pPr>
                      <a:endParaRPr lang="ru-RU" sz="20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4520" algn="ctr"/>
                        </a:tabLs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Специальность</a:t>
                      </a: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ВУЗ</a:t>
                      </a: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3025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Янковская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Илона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Юрьевна</a:t>
                      </a:r>
                      <a:endParaRPr lang="ru-RU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и обществознание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Российский университет дружбы народов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1904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Дорофеева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Александра Александровна</a:t>
                      </a:r>
                      <a:endParaRPr lang="ru-RU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Начальные классы</a:t>
                      </a:r>
                      <a:endParaRPr lang="ru-RU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Сочинский государственный университет</a:t>
                      </a:r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1547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Триандафилиди</a:t>
                      </a:r>
                      <a:r>
                        <a:rPr lang="ru-RU" dirty="0" smtClean="0"/>
                        <a:t> </a:t>
                      </a:r>
                    </a:p>
                    <a:p>
                      <a:r>
                        <a:rPr lang="ru-RU" dirty="0" smtClean="0"/>
                        <a:t>Христофор</a:t>
                      </a:r>
                    </a:p>
                    <a:p>
                      <a:r>
                        <a:rPr lang="ru-RU" dirty="0" smtClean="0"/>
                        <a:t>Юрьевич</a:t>
                      </a:r>
                      <a:endParaRPr lang="ru-RU" dirty="0"/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 культура</a:t>
                      </a:r>
                      <a:endParaRPr lang="ru-RU" dirty="0"/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Российский университет дружбы народов</a:t>
                      </a:r>
                    </a:p>
                    <a:p>
                      <a:endParaRPr lang="ru-RU" dirty="0"/>
                    </a:p>
                  </a:txBody>
                  <a:tcPr marL="59336" marR="59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10578753-2BDF-4A90-9787-A50D72A6C9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74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6225" y="230145"/>
            <a:ext cx="8596668" cy="68101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Результаты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5DE483DB-6507-4153-A456-39E838D6E3A0}"/>
              </a:ext>
            </a:extLst>
          </p:cNvPr>
          <p:cNvSpPr txBox="1">
            <a:spLocks/>
          </p:cNvSpPr>
          <p:nvPr/>
        </p:nvSpPr>
        <p:spPr>
          <a:xfrm>
            <a:off x="1386225" y="1040970"/>
            <a:ext cx="7881280" cy="17812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200" dirty="0">
                <a:solidFill>
                  <a:schemeClr val="tx1"/>
                </a:solidFill>
                <a:ea typeface="+mj-ea"/>
                <a:cs typeface="+mj-cs"/>
              </a:rPr>
              <a:t>Положительная динамика результатов ВПР 2021 года</a:t>
            </a:r>
          </a:p>
          <a:p>
            <a:r>
              <a:rPr lang="ru-RU" sz="2200" dirty="0">
                <a:solidFill>
                  <a:schemeClr val="tx1"/>
                </a:solidFill>
                <a:ea typeface="+mj-ea"/>
                <a:cs typeface="+mj-cs"/>
              </a:rPr>
              <a:t>Успешное преодоление выпускниками 11 классов ГИА</a:t>
            </a:r>
          </a:p>
          <a:p>
            <a:r>
              <a:rPr lang="ru-RU" sz="2200" dirty="0">
                <a:solidFill>
                  <a:schemeClr val="tx1"/>
                </a:solidFill>
                <a:ea typeface="+mj-ea"/>
                <a:cs typeface="+mj-cs"/>
              </a:rPr>
              <a:t>Сокращение количества педагогических вакансий</a:t>
            </a:r>
          </a:p>
          <a:p>
            <a:r>
              <a:rPr lang="ru-RU" sz="2200" dirty="0">
                <a:solidFill>
                  <a:schemeClr val="tx1"/>
                </a:solidFill>
                <a:ea typeface="+mj-ea"/>
                <a:cs typeface="+mj-cs"/>
              </a:rPr>
              <a:t>Увеличение состава молодых педагогов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393" y="2822248"/>
            <a:ext cx="5352326" cy="401424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7D38555-009D-404B-88BC-B1D5AC2CA3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593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69447" y="344945"/>
            <a:ext cx="9753925" cy="630959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100" b="1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Положительная  динамика результатов ВПР 2021 года   </a:t>
            </a:r>
            <a:r>
              <a:rPr lang="ru-RU" sz="3100" b="1" i="1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000" i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i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i="1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i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i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800040"/>
              </p:ext>
            </p:extLst>
          </p:nvPr>
        </p:nvGraphicFramePr>
        <p:xfrm>
          <a:off x="796390" y="1284367"/>
          <a:ext cx="9406663" cy="4976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45DE6B-6306-4CD7-A66E-B69F60FC05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522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2136" y="156755"/>
            <a:ext cx="9824231" cy="58465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Положительная  динамика результатов ВПР 2021 года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089631"/>
              </p:ext>
            </p:extLst>
          </p:nvPr>
        </p:nvGraphicFramePr>
        <p:xfrm>
          <a:off x="1083075" y="1141882"/>
          <a:ext cx="9093154" cy="5042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0E1C4185-1F38-4D13-BB65-6F8503C75D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549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99AD9C6-1CCF-479E-8017-C31B5CC56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671" y="268572"/>
            <a:ext cx="10201332" cy="97534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rebuchet MS (Заголовки)"/>
              </a:rPr>
              <a:t>Сравнительный анализ ВПР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rebuchet MS (Заголовки)"/>
              </a:rPr>
              <a:t/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rebuchet MS (Заголовки)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rebuchet MS (Заголовки)"/>
              </a:rPr>
              <a:t>за 2021 – 2022 г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rebuchet MS (Заголовки)"/>
              </a:rPr>
              <a:t>. в 11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rebuchet MS (Заголовки)"/>
              </a:rPr>
              <a:t>классах (%)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F3AB9865-8CB2-4173-833A-D07A5EA063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  <p:graphicFrame>
        <p:nvGraphicFramePr>
          <p:cNvPr id="6" name="Объект 7">
            <a:extLst>
              <a:ext uri="{FF2B5EF4-FFF2-40B4-BE49-F238E27FC236}">
                <a16:creationId xmlns="" xmlns:a16="http://schemas.microsoft.com/office/drawing/2014/main" id="{54901A31-DEEC-4CFC-B1EB-B986285424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91089"/>
              </p:ext>
            </p:extLst>
          </p:nvPr>
        </p:nvGraphicFramePr>
        <p:xfrm>
          <a:off x="677862" y="1333500"/>
          <a:ext cx="10240074" cy="4884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1739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803" y="129756"/>
            <a:ext cx="9808997" cy="1406081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Успешное преодоление выпускниками 11 классов государственной итоговой аттестации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solidFill>
                  <a:schemeClr val="accent2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b="1" i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1537" y="1535837"/>
            <a:ext cx="10368363" cy="5159595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      </a:t>
            </a:r>
            <a:r>
              <a:rPr lang="ru-RU" sz="1600" dirty="0" smtClean="0"/>
              <a:t>В </a:t>
            </a:r>
            <a:r>
              <a:rPr lang="ru-RU" sz="1600" dirty="0"/>
              <a:t>2020-2021 учебном году средний балл по всем предметам в МОБУ СОШ №53 г. Сочи им. Титова И.С. - 63,84 балла. Выпускники 11 классов показали отличные знания по русскому языку, профильной математике, информатике</a:t>
            </a:r>
          </a:p>
          <a:p>
            <a:pPr marL="0" indent="0">
              <a:buNone/>
            </a:pPr>
            <a:r>
              <a:rPr lang="en-US" sz="1600" dirty="0" smtClean="0"/>
              <a:t>     </a:t>
            </a:r>
            <a:r>
              <a:rPr lang="ru-RU" sz="1600" dirty="0" smtClean="0"/>
              <a:t>Средний </a:t>
            </a:r>
            <a:r>
              <a:rPr lang="ru-RU" sz="1600" dirty="0"/>
              <a:t>балл по математике профильного уровня по школе повысился по сравнению с прошлым годом на 12,28 баллов. Показатели школы выше города на 4,8  балла и края на 7 баллов. По русскому языку средний тестовый балл по школе по сравнению с предыдущим годом </a:t>
            </a:r>
            <a:r>
              <a:rPr lang="ru-RU" sz="1600" dirty="0" smtClean="0"/>
              <a:t>повысился </a:t>
            </a:r>
            <a:r>
              <a:rPr lang="ru-RU" sz="1600" dirty="0"/>
              <a:t>на 3.41 балла.</a:t>
            </a:r>
          </a:p>
          <a:p>
            <a:pPr marL="0" indent="0">
              <a:buNone/>
            </a:pPr>
            <a:r>
              <a:rPr lang="ru-RU" b="1" dirty="0"/>
              <a:t>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5E298BFE-DD40-47AF-BCF5-F8B3314F6C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B1466044-BB42-4FEE-A6D0-34FB21C3E1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9941546"/>
              </p:ext>
            </p:extLst>
          </p:nvPr>
        </p:nvGraphicFramePr>
        <p:xfrm>
          <a:off x="541537" y="3264757"/>
          <a:ext cx="10907513" cy="3459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259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171" y="119215"/>
            <a:ext cx="7403985" cy="1525243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100" b="1" dirty="0">
                <a:solidFill>
                  <a:schemeClr val="accent2">
                    <a:lumMod val="75000"/>
                  </a:schemeClr>
                </a:solidFill>
              </a:rPr>
              <a:t>Информация о школе</a:t>
            </a: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3100" dirty="0" smtClean="0">
                <a:solidFill>
                  <a:schemeClr val="accent5">
                    <a:lumMod val="50000"/>
                  </a:schemeClr>
                </a:solidFill>
              </a:rPr>
              <a:t>Дата </a:t>
            </a:r>
            <a:r>
              <a:rPr lang="ru-RU" sz="3100" dirty="0">
                <a:solidFill>
                  <a:schemeClr val="accent5">
                    <a:lumMod val="50000"/>
                  </a:schemeClr>
                </a:solidFill>
              </a:rPr>
              <a:t>создания школы – 1948 год</a:t>
            </a:r>
            <a:br>
              <a:rPr lang="ru-RU" sz="31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> </a:t>
            </a:r>
            <a:endParaRPr lang="ru-RU" sz="4000" dirty="0">
              <a:solidFill>
                <a:srgbClr val="0070C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2807077"/>
              </p:ext>
            </p:extLst>
          </p:nvPr>
        </p:nvGraphicFramePr>
        <p:xfrm>
          <a:off x="522514" y="1423851"/>
          <a:ext cx="9248503" cy="5434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6836563" y="2077375"/>
            <a:ext cx="4981351" cy="398745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4D6DCE6D-9101-49D3-B395-AD146E01140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703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904" y="288939"/>
            <a:ext cx="10519110" cy="723116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Сокращение количества вакансий в 2021году: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632968"/>
              </p:ext>
            </p:extLst>
          </p:nvPr>
        </p:nvGraphicFramePr>
        <p:xfrm>
          <a:off x="1362891" y="969816"/>
          <a:ext cx="8074617" cy="2061275"/>
        </p:xfrm>
        <a:graphic>
          <a:graphicData uri="http://schemas.openxmlformats.org/drawingml/2006/table">
            <a:tbl>
              <a:tblPr firstRow="1" firstCol="1" bandRow="1"/>
              <a:tblGrid>
                <a:gridCol w="15614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833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068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4668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1967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7576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7822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1416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8853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14910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Начальные классы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язык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51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51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6892" y="3211550"/>
            <a:ext cx="1142612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Увеличение состава молодых педагогов в 2021году:</a:t>
            </a:r>
          </a:p>
          <a:p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Снижение численности педагогических работников со стажем работы 20 и более лет и, наоборот,  увеличение молодого состава педагогов со стажем работы от 3 до 15 лет.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942053"/>
              </p:ext>
            </p:extLst>
          </p:nvPr>
        </p:nvGraphicFramePr>
        <p:xfrm>
          <a:off x="1300898" y="4653893"/>
          <a:ext cx="8198602" cy="1820735"/>
        </p:xfrm>
        <a:graphic>
          <a:graphicData uri="http://schemas.openxmlformats.org/drawingml/2006/table">
            <a:tbl>
              <a:tblPr firstRow="1" firstCol="1" bandRow="1"/>
              <a:tblGrid>
                <a:gridCol w="10063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578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887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94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655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8655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8655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8655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281447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педагогов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(чел.)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7800" algn="l"/>
                        </a:tabLs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Стаж работы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49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 3 лет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– 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5-10 лет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15-20 лет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и более лет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14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14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14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01A2F011-ED84-4E06-B9F0-21D75DD320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851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3075" y="108421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за </a:t>
            </a:r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664" y="2608645"/>
            <a:ext cx="9182562" cy="392931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200" dirty="0"/>
              <a:t>Телефон   </a:t>
            </a: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smtClean="0"/>
              <a:t>8(862)246-64-70,</a:t>
            </a:r>
          </a:p>
          <a:p>
            <a:pPr marL="0" indent="0" algn="ctr">
              <a:buNone/>
            </a:pPr>
            <a:r>
              <a:rPr lang="ru-RU" sz="3200" dirty="0" smtClean="0"/>
              <a:t>8(862)246-66-31</a:t>
            </a:r>
            <a:r>
              <a:rPr lang="ru-RU" sz="3200" dirty="0"/>
              <a:t>,              </a:t>
            </a:r>
          </a:p>
          <a:p>
            <a:pPr marL="0" indent="0" algn="ctr">
              <a:buNone/>
            </a:pP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smtClean="0"/>
              <a:t>Электронная почта:</a:t>
            </a:r>
            <a:r>
              <a:rPr lang="ru-RU" sz="4800" dirty="0" smtClean="0"/>
              <a:t>  </a:t>
            </a:r>
            <a:r>
              <a:rPr lang="en-US" sz="4800" dirty="0"/>
              <a:t>school53@edu.sochi.ru</a:t>
            </a:r>
            <a:endParaRPr lang="ru-RU" sz="4800" dirty="0"/>
          </a:p>
          <a:p>
            <a:endParaRPr lang="ru-RU" sz="4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1A2F011-ED84-4E06-B9F0-21D75DD320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59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8384" y="1084217"/>
            <a:ext cx="9398092" cy="1839881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ea typeface="+mj-ea"/>
                <a:cs typeface="+mj-cs"/>
              </a:rPr>
              <a:t>Рост численности обучающихся школы с 2017 г. по 2021 г.- 40%</a:t>
            </a:r>
          </a:p>
          <a:p>
            <a:r>
              <a:rPr lang="ru-RU" sz="2000" dirty="0">
                <a:solidFill>
                  <a:schemeClr val="tx1"/>
                </a:solidFill>
                <a:ea typeface="+mj-ea"/>
                <a:cs typeface="+mj-cs"/>
              </a:rPr>
              <a:t>Средняя наполняемость классов – 40 человек</a:t>
            </a:r>
          </a:p>
          <a:p>
            <a:r>
              <a:rPr lang="ru-RU" sz="2000" dirty="0">
                <a:solidFill>
                  <a:schemeClr val="tx1"/>
                </a:solidFill>
              </a:rPr>
              <a:t>Увеличение нагрузки на педагогов </a:t>
            </a:r>
            <a:endParaRPr lang="ru-RU" sz="2000" dirty="0">
              <a:solidFill>
                <a:schemeClr val="tx1"/>
              </a:solidFill>
              <a:ea typeface="+mj-ea"/>
              <a:cs typeface="+mj-cs"/>
            </a:endParaRPr>
          </a:p>
          <a:p>
            <a:r>
              <a:rPr lang="ru-RU" sz="2000" dirty="0">
                <a:solidFill>
                  <a:schemeClr val="tx1"/>
                </a:solidFill>
                <a:ea typeface="+mj-ea"/>
                <a:cs typeface="+mj-cs"/>
              </a:rPr>
              <a:t>Отток педагогов в другие отрасли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A51E0F62-E1F6-4ADB-B12F-0CB9677C1695}"/>
              </a:ext>
            </a:extLst>
          </p:cNvPr>
          <p:cNvSpPr txBox="1">
            <a:spLocks/>
          </p:cNvSpPr>
          <p:nvPr/>
        </p:nvSpPr>
        <p:spPr>
          <a:xfrm>
            <a:off x="848083" y="199960"/>
            <a:ext cx="10495834" cy="6179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Причина дефицита педагогических кадров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384" y="3190455"/>
            <a:ext cx="4272898" cy="327531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0531" y="3190456"/>
            <a:ext cx="2452448" cy="327530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E1E7CD6-D2C3-4B1D-A03B-9F3DD0D23D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51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DB6D65A0-490B-4BAF-9194-9B7D625F90C8}"/>
              </a:ext>
            </a:extLst>
          </p:cNvPr>
          <p:cNvSpPr/>
          <p:nvPr/>
        </p:nvSpPr>
        <p:spPr>
          <a:xfrm>
            <a:off x="879628" y="216589"/>
            <a:ext cx="9827581" cy="510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</a:rPr>
              <a:t>Рисковый профиль школы 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</a:rPr>
              <a:t>sch233196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0C35B016-D78F-474F-BCE4-DB5498FE4926}"/>
              </a:ext>
            </a:extLst>
          </p:cNvPr>
          <p:cNvSpPr/>
          <p:nvPr/>
        </p:nvSpPr>
        <p:spPr>
          <a:xfrm>
            <a:off x="286765" y="4986469"/>
            <a:ext cx="1156612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975360" algn="l"/>
              </a:tabLst>
            </a:pPr>
            <a:r>
              <a:rPr lang="ru-RU" b="1" dirty="0"/>
              <a:t>Основная проблема школы: низкое качество образования по русскому языку и математике.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50B353CC-F016-40AF-8DEC-8A4C30214572}"/>
              </a:ext>
            </a:extLst>
          </p:cNvPr>
          <p:cNvSpPr/>
          <p:nvPr/>
        </p:nvSpPr>
        <p:spPr>
          <a:xfrm>
            <a:off x="286765" y="5418721"/>
            <a:ext cx="10875505" cy="664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/>
              <a:t>Основная цель: улучшение качества образования школьников через устранение дефицита педагогических кадров и  повышение уровня профессионального мастерства педагогов.    </a:t>
            </a:r>
          </a:p>
        </p:txBody>
      </p:sp>
      <p:graphicFrame>
        <p:nvGraphicFramePr>
          <p:cNvPr id="7" name="Объект 3">
            <a:extLst>
              <a:ext uri="{FF2B5EF4-FFF2-40B4-BE49-F238E27FC236}">
                <a16:creationId xmlns="" xmlns:a16="http://schemas.microsoft.com/office/drawing/2014/main" id="{17F8A15F-385D-41B3-AEE1-0C4484DB29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9006483"/>
              </p:ext>
            </p:extLst>
          </p:nvPr>
        </p:nvGraphicFramePr>
        <p:xfrm>
          <a:off x="1202724" y="942304"/>
          <a:ext cx="8712025" cy="36818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02140">
                  <a:extLst>
                    <a:ext uri="{9D8B030D-6E8A-4147-A177-3AD203B41FA5}">
                      <a16:colId xmlns="" xmlns:a16="http://schemas.microsoft.com/office/drawing/2014/main" val="1488412038"/>
                    </a:ext>
                  </a:extLst>
                </a:gridCol>
                <a:gridCol w="1609885">
                  <a:extLst>
                    <a:ext uri="{9D8B030D-6E8A-4147-A177-3AD203B41FA5}">
                      <a16:colId xmlns="" xmlns:a16="http://schemas.microsoft.com/office/drawing/2014/main" val="852393850"/>
                    </a:ext>
                  </a:extLst>
                </a:gridCol>
              </a:tblGrid>
              <a:tr h="437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 риска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Значимость фактора риска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3400569122"/>
                  </a:ext>
                </a:extLst>
              </a:tr>
              <a:tr h="3501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Низкий уровень оснащения школы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Высокая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1115452858"/>
                  </a:ext>
                </a:extLst>
              </a:tr>
              <a:tr h="329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Дефицит педагогических кадров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Высокая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674498919"/>
                  </a:ext>
                </a:extLst>
              </a:tr>
              <a:tr h="4956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Недостаточная предметная и методическая компетентность педагогических работников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Средняя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783260544"/>
                  </a:ext>
                </a:extLst>
              </a:tr>
              <a:tr h="299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Высокая доля обучающихся с ОВЗ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Низкая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1097502273"/>
                  </a:ext>
                </a:extLst>
              </a:tr>
              <a:tr h="284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Низкое качество преодоления языковых и культурных барьеров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Средняя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2697285405"/>
                  </a:ext>
                </a:extLst>
              </a:tr>
              <a:tr h="342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Низкая учебная мотивация обучающихся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Средняя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804841091"/>
                  </a:ext>
                </a:extLst>
              </a:tr>
              <a:tr h="260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7.Пониженный уровень школьного благополучия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Низкая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3840388176"/>
                  </a:ext>
                </a:extLst>
              </a:tr>
              <a:tr h="318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 Низкий уровень дисциплины в классе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Высокая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2847277671"/>
                  </a:ext>
                </a:extLst>
              </a:tr>
              <a:tr h="315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 Высокая доля обучающихся с рисками учебной неуспешности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Средняя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3531807671"/>
                  </a:ext>
                </a:extLst>
              </a:tr>
              <a:tr h="2478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 Низкий уровень вовлеченности родителей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Низкая</a:t>
                      </a: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3882663336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EEA146BB-CD22-47D2-ADBE-F8777C695F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221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0813" y="72056"/>
            <a:ext cx="9235425" cy="125071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Программа «Проблема дефицита педагогических кадров: пути решения»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>
                <a:solidFill>
                  <a:srgbClr val="4472C4"/>
                </a:solidFill>
              </a:rPr>
              <a:t/>
            </a:r>
            <a:br>
              <a:rPr lang="ru-RU" sz="2800" dirty="0">
                <a:solidFill>
                  <a:srgbClr val="4472C4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089" y="2307636"/>
            <a:ext cx="10162137" cy="982828"/>
          </a:xfrm>
        </p:spPr>
        <p:txBody>
          <a:bodyPr>
            <a:normAutofit/>
          </a:bodyPr>
          <a:lstStyle/>
          <a:p>
            <a:pPr marL="0" lvl="0" indent="0">
              <a:buClr>
                <a:srgbClr val="4472C4"/>
              </a:buClr>
              <a:buNone/>
            </a:pPr>
            <a:r>
              <a:rPr lang="ru-RU" sz="2000" dirty="0">
                <a:solidFill>
                  <a:schemeClr val="tx1"/>
                </a:solidFill>
              </a:rPr>
              <a:t>Улучшение качества образования школьников через устранение дефицита педагогических кадров</a:t>
            </a:r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0249" y="3099812"/>
            <a:ext cx="4752657" cy="356763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432278C-6ED6-4251-95C3-AF94CC720D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DC4C3A0-A3EE-4DAD-93DB-C109FFB2F708}"/>
              </a:ext>
            </a:extLst>
          </p:cNvPr>
          <p:cNvSpPr/>
          <p:nvPr/>
        </p:nvSpPr>
        <p:spPr>
          <a:xfrm>
            <a:off x="701089" y="1614961"/>
            <a:ext cx="103102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Ожидаемые конечные результаты реализации программы: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02823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A51E0F62-E1F6-4ADB-B12F-0CB9677C16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71918" y="365761"/>
            <a:ext cx="8852280" cy="7184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 algn="ctr">
              <a:spcBef>
                <a:spcPts val="1000"/>
              </a:spcBef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Пути решения</a:t>
            </a:r>
            <a:r>
              <a:rPr lang="ru-RU" sz="2800" b="1" dirty="0">
                <a:solidFill>
                  <a:srgbClr val="4472C4"/>
                </a:solidFill>
              </a:rPr>
              <a:t/>
            </a:r>
            <a:br>
              <a:rPr lang="ru-RU" sz="2800" b="1" dirty="0">
                <a:solidFill>
                  <a:srgbClr val="4472C4"/>
                </a:solidFill>
              </a:rPr>
            </a:b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Объект 2"/>
          <p:cNvSpPr txBox="1">
            <a:spLocks noGrp="1"/>
          </p:cNvSpPr>
          <p:nvPr>
            <p:ph idx="1"/>
          </p:nvPr>
        </p:nvSpPr>
        <p:spPr>
          <a:xfrm>
            <a:off x="667265" y="1614616"/>
            <a:ext cx="9095009" cy="3880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200" b="1" dirty="0">
                <a:solidFill>
                  <a:schemeClr val="tx1"/>
                </a:solidFill>
                <a:ea typeface="+mj-ea"/>
                <a:cs typeface="+mj-cs"/>
              </a:rPr>
              <a:t>Сохранение и развитие имеющегося кадрового потенциала</a:t>
            </a:r>
          </a:p>
          <a:p>
            <a:r>
              <a:rPr lang="ru-RU" sz="2200" b="1" dirty="0">
                <a:solidFill>
                  <a:schemeClr val="tx1"/>
                </a:solidFill>
                <a:ea typeface="+mj-ea"/>
                <a:cs typeface="+mj-cs"/>
              </a:rPr>
              <a:t>Создание комфортных условий труда педагогам</a:t>
            </a:r>
          </a:p>
          <a:p>
            <a:r>
              <a:rPr lang="ru-RU" sz="2200" b="1" dirty="0">
                <a:solidFill>
                  <a:schemeClr val="tx1"/>
                </a:solidFill>
                <a:ea typeface="+mj-ea"/>
                <a:cs typeface="+mj-cs"/>
              </a:rPr>
              <a:t>Оказание мер социальной поддержки педагогов</a:t>
            </a:r>
          </a:p>
          <a:p>
            <a:r>
              <a:rPr lang="ru-RU" sz="2200" b="1" dirty="0">
                <a:solidFill>
                  <a:schemeClr val="tx1"/>
                </a:solidFill>
                <a:ea typeface="+mj-ea"/>
                <a:cs typeface="+mj-cs"/>
              </a:rPr>
              <a:t>Совершенствование системы стимулирования педагогов</a:t>
            </a:r>
          </a:p>
          <a:p>
            <a:r>
              <a:rPr lang="ru-RU" sz="2200" b="1" dirty="0">
                <a:solidFill>
                  <a:schemeClr val="tx1"/>
                </a:solidFill>
                <a:ea typeface="+mj-ea"/>
                <a:cs typeface="+mj-cs"/>
              </a:rPr>
              <a:t>Привлечение и закрепление молодых специалистов</a:t>
            </a:r>
          </a:p>
          <a:p>
            <a:r>
              <a:rPr lang="ru-RU" sz="2200" b="1" dirty="0">
                <a:solidFill>
                  <a:schemeClr val="tx1"/>
                </a:solidFill>
                <a:ea typeface="+mj-ea"/>
                <a:cs typeface="+mj-cs"/>
              </a:rPr>
              <a:t>Создание системы </a:t>
            </a:r>
            <a:r>
              <a:rPr lang="ru-RU" sz="2200" b="1" dirty="0" err="1">
                <a:solidFill>
                  <a:schemeClr val="tx1"/>
                </a:solidFill>
                <a:ea typeface="+mj-ea"/>
                <a:cs typeface="+mj-cs"/>
              </a:rPr>
              <a:t>профориентационной</a:t>
            </a:r>
            <a:r>
              <a:rPr lang="ru-RU" sz="2200" b="1" dirty="0">
                <a:solidFill>
                  <a:schemeClr val="tx1"/>
                </a:solidFill>
                <a:ea typeface="+mj-ea"/>
                <a:cs typeface="+mj-cs"/>
              </a:rPr>
              <a:t> работы среди обучающихся, ориентированной на педагогические специальности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CA02D41-5661-4D9A-91EA-56F91A0D3F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022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36C995B-9436-40E7-8ABF-7C9E01007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567" y="194619"/>
            <a:ext cx="10445579" cy="841845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Мероприятия и действия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1083075" y="1036464"/>
            <a:ext cx="10445580" cy="30650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  <a:ea typeface="+mj-ea"/>
                <a:cs typeface="+mj-cs"/>
              </a:rPr>
              <a:t>Регулярное обновление информации об имеющихся вакансиях на сайте школы и в социальных сетях: </a:t>
            </a:r>
            <a:r>
              <a:rPr lang="en-US" sz="2000" dirty="0">
                <a:solidFill>
                  <a:schemeClr val="tx1"/>
                </a:solidFill>
                <a:ea typeface="+mj-ea"/>
                <a:cs typeface="+mj-cs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http://53.sochi-schools.ru/vakansii-2/</a:t>
            </a:r>
            <a:endParaRPr lang="ru-RU" sz="2000" dirty="0">
              <a:solidFill>
                <a:schemeClr val="tx1"/>
              </a:solidFill>
              <a:ea typeface="+mj-ea"/>
              <a:cs typeface="+mj-cs"/>
            </a:endParaRPr>
          </a:p>
          <a:p>
            <a:r>
              <a:rPr lang="ru-RU" sz="2000" dirty="0">
                <a:solidFill>
                  <a:schemeClr val="tx1"/>
                </a:solidFill>
                <a:ea typeface="+mj-ea"/>
                <a:cs typeface="+mj-cs"/>
              </a:rPr>
              <a:t>Участие в «Ярмарке вакансий» </a:t>
            </a:r>
          </a:p>
          <a:p>
            <a:r>
              <a:rPr lang="ru-RU" sz="2000" dirty="0">
                <a:solidFill>
                  <a:schemeClr val="tx1"/>
                </a:solidFill>
                <a:ea typeface="+mj-ea"/>
                <a:cs typeface="+mj-cs"/>
              </a:rPr>
              <a:t>Сотрудничество с департаментом труда и занятости населения Краснодарского края в сети Интернет </a:t>
            </a:r>
            <a:r>
              <a:rPr lang="en-US" sz="2000" dirty="0">
                <a:solidFill>
                  <a:schemeClr val="tx1"/>
                </a:solidFill>
                <a:ea typeface="+mj-ea"/>
                <a:cs typeface="+mj-cs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WWW.KUBZAN.RU</a:t>
            </a:r>
            <a:endParaRPr lang="ru-RU" sz="2000" dirty="0">
              <a:solidFill>
                <a:schemeClr val="tx1"/>
              </a:solidFill>
              <a:ea typeface="+mj-ea"/>
              <a:cs typeface="+mj-cs"/>
            </a:endParaRPr>
          </a:p>
          <a:p>
            <a:r>
              <a:rPr lang="ru-RU" sz="2000" dirty="0">
                <a:solidFill>
                  <a:schemeClr val="tx1"/>
                </a:solidFill>
                <a:ea typeface="+mj-ea"/>
                <a:cs typeface="+mj-cs"/>
              </a:rPr>
              <a:t>Обучение выпускников школы по целевым направлениям в педагогических ВУЗах; </a:t>
            </a:r>
          </a:p>
          <a:p>
            <a:r>
              <a:rPr lang="ru-RU" sz="2000" dirty="0">
                <a:solidFill>
                  <a:schemeClr val="tx1"/>
                </a:solidFill>
                <a:ea typeface="+mj-ea"/>
                <a:cs typeface="+mj-cs"/>
              </a:rPr>
              <a:t>Прохождение практики студентами педагогических ВУЗов на базе школы</a:t>
            </a:r>
          </a:p>
          <a:p>
            <a:r>
              <a:rPr lang="ru-RU" sz="2000" dirty="0">
                <a:solidFill>
                  <a:schemeClr val="tx1"/>
                </a:solidFill>
                <a:ea typeface="+mj-ea"/>
                <a:cs typeface="+mj-cs"/>
              </a:rPr>
              <a:t>Поощрение педагогических работников:</a:t>
            </a:r>
          </a:p>
          <a:p>
            <a:endParaRPr lang="ru-RU" sz="16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endParaRPr lang="ru-RU" sz="16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endParaRPr lang="ru-RU" sz="16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endParaRPr lang="ru-RU" sz="16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endParaRPr lang="ru-RU" sz="16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endParaRPr lang="ru-RU" sz="16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1F420B9C-0AB8-487D-A12A-2E012F4AAEC1}"/>
              </a:ext>
            </a:extLst>
          </p:cNvPr>
          <p:cNvSpPr txBox="1">
            <a:spLocks/>
          </p:cNvSpPr>
          <p:nvPr/>
        </p:nvSpPr>
        <p:spPr>
          <a:xfrm>
            <a:off x="1215567" y="4296366"/>
            <a:ext cx="10645000" cy="4239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500" b="1" i="1" dirty="0">
                <a:solidFill>
                  <a:schemeClr val="tx1"/>
                </a:solidFill>
              </a:rPr>
              <a:t>-</a:t>
            </a:r>
            <a:r>
              <a:rPr lang="ru-RU" sz="1500" b="1" i="1" dirty="0">
                <a:solidFill>
                  <a:srgbClr val="0070C0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льготные путёвки,  курсовки в лечебно-оздоровительные учреждения;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- бесплатное посещение бассейна в санатории города;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- финансовое поощрение квалифицированных педагогов;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- эффективные контракты  по стимулирующим выплатам;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- выплата ежемесячной поощрительной надбавки молодым специалистам</a:t>
            </a:r>
          </a:p>
          <a:p>
            <a:endParaRPr lang="ru-RU" sz="1500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CDA5E68E-4B86-476E-9FAD-C842AF7A499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74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1638" y="322344"/>
            <a:ext cx="9522386" cy="1168705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Регулярное обновление информации об имеющихся вакансиях на сайте школы и в социальных сетях:               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        </a:t>
            </a:r>
            <a:br>
              <a:rPr lang="ru-RU" sz="2400" b="1" dirty="0"/>
            </a:br>
            <a:r>
              <a:rPr lang="ru-RU" sz="2400" b="1" dirty="0"/>
              <a:t>      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1638" y="2320474"/>
            <a:ext cx="7036638" cy="405461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F757E1DA-CF01-42C0-BCF5-896EB48929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4AD90360-54F0-49DF-A5D9-6AEE5F91F1FD}"/>
              </a:ext>
            </a:extLst>
          </p:cNvPr>
          <p:cNvSpPr/>
          <p:nvPr/>
        </p:nvSpPr>
        <p:spPr>
          <a:xfrm>
            <a:off x="1295736" y="1768175"/>
            <a:ext cx="516840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http://53.sochi-schools.ru/vakansii-2/</a:t>
            </a:r>
            <a:r>
              <a:rPr lang="ru-RU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6747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80188A93-70AE-4CFC-9756-3B1D72386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37" y="1204860"/>
            <a:ext cx="9910119" cy="1285103"/>
          </a:xfrm>
        </p:spPr>
        <p:txBody>
          <a:bodyPr>
            <a:noAutofit/>
          </a:bodyPr>
          <a:lstStyle/>
          <a:p>
            <a:pPr marL="571500" lvl="0" indent="-571500" algn="ctr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Привлечение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педагогических работников, стоящих на учете в Центре занятости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и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имеющих жильё в г. Сочи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30FEB7BB-71FF-4406-B8B8-32094E799E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075" y="3316789"/>
            <a:ext cx="7798526" cy="3409405"/>
          </a:xfrm>
          <a:prstGeom prst="rect">
            <a:avLst/>
          </a:prstGeom>
        </p:spPr>
      </p:pic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2C5419A8-A33B-464F-A307-92576D633DAB}"/>
              </a:ext>
            </a:extLst>
          </p:cNvPr>
          <p:cNvSpPr txBox="1">
            <a:spLocks/>
          </p:cNvSpPr>
          <p:nvPr/>
        </p:nvSpPr>
        <p:spPr>
          <a:xfrm>
            <a:off x="687856" y="1221552"/>
            <a:ext cx="8155698" cy="1268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4472C4"/>
              </a:buClr>
              <a:buFont typeface="Wingdings 3" charset="2"/>
              <a:buNone/>
            </a:pPr>
            <a:r>
              <a:rPr lang="ru-RU" i="1" dirty="0">
                <a:solidFill>
                  <a:srgbClr val="0070C0"/>
                </a:solidFill>
              </a:rPr>
              <a:t> </a:t>
            </a:r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10ECC7A7-71A1-4E94-AF64-89FE57A5ED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"/>
            <a:ext cx="1083075" cy="108307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736C995B-9436-40E7-8ABF-7C9E01007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62" y="109995"/>
            <a:ext cx="10445579" cy="841845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Мероприятия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и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действия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87856" y="2512313"/>
            <a:ext cx="75376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Участие в «Ярмарке вакансий»</a:t>
            </a:r>
          </a:p>
        </p:txBody>
      </p:sp>
    </p:spTree>
    <p:extLst>
      <p:ext uri="{BB962C8B-B14F-4D97-AF65-F5344CB8AC3E}">
        <p14:creationId xmlns:p14="http://schemas.microsoft.com/office/powerpoint/2010/main" val="367282009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5FCBEF"/>
    </a:accent1>
    <a:accent2>
      <a:srgbClr val="2E83C3"/>
    </a:accent2>
    <a:accent3>
      <a:srgbClr val="42D0A2"/>
    </a:accent3>
    <a:accent4>
      <a:srgbClr val="2E946B"/>
    </a:accent4>
    <a:accent5>
      <a:srgbClr val="42B051"/>
    </a:accent5>
    <a:accent6>
      <a:srgbClr val="96D141"/>
    </a:accent6>
    <a:hlink>
      <a:srgbClr val="3FCDE7"/>
    </a:hlink>
    <a:folHlink>
      <a:srgbClr val="A9D3E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1857</TotalTime>
  <Words>922</Words>
  <Application>Microsoft Office PowerPoint</Application>
  <PresentationFormat>Произвольный</PresentationFormat>
  <Paragraphs>243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Аспект</vt:lpstr>
      <vt:lpstr>Муниципальное общеобразовательное бюджетное учреждение средняя общеобразовательная школа № 53 города Сочи  имени Титова Ивана Семёновича</vt:lpstr>
      <vt:lpstr>Информация о школе Дата создания школы – 1948 год  </vt:lpstr>
      <vt:lpstr>Презентация PowerPoint</vt:lpstr>
      <vt:lpstr>Презентация PowerPoint</vt:lpstr>
      <vt:lpstr>Программа «Проблема дефицита педагогических кадров: пути решения»  </vt:lpstr>
      <vt:lpstr>Пути решения </vt:lpstr>
      <vt:lpstr>Презентация PowerPoint</vt:lpstr>
      <vt:lpstr> Регулярное обновление информации об имеющихся вакансиях на сайте школы и в социальных сетях:                               </vt:lpstr>
      <vt:lpstr>Привлечение педагогических работников, стоящих на учете в Центре занятости и имеющих жильё в г. Сочи</vt:lpstr>
      <vt:lpstr>Презентация PowerPoint</vt:lpstr>
      <vt:lpstr>Презентация PowerPoint</vt:lpstr>
      <vt:lpstr> Ежегодное участие в выставке учреждений       профессионального среднего и высшего образования г. Сочи «Сделай свой выбор» </vt:lpstr>
      <vt:lpstr>Заключение договоров с педагогическими ВУЗами о прохождении студентами педагогических практик на базе школы и на обучение по целевым направлениям</vt:lpstr>
      <vt:lpstr>Привлечение в школу студентов  педагогических ВУЗов </vt:lpstr>
      <vt:lpstr>Результаты</vt:lpstr>
      <vt:lpstr>Положительная  динамика результатов ВПР 2021 года         </vt:lpstr>
      <vt:lpstr>Положительная  динамика результатов ВПР 2021 года</vt:lpstr>
      <vt:lpstr>Сравнительный анализ ВПР  за 2021 – 2022 г. в 11 классах (%)</vt:lpstr>
      <vt:lpstr>Успешное преодоление выпускниками 11 классов государственной итоговой аттестации   </vt:lpstr>
      <vt:lpstr>Сокращение количества вакансий в 2021году:</vt:lpstr>
      <vt:lpstr>Спасибо за внимание!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Участие в ЕГЭ МОУ СОШ№53 в 2018г</dc:title>
  <dc:creator>Microsoft Office</dc:creator>
  <cp:lastModifiedBy>Миронова Екатерина Владимировна</cp:lastModifiedBy>
  <cp:revision>226</cp:revision>
  <cp:lastPrinted>2020-08-27T12:45:00Z</cp:lastPrinted>
  <dcterms:created xsi:type="dcterms:W3CDTF">2018-10-19T05:07:00Z</dcterms:created>
  <dcterms:modified xsi:type="dcterms:W3CDTF">2022-04-27T08:58:07Z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KSOProductBuildVer" pid="2">
    <vt:lpwstr>1033-11.2.0.10094</vt:lpwstr>
  </property>
  <property fmtid="{D5CDD505-2E9C-101B-9397-08002B2CF9AE}" name="NXPowerLiteLastOptimized" pid="3">
    <vt:lpwstr>436502</vt:lpwstr>
  </property>
  <property fmtid="{D5CDD505-2E9C-101B-9397-08002B2CF9AE}" name="NXPowerLiteSettings" pid="4">
    <vt:lpwstr>F7000400038000</vt:lpwstr>
  </property>
  <property fmtid="{D5CDD505-2E9C-101B-9397-08002B2CF9AE}" name="NXPowerLiteVersion" pid="5">
    <vt:lpwstr>S9.1.4</vt:lpwstr>
  </property>
</Properties>
</file>