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80" r:id="rId4"/>
    <p:sldId id="281" r:id="rId5"/>
    <p:sldId id="258" r:id="rId6"/>
    <p:sldId id="279" r:id="rId7"/>
    <p:sldId id="257" r:id="rId8"/>
    <p:sldId id="270" r:id="rId9"/>
    <p:sldId id="263" r:id="rId10"/>
    <p:sldId id="271" r:id="rId11"/>
    <p:sldId id="260" r:id="rId12"/>
    <p:sldId id="267" r:id="rId13"/>
    <p:sldId id="262" r:id="rId14"/>
  </p:sldIdLst>
  <p:sldSz cx="12192000" cy="6858000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69C"/>
    <a:srgbClr val="1B2911"/>
    <a:srgbClr val="23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C7C2E-5C2C-406A-8495-D0C850EE85E5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500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5BA8-925D-4F24-80A5-4609FBF13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5BA8-925D-4F24-80A5-4609FBF13E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4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1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5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9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1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1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8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2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4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3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8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2512-1EC3-4710-821C-8536B60380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D4C5-1F06-4428-8FDB-4D5985927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5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423" y="1937588"/>
            <a:ext cx="11575577" cy="2625634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«Наставничество в дошкольном образовании: современные практики»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48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ru-RU" sz="4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329647"/>
            <a:ext cx="9144000" cy="152835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МО г. Краснодар «Детский сад № 112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воспитатель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Мозер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Вячеславовна,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Учитель-логопед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Шипилова Инна Олеговна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336" y="154326"/>
            <a:ext cx="11672133" cy="87345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B436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Муниципальное бюджетное дошкольное образовательное учреждение муниципального образования город Краснодар «Детский сад комбинированного вида № 112»</a:t>
            </a:r>
            <a:endParaRPr lang="ru-RU" sz="2400" b="1" dirty="0">
              <a:solidFill>
                <a:srgbClr val="B4369C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85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2515" y="154326"/>
            <a:ext cx="9290912" cy="101894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Технология погружения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«Детские творческие площадки»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5"/>
            <a:ext cx="2432515" cy="116443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E093C0-2ECE-4B67-BDF4-9E4B6521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30" y="5144368"/>
            <a:ext cx="7961244" cy="873457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Маршрутные карты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7D31E-72FC-487A-B515-AFB715ACC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26" y="1999364"/>
            <a:ext cx="2060627" cy="29324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BDFBA-8E68-4DE3-B5CA-30D6E3D5F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202" y="1999364"/>
            <a:ext cx="2139881" cy="30055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E4F592-7D6A-4A94-BD85-2537999DC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432" y="1999364"/>
            <a:ext cx="2048434" cy="29690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EB51D9-DFA7-4E50-8F5D-45FE5772B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215" y="1978026"/>
            <a:ext cx="2115495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27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3382" y="154326"/>
            <a:ext cx="9052561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STEM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КВЕСТЫ В ДОО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62511" y="3460259"/>
            <a:ext cx="785495" cy="3211036"/>
            <a:chOff x="366486" y="1540562"/>
            <a:chExt cx="785495" cy="4263401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-1323002" y="3328980"/>
              <a:ext cx="4164471" cy="7854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 rot="16200000">
              <a:off x="-1323002" y="3230050"/>
              <a:ext cx="4164471" cy="78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692763" bIns="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ВНЕДРЕНИЕ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12336" y="2757364"/>
            <a:ext cx="1615999" cy="4100636"/>
            <a:chOff x="5803929" y="1703327"/>
            <a:chExt cx="1615999" cy="4100636"/>
          </a:xfrm>
        </p:grpSpPr>
        <p:sp>
          <p:nvSpPr>
            <p:cNvPr id="16" name="Прямоугольник 15"/>
            <p:cNvSpPr/>
            <p:nvPr/>
          </p:nvSpPr>
          <p:spPr>
            <a:xfrm rot="16200000">
              <a:off x="5067765" y="3451800"/>
              <a:ext cx="3918831" cy="7854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 rot="16200000">
              <a:off x="4237261" y="3269995"/>
              <a:ext cx="3918831" cy="78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692763" bIns="0" numCol="1" spcCol="1270" anchor="t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latin typeface="Arial Narrow" panose="020B0606020202030204" pitchFamily="34" charset="0"/>
                </a:rPr>
                <a:t>ПРЕИМУЩЕСТВА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923495" y="4203510"/>
            <a:ext cx="4811099" cy="24677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Конструирование «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Lego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мастер»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Детская анимационная студия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Кружок робототехники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Экскурсии</a:t>
            </a:r>
          </a:p>
          <a:p>
            <a:pPr algn="ctr"/>
            <a:endParaRPr lang="ru-RU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63172" y="4223430"/>
            <a:ext cx="5523749" cy="25061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Развивают любознательность.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Вырабатывают инженерные навыки.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Развивают активную коммуникацию и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командную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 работу.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Развивают умение анализировать результаты проделанных мероприятий.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Развивают познавательную активность дошкольников.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r="13322"/>
          <a:stretch/>
        </p:blipFill>
        <p:spPr>
          <a:xfrm>
            <a:off x="314393" y="1443940"/>
            <a:ext cx="3197438" cy="2658693"/>
          </a:xfrm>
          <a:prstGeom prst="rect">
            <a:avLst/>
          </a:prstGeom>
        </p:spPr>
      </p:pic>
      <p:pic>
        <p:nvPicPr>
          <p:cNvPr id="18" name="Рисунок 17" descr="73539194_2279286855516275_7396680935007059968_n.jpg"/>
          <p:cNvPicPr>
            <a:picLocks noChangeAspect="1"/>
          </p:cNvPicPr>
          <p:nvPr/>
        </p:nvPicPr>
        <p:blipFill>
          <a:blip r:embed="rId3" cstate="print"/>
          <a:srcRect t="27619" r="1915" b="31048"/>
          <a:stretch>
            <a:fillRect/>
          </a:stretch>
        </p:blipFill>
        <p:spPr>
          <a:xfrm>
            <a:off x="7299651" y="1429555"/>
            <a:ext cx="4687270" cy="26336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" y="12417"/>
            <a:ext cx="2432515" cy="11644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137" r="25029" b="17953"/>
          <a:stretch/>
        </p:blipFill>
        <p:spPr>
          <a:xfrm>
            <a:off x="3659949" y="1429555"/>
            <a:ext cx="3510580" cy="26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1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79176" y="154326"/>
            <a:ext cx="9912824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Диссеминация педагогического опыта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" y="12417"/>
            <a:ext cx="2432515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5" r="1880"/>
          <a:stretch/>
        </p:blipFill>
        <p:spPr>
          <a:xfrm>
            <a:off x="7114750" y="1439907"/>
            <a:ext cx="4874423" cy="2306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23263" r="21355" b="18176"/>
          <a:stretch/>
        </p:blipFill>
        <p:spPr>
          <a:xfrm>
            <a:off x="2957415" y="4133116"/>
            <a:ext cx="3683357" cy="24109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8" r="188" b="19061"/>
          <a:stretch/>
        </p:blipFill>
        <p:spPr>
          <a:xfrm>
            <a:off x="6697851" y="4133116"/>
            <a:ext cx="5291322" cy="2434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45" b="4226"/>
          <a:stretch/>
        </p:blipFill>
        <p:spPr>
          <a:xfrm>
            <a:off x="198363" y="2065758"/>
            <a:ext cx="2638716" cy="33613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" r="5143" b="7607"/>
          <a:stretch/>
        </p:blipFill>
        <p:spPr>
          <a:xfrm>
            <a:off x="3020672" y="1423116"/>
            <a:ext cx="3973742" cy="23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D4DCB6-2309-05E6-582C-9CB7D64A9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239" y="3865034"/>
            <a:ext cx="5931922" cy="27251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BCD320-1C4F-4F2A-BF24-5A8C8530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236103"/>
            <a:ext cx="2438611" cy="116443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BCEA0E6-42ED-CEFC-B3B3-E38F02F0B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21" y="2026698"/>
            <a:ext cx="10515600" cy="1325563"/>
          </a:xfrm>
        </p:spPr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8451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89"/>
            <a:ext cx="2432515" cy="11644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C25CD1-DC9C-6AFE-6C08-E4410C13F73D}"/>
              </a:ext>
            </a:extLst>
          </p:cNvPr>
          <p:cNvSpPr txBox="1"/>
          <p:nvPr/>
        </p:nvSpPr>
        <p:spPr>
          <a:xfrm>
            <a:off x="238538" y="1588038"/>
            <a:ext cx="76253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«Мне бы очень хотелось, чтобы наши талантливые ребята могли реализовать себя в нашей стране. Сейчас в мире идет напряженная  борьба за интеллектуальные ресурсы. И для нас очень важно не потерять не одного талантливого ребенка. Работа по их выявлению и сопровождению по жизни, во всяком  случае, в той части, которая касается получения образования и профессиональных навыков, должна быть приоритетной».</a:t>
            </a:r>
            <a:endParaRPr lang="ru-RU" sz="28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7EF363-F587-C316-9699-189D09704E35}"/>
              </a:ext>
            </a:extLst>
          </p:cNvPr>
          <p:cNvSpPr/>
          <p:nvPr/>
        </p:nvSpPr>
        <p:spPr>
          <a:xfrm>
            <a:off x="2312894" y="149313"/>
            <a:ext cx="9724430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НАПРАВЛЕНИЕ ДЕЯТЕЛЬНОСТИ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69" y="1588038"/>
            <a:ext cx="3781620" cy="37816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25CD1-DC9C-6AFE-6C08-E4410C13F73D}"/>
              </a:ext>
            </a:extLst>
          </p:cNvPr>
          <p:cNvSpPr txBox="1"/>
          <p:nvPr/>
        </p:nvSpPr>
        <p:spPr>
          <a:xfrm>
            <a:off x="7981406" y="5512189"/>
            <a:ext cx="40559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/>
              <a:t>Владимир Путин</a:t>
            </a:r>
          </a:p>
          <a:p>
            <a:pPr algn="just"/>
            <a:r>
              <a:rPr lang="ru-RU" sz="1400" b="1" i="1" dirty="0" smtClean="0"/>
              <a:t>Президент России, председатель наблюдательного совета Агентства стратегических инициатив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40088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89"/>
            <a:ext cx="2432515" cy="11644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C25CD1-DC9C-6AFE-6C08-E4410C13F73D}"/>
              </a:ext>
            </a:extLst>
          </p:cNvPr>
          <p:cNvSpPr txBox="1"/>
          <p:nvPr/>
        </p:nvSpPr>
        <p:spPr>
          <a:xfrm>
            <a:off x="5213780" y="2251255"/>
            <a:ext cx="78638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b="1" dirty="0" smtClean="0"/>
              <a:t>Принцип согласованности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Принцип «выращивания»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Принцип саморазвития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Принцип рефлексивности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Принцип доброжелательности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Принцип самоопределения</a:t>
            </a:r>
          </a:p>
          <a:p>
            <a:pPr marL="457200" indent="-457200" algn="just">
              <a:buFontTx/>
              <a:buChar char="-"/>
            </a:pPr>
            <a:r>
              <a:rPr lang="ru-RU" sz="2800" b="1" dirty="0" smtClean="0"/>
              <a:t>Принцип психологической поддержки</a:t>
            </a:r>
            <a:endParaRPr lang="ru-RU" sz="28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7EF363-F587-C316-9699-189D09704E35}"/>
              </a:ext>
            </a:extLst>
          </p:cNvPr>
          <p:cNvSpPr/>
          <p:nvPr/>
        </p:nvSpPr>
        <p:spPr>
          <a:xfrm>
            <a:off x="2312894" y="149313"/>
            <a:ext cx="9724430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Принципы НАСТАВНИЧЕСТВА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789" y="2032175"/>
            <a:ext cx="5437569" cy="35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89"/>
            <a:ext cx="2432515" cy="116443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7EF363-F587-C316-9699-189D09704E35}"/>
              </a:ext>
            </a:extLst>
          </p:cNvPr>
          <p:cNvSpPr/>
          <p:nvPr/>
        </p:nvSpPr>
        <p:spPr>
          <a:xfrm>
            <a:off x="2312894" y="149313"/>
            <a:ext cx="9724430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ЭТАПЫ НАСТАВНИЧЕСТВА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03" y="1488954"/>
            <a:ext cx="5715681" cy="4546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C25CD1-DC9C-6AFE-6C08-E4410C13F73D}"/>
              </a:ext>
            </a:extLst>
          </p:cNvPr>
          <p:cNvSpPr txBox="1"/>
          <p:nvPr/>
        </p:nvSpPr>
        <p:spPr>
          <a:xfrm>
            <a:off x="199349" y="1310726"/>
            <a:ext cx="58023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i="1" dirty="0" smtClean="0"/>
              <a:t>Выявление затруднений в работе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i="1" dirty="0" smtClean="0"/>
              <a:t>Посещение открытых просмотров деятельности с детьми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i="1" dirty="0" smtClean="0"/>
              <a:t>Мастер – классы по работе с родителями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i="1" dirty="0" smtClean="0"/>
              <a:t>Семинары – практикумы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i="1" dirty="0" smtClean="0"/>
              <a:t>Круглые столы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i="1" dirty="0" smtClean="0"/>
              <a:t>Планирование деятельности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i="1" dirty="0" smtClean="0"/>
              <a:t>Работа по самообразованию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200" b="1" i="1" dirty="0" smtClean="0"/>
              <a:t>Работа в клубе «Школа наставничества», целью которой является помощь педагогам в повышении их профессиональной компетенции.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210755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026" y="2016853"/>
            <a:ext cx="4258297" cy="41601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ненавязчиво, в игровом, занимательном виде способствует активизации познавательных и мыслительных процессов участников образовательного процесса. </a:t>
            </a:r>
          </a:p>
          <a:p>
            <a:pPr marL="0" indent="0" algn="just">
              <a:buNone/>
            </a:pP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можно достичь образовательных целей: реализовать проектную и игровую деятельность, познакомить с новой информацией, закрепить имеющиеся знания, отработать на практике умения детей.</a:t>
            </a:r>
          </a:p>
          <a:p>
            <a:pPr marL="0" indent="0" algn="just">
              <a:buNone/>
            </a:pP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обучает детей взаимодействию в коллективе сверстников, повышает атмосферу сплоченности и дружбы, развивает самостоятельность, активность и инициативность.</a:t>
            </a:r>
          </a:p>
          <a:p>
            <a:pPr marL="0" indent="0" algn="just">
              <a:buNone/>
            </a:pP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2894" y="149313"/>
            <a:ext cx="9724430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АКТУАЛЬНОСТЬ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ВНЕДРЕНИЯ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STEM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ПРАКТИК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РАБОТУ ДОО</a:t>
            </a:r>
          </a:p>
        </p:txBody>
      </p:sp>
      <p:sp>
        <p:nvSpPr>
          <p:cNvPr id="2" name="Блок-схема: узел 1"/>
          <p:cNvSpPr/>
          <p:nvPr/>
        </p:nvSpPr>
        <p:spPr>
          <a:xfrm>
            <a:off x="7495813" y="4695775"/>
            <a:ext cx="272955" cy="25930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507680" y="3214589"/>
            <a:ext cx="272955" cy="25930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519323" y="2053853"/>
            <a:ext cx="272955" cy="259307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89"/>
            <a:ext cx="2432515" cy="11644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6A47B-BC42-728E-636F-DA466335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98" y="2016852"/>
            <a:ext cx="7108552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89"/>
            <a:ext cx="2432515" cy="11644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C25CD1-DC9C-6AFE-6C08-E4410C13F73D}"/>
              </a:ext>
            </a:extLst>
          </p:cNvPr>
          <p:cNvSpPr txBox="1"/>
          <p:nvPr/>
        </p:nvSpPr>
        <p:spPr>
          <a:xfrm>
            <a:off x="238539" y="2110553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/>
              <a:t> - science (</a:t>
            </a:r>
            <a:r>
              <a:rPr lang="ru-RU" sz="3200" b="1" dirty="0"/>
              <a:t>естественные науки)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</a:t>
            </a:r>
            <a:r>
              <a:rPr lang="en-US" sz="3200" b="1" dirty="0"/>
              <a:t> - technology (</a:t>
            </a:r>
            <a:r>
              <a:rPr lang="ru-RU" sz="3200" b="1" dirty="0"/>
              <a:t>технология)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/>
              <a:t> - engineering (</a:t>
            </a:r>
            <a:r>
              <a:rPr lang="ru-RU" sz="3200" b="1" dirty="0"/>
              <a:t>инженерное искусство)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/>
              <a:t> - art (</a:t>
            </a:r>
            <a:r>
              <a:rPr lang="ru-RU" sz="3200" b="1" dirty="0"/>
              <a:t>творчество)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3200" b="1" dirty="0"/>
              <a:t> – mathematics (</a:t>
            </a:r>
            <a:r>
              <a:rPr lang="ru-RU" sz="3200" b="1" dirty="0"/>
              <a:t>математика)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E31776-6B26-5AB2-4494-D00F48A23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0726"/>
            <a:ext cx="5857461" cy="495399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7EF363-F587-C316-9699-189D09704E35}"/>
              </a:ext>
            </a:extLst>
          </p:cNvPr>
          <p:cNvSpPr/>
          <p:nvPr/>
        </p:nvSpPr>
        <p:spPr>
          <a:xfrm>
            <a:off x="2312894" y="149313"/>
            <a:ext cx="9724430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STEM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или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STEAM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46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2514" y="154326"/>
            <a:ext cx="9573955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МОДУЛИ Программы 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STEM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образование детей дошкольного и младшего школьного возраста»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89"/>
            <a:ext cx="2432515" cy="1164437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CB238C64-D544-36F7-8CE9-D8C4AAE8B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892" y="1281139"/>
            <a:ext cx="10190412" cy="50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2515" y="154326"/>
            <a:ext cx="7469131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Виды квест игры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289"/>
            <a:ext cx="2432515" cy="116443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31A14D-2CB9-440C-B573-D6B2F16F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15" y="2114658"/>
            <a:ext cx="2597121" cy="1914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6E442C-D836-4E61-A67A-BCA291BD9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69" y="2740092"/>
            <a:ext cx="3578662" cy="13778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550803-3BD4-4A2B-A96C-20C3EB234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514" y="2114658"/>
            <a:ext cx="2938527" cy="18289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A35CC-A230-4976-98D7-3F463AFC7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29" y="4433425"/>
            <a:ext cx="3176291" cy="2072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5CBF2-2017-4E7D-8489-7DA055B28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466" y="4433425"/>
            <a:ext cx="3496575" cy="2072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A8D02B-0CD6-46A8-B22F-BA3EFE8C5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669" y="4433425"/>
            <a:ext cx="3358816" cy="2072820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7F49CE1-C836-4E04-8925-1CA22132CD24}"/>
              </a:ext>
            </a:extLst>
          </p:cNvPr>
          <p:cNvSpPr/>
          <p:nvPr/>
        </p:nvSpPr>
        <p:spPr>
          <a:xfrm rot="8789950">
            <a:off x="3649809" y="1467657"/>
            <a:ext cx="1797269" cy="675729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73F04A-511B-4B32-BF5B-73A6FF4144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122207">
            <a:off x="5255862" y="996350"/>
            <a:ext cx="1944412" cy="16457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5D1117-276D-46EC-B5DE-561F96713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970239">
            <a:off x="6711802" y="996128"/>
            <a:ext cx="210330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2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2515" y="154326"/>
            <a:ext cx="9062799" cy="8734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СТРУКТУРА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STEM -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КВЕСТА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5"/>
            <a:ext cx="2432515" cy="11644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A2B415-17D9-4480-BEB6-D38C19454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45" y="1571872"/>
            <a:ext cx="1938696" cy="8047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5A5488-9A00-4C1E-BEE6-FE71D06D3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053" y="2856926"/>
            <a:ext cx="1938696" cy="8047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518E30-6B74-41E7-9FDA-219FEB39A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053" y="4141980"/>
            <a:ext cx="1938696" cy="10364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6560EE-1FAC-49D2-9635-FA4629EF5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053" y="5890947"/>
            <a:ext cx="1938696" cy="7254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5386F2-24CF-454D-8504-A5910DF2A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691" y="1488864"/>
            <a:ext cx="1938695" cy="10364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E2F26C-1E41-4927-8053-B8F61788FF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7967" y="2812999"/>
            <a:ext cx="2032141" cy="11664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369DD2-59EE-4820-AD7B-939B0411D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7967" y="4310490"/>
            <a:ext cx="1938696" cy="8673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5C07858-9D6C-49BD-8BB2-A9CC9FE6ED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7967" y="5576169"/>
            <a:ext cx="1938696" cy="1127505"/>
          </a:xfrm>
          <a:prstGeom prst="rect">
            <a:avLst/>
          </a:prstGeom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DA239A1D-E6C6-4C6E-AE68-B33CAB84AF30}"/>
              </a:ext>
            </a:extLst>
          </p:cNvPr>
          <p:cNvSpPr/>
          <p:nvPr/>
        </p:nvSpPr>
        <p:spPr>
          <a:xfrm>
            <a:off x="5764696" y="1775791"/>
            <a:ext cx="1258956" cy="2915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6E4B954-8604-41D6-AFCB-587034C86C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6400" y="3244161"/>
            <a:ext cx="1304657" cy="3535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D000C2-E39C-47AE-8AD9-A0221D034B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4573" y="4567345"/>
            <a:ext cx="1304657" cy="3535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C6FD2F2-3947-4A98-8EFE-2D777F5EE1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6644" y="6076890"/>
            <a:ext cx="1304657" cy="3535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C5C4EA-86B0-45B7-A2DE-378DC8F455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233" y="5028576"/>
            <a:ext cx="2512646" cy="16750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4C513E-86A5-428C-BB22-19A594CEE3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4862" y="5060459"/>
            <a:ext cx="2460038" cy="16416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2E6941-1E83-4FA9-88F1-65CDA2D2FB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44862" y="3147836"/>
            <a:ext cx="2400507" cy="1419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8ABF5F-7CBC-430A-A9B5-57E4641397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686" y="3287072"/>
            <a:ext cx="2400507" cy="14521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CED77C-596C-453E-83F5-DB35687EAD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44862" y="1224734"/>
            <a:ext cx="2353260" cy="16765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9666E-F0FC-4E5E-BFE0-959BD3C3DE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3455" y="1550340"/>
            <a:ext cx="2400507" cy="13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04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341</Words>
  <Application>Microsoft Office PowerPoint</Application>
  <PresentationFormat>Широкоэкранный</PresentationFormat>
  <Paragraphs>57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Arial Narrow</vt:lpstr>
      <vt:lpstr>Bahnschrift</vt:lpstr>
      <vt:lpstr>Calibri</vt:lpstr>
      <vt:lpstr>Calibri Light</vt:lpstr>
      <vt:lpstr>Times New Roman</vt:lpstr>
      <vt:lpstr>Тема Office</vt:lpstr>
      <vt:lpstr>                              «Наставничество в дошкольном образовании: современные практики»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Маршрутные карты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</dc:creator>
  <cp:lastModifiedBy>usr-5830</cp:lastModifiedBy>
  <cp:revision>92</cp:revision>
  <cp:lastPrinted>2021-02-28T18:59:07Z</cp:lastPrinted>
  <dcterms:created xsi:type="dcterms:W3CDTF">2019-02-09T08:26:11Z</dcterms:created>
  <dcterms:modified xsi:type="dcterms:W3CDTF">2022-04-18T08:52:14Z</dcterms:modified>
</cp:coreProperties>
</file>