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69" r:id="rId3"/>
    <p:sldId id="282" r:id="rId4"/>
    <p:sldId id="281" r:id="rId5"/>
    <p:sldId id="268" r:id="rId6"/>
    <p:sldId id="270" r:id="rId7"/>
    <p:sldId id="265" r:id="rId8"/>
    <p:sldId id="264" r:id="rId9"/>
    <p:sldId id="258" r:id="rId10"/>
    <p:sldId id="260" r:id="rId11"/>
    <p:sldId id="271" r:id="rId12"/>
    <p:sldId id="273" r:id="rId13"/>
    <p:sldId id="274" r:id="rId14"/>
    <p:sldId id="275" r:id="rId15"/>
    <p:sldId id="276" r:id="rId16"/>
    <p:sldId id="272" r:id="rId17"/>
    <p:sldId id="277" r:id="rId18"/>
    <p:sldId id="278" r:id="rId19"/>
    <p:sldId id="261" r:id="rId20"/>
    <p:sldId id="280" r:id="rId21"/>
    <p:sldId id="284" r:id="rId22"/>
    <p:sldId id="285" r:id="rId23"/>
    <p:sldId id="279" r:id="rId24"/>
    <p:sldId id="287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2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2378E-E725-48BD-8988-9D4CF14D8E52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6967-5FA9-45DC-9EFC-090095383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2378E-E725-48BD-8988-9D4CF14D8E52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6967-5FA9-45DC-9EFC-090095383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2378E-E725-48BD-8988-9D4CF14D8E52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6967-5FA9-45DC-9EFC-090095383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2378E-E725-48BD-8988-9D4CF14D8E52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6967-5FA9-45DC-9EFC-090095383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2378E-E725-48BD-8988-9D4CF14D8E52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6967-5FA9-45DC-9EFC-090095383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2378E-E725-48BD-8988-9D4CF14D8E52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6967-5FA9-45DC-9EFC-090095383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2378E-E725-48BD-8988-9D4CF14D8E52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6967-5FA9-45DC-9EFC-090095383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2378E-E725-48BD-8988-9D4CF14D8E52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6967-5FA9-45DC-9EFC-090095383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2378E-E725-48BD-8988-9D4CF14D8E52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6967-5FA9-45DC-9EFC-090095383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2378E-E725-48BD-8988-9D4CF14D8E52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6967-5FA9-45DC-9EFC-090095383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2378E-E725-48BD-8988-9D4CF14D8E52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6967-5FA9-45DC-9EFC-090095383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2378E-E725-48BD-8988-9D4CF14D8E52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86967-5FA9-45DC-9EFC-090095383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2.jpeg"/><Relationship Id="rId4" Type="http://schemas.openxmlformats.org/officeDocument/2006/relationships/image" Target="../media/image47.jpeg"/><Relationship Id="rId9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9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11760" y="6206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Муниципальное бюджетное дошкольное  </a:t>
            </a:r>
            <a:endParaRPr lang="ru-RU" sz="1100" dirty="0" smtClean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образовательное учреждение</a:t>
            </a:r>
            <a:endParaRPr lang="ru-RU" sz="1100" dirty="0" smtClean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детский сад №1 «Колокольчик»</a:t>
            </a:r>
            <a:endParaRPr lang="en-US" dirty="0" smtClean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87624" y="2091045"/>
            <a:ext cx="71642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Развиваем и приобщаем дошкольников к общечеловеческим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ценностям</a:t>
            </a: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66020" y="48691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 логопед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категории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Овсянникова Наталья Михайловна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123\Desktop\проект\мальчики\IMG_6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2736304" cy="2052228"/>
          </a:xfrm>
          <a:prstGeom prst="rect">
            <a:avLst/>
          </a:prstGeom>
          <a:noFill/>
        </p:spPr>
      </p:pic>
      <p:pic>
        <p:nvPicPr>
          <p:cNvPr id="4099" name="Picture 3" descr="C:\Users\123\Desktop\проект\мальчики\IMG_6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149080"/>
            <a:ext cx="3059831" cy="2294742"/>
          </a:xfrm>
          <a:prstGeom prst="rect">
            <a:avLst/>
          </a:prstGeom>
          <a:noFill/>
        </p:spPr>
      </p:pic>
      <p:pic>
        <p:nvPicPr>
          <p:cNvPr id="4100" name="Picture 4" descr="C:\Users\123\Desktop\проект\мальчики\IMG_60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2132856"/>
            <a:ext cx="3203848" cy="2402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WordArt 2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962025" y="1000124"/>
            <a:ext cx="5986239" cy="12767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694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масленица </a:t>
            </a:r>
          </a:p>
          <a:p>
            <a:pPr algn="ctr" rtl="0">
              <a:buNone/>
            </a:pPr>
            <a:r>
              <a:rPr lang="ru-RU" sz="3600" kern="10" spc="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 нам идет, блинчик </a:t>
            </a:r>
          </a:p>
          <a:p>
            <a:pPr algn="ctr" rtl="0">
              <a:buNone/>
            </a:pPr>
            <a:r>
              <a:rPr lang="ru-RU" sz="3600" kern="10" spc="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вкусный принесет!</a:t>
            </a:r>
            <a:endParaRPr lang="ru-RU" sz="3600" kern="10" spc="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3" descr="C:\Users\Андрей\Desktop\проект\масленница\IMG_603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80927"/>
            <a:ext cx="3189700" cy="2426965"/>
          </a:xfrm>
          <a:prstGeom prst="rect">
            <a:avLst/>
          </a:prstGeom>
          <a:noFill/>
          <a:extLst/>
        </p:spPr>
      </p:pic>
      <p:pic>
        <p:nvPicPr>
          <p:cNvPr id="8" name="Picture 2" descr="C:\Users\Андрей\Desktop\проект\масленница\IMG_6030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2" y="2784584"/>
            <a:ext cx="3384376" cy="242696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="" xmlns:p14="http://schemas.microsoft.com/office/powerpoint/2010/main" val="179862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Андрей\Desktop\проект\масленница\IMG_604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01530"/>
            <a:ext cx="3168352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Андрей\Desktop\проект\масленница\IMG_6051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01530"/>
            <a:ext cx="3168352" cy="24196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Андрей\Desktop\проект\масленница\IMG_6055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3471430"/>
            <a:ext cx="3564396" cy="2765882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="" xmlns:p14="http://schemas.microsoft.com/office/powerpoint/2010/main" val="330103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C:\Users\Андрей\Desktop\проект\масленница\IMG_6059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21" y="756565"/>
            <a:ext cx="3531494" cy="2630408"/>
          </a:xfrm>
          <a:prstGeom prst="rect">
            <a:avLst/>
          </a:prstGeom>
          <a:noFill/>
          <a:extLst/>
        </p:spPr>
      </p:pic>
      <p:pic>
        <p:nvPicPr>
          <p:cNvPr id="6" name="Picture 5" descr="C:\Users\Андрей\Desktop\проект\масленница\IMG_6063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995" y="756565"/>
            <a:ext cx="3470114" cy="2630408"/>
          </a:xfrm>
          <a:prstGeom prst="rect">
            <a:avLst/>
          </a:prstGeom>
          <a:noFill/>
          <a:extLst/>
        </p:spPr>
      </p:pic>
      <p:pic>
        <p:nvPicPr>
          <p:cNvPr id="7" name="Picture 4" descr="C:\Users\Андрей\Desktop\проект\масленница\IMG_6067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73016"/>
            <a:ext cx="3816424" cy="2592288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="" xmlns:p14="http://schemas.microsoft.com/office/powerpoint/2010/main" val="135338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Андрей\Desktop\проект\Снимок экрана (4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95" y="2420888"/>
            <a:ext cx="3446027" cy="26626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3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827584" y="476250"/>
            <a:ext cx="612068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Тесто дрожжевое вхоже в дом любое</a:t>
            </a:r>
            <a:endParaRPr lang="ru-RU" sz="3600" kern="10" spc="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Рисунок 6" descr="C:\Users\Андрей\Desktop\проект\пироги\IMG_610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84" t="15818" r="1602" b="4455"/>
          <a:stretch/>
        </p:blipFill>
        <p:spPr bwMode="auto">
          <a:xfrm>
            <a:off x="4716016" y="2420888"/>
            <a:ext cx="3511674" cy="26834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24812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45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Андрей\Desktop\проект\пироги\IMG_610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7"/>
            <a:ext cx="3312368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ндрей\Desktop\проект\пироги\IMG_610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35820"/>
            <a:ext cx="3240360" cy="2433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ндрей\Desktop\проект\пироги\IMG_611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75" b="6165"/>
          <a:stretch/>
        </p:blipFill>
        <p:spPr bwMode="auto">
          <a:xfrm>
            <a:off x="755576" y="3446444"/>
            <a:ext cx="3384376" cy="2502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Рисунок 7" descr="C:\Users\Андрей\Desktop\проект\пироги\IMG_612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77" r="3526" b="-2813"/>
          <a:stretch/>
        </p:blipFill>
        <p:spPr bwMode="auto">
          <a:xfrm>
            <a:off x="4788024" y="3331679"/>
            <a:ext cx="3384376" cy="27323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184820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Андрей\Desktop\проект\пироги\IMG_611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41" y="476672"/>
            <a:ext cx="3366135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ндрей\Desktop\проект\пироги\IMG_6139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3672408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ндрей\Desktop\проект\пироги\IMG_611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399"/>
          <a:stretch/>
        </p:blipFill>
        <p:spPr bwMode="auto">
          <a:xfrm>
            <a:off x="2987824" y="3717032"/>
            <a:ext cx="3456384" cy="25232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420700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WordArt 2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962024" y="620688"/>
            <a:ext cx="6346280" cy="12241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Розочки, плетенки для Вани и Аленки!!!</a:t>
            </a:r>
            <a:endParaRPr lang="ru-RU" sz="3600" kern="10" spc="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Рисунок 5" descr="C:\Users\Андрей\Desktop\проект\пироги\IMG_6111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1" y="2852936"/>
            <a:ext cx="3095625" cy="232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123\AppData\Local\Temp\Rar$DI09.307\DSC_0641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86" b="2711"/>
          <a:stretch>
            <a:fillRect/>
          </a:stretch>
        </p:blipFill>
        <p:spPr bwMode="auto">
          <a:xfrm>
            <a:off x="4860032" y="2858368"/>
            <a:ext cx="2984554" cy="239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0131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123\AppData\Local\Temp\Rar$DI38.279\DSC_064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46" t="1282" r="4126" b="15385"/>
          <a:stretch>
            <a:fillRect/>
          </a:stretch>
        </p:blipFill>
        <p:spPr bwMode="auto">
          <a:xfrm>
            <a:off x="836503" y="797233"/>
            <a:ext cx="3312368" cy="246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23\Desktop\проект\розочки\IMG_593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692"/>
          <a:stretch/>
        </p:blipFill>
        <p:spPr bwMode="auto">
          <a:xfrm>
            <a:off x="4856199" y="797233"/>
            <a:ext cx="3240360" cy="2441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Рисунок 6" descr="C:\Users\123\Desktop\проект\розочки\IMG_5937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4" y="3504017"/>
            <a:ext cx="3403366" cy="2520281"/>
          </a:xfrm>
          <a:prstGeom prst="rect">
            <a:avLst/>
          </a:prstGeom>
          <a:noFill/>
        </p:spPr>
      </p:pic>
      <p:pic>
        <p:nvPicPr>
          <p:cNvPr id="8" name="Рисунок 7" descr="C:\Users\Андрей\Desktop\проект\пироги\IMG_613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08" t="3847" b="2958"/>
          <a:stretch/>
        </p:blipFill>
        <p:spPr bwMode="auto">
          <a:xfrm>
            <a:off x="4780359" y="3487040"/>
            <a:ext cx="3392041" cy="2750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358344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3" name="Picture 5" descr="C:\Users\123\Desktop\проект\розочки\IMG_5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2808312" cy="2106234"/>
          </a:xfrm>
          <a:prstGeom prst="rect">
            <a:avLst/>
          </a:prstGeom>
          <a:noFill/>
        </p:spPr>
      </p:pic>
      <p:pic>
        <p:nvPicPr>
          <p:cNvPr id="11" name="Рисунок 10" descr="C:\Users\123\AppData\Local\Temp\Rar$DI01.853\DSC_0650.JPG"/>
          <p:cNvPicPr/>
          <p:nvPr/>
        </p:nvPicPr>
        <p:blipFill>
          <a:blip r:embed="rId4" cstate="print"/>
          <a:srcRect t="9592" r="-164" b="16123"/>
          <a:stretch>
            <a:fillRect/>
          </a:stretch>
        </p:blipFill>
        <p:spPr bwMode="auto">
          <a:xfrm>
            <a:off x="5868144" y="4293096"/>
            <a:ext cx="2592288" cy="200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123\Desktop\проект\розочки\IMG_5939.JPG"/>
          <p:cNvPicPr/>
          <p:nvPr/>
        </p:nvPicPr>
        <p:blipFill>
          <a:blip r:embed="rId5" cstate="print"/>
          <a:srcRect l="6413" t="3205" r="1881" b="2137"/>
          <a:stretch>
            <a:fillRect/>
          </a:stretch>
        </p:blipFill>
        <p:spPr bwMode="auto">
          <a:xfrm>
            <a:off x="2627784" y="2348880"/>
            <a:ext cx="327144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123\Desktop\0002-002-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2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2885120" y="1988840"/>
            <a:ext cx="3733800" cy="1704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4000" kern="10" spc="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ПРОЕКТ</a:t>
            </a:r>
          </a:p>
          <a:p>
            <a:pPr algn="ctr" rtl="0">
              <a:buNone/>
            </a:pPr>
            <a:r>
              <a:rPr lang="ru-RU" sz="4000" kern="10" spc="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" Счастье"</a:t>
            </a:r>
            <a:endParaRPr lang="ru-RU" sz="4000" kern="10" spc="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11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123\Desktop\0002-002-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495"/>
          </a:xfrm>
          <a:prstGeom prst="rect">
            <a:avLst/>
          </a:prstGeom>
          <a:noFill/>
        </p:spPr>
      </p:pic>
      <p:pic>
        <p:nvPicPr>
          <p:cNvPr id="5" name="Рисунок 4" descr="C:\Users\Андрей\Desktop\проект\пироги\IMG_612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71" y="620688"/>
            <a:ext cx="3458716" cy="266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ндрей\Desktop\проект\пироги\IMG_6137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528392" cy="2697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ндрей\Desktop\проект\пироги\IMG_612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5" t="4631" r="1457" b="6737"/>
          <a:stretch/>
        </p:blipFill>
        <p:spPr bwMode="auto">
          <a:xfrm>
            <a:off x="2471737" y="3429000"/>
            <a:ext cx="4200525" cy="297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313857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495"/>
          </a:xfrm>
          <a:prstGeom prst="rect">
            <a:avLst/>
          </a:prstGeom>
          <a:noFill/>
        </p:spPr>
      </p:pic>
      <p:sp>
        <p:nvSpPr>
          <p:cNvPr id="1026" name="WordArt 2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683568" y="476672"/>
            <a:ext cx="526732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Ватрушка- всем подружка</a:t>
            </a:r>
            <a:endParaRPr lang="ru-RU" sz="3600" kern="10" spc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Рисунок 5" descr="C:\Users\Андрей\Desktop\ватрушка\IMG_6149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3429000" cy="2570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9"/>
            <a:ext cx="345745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Андрей\Desktop\ватрушка\IMG_6162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3"/>
            <a:ext cx="3456384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Андрей\Desktop\ватрушка\IMG_616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4096" t="6740" r="6383" b="9177"/>
          <a:stretch/>
        </p:blipFill>
        <p:spPr bwMode="auto">
          <a:xfrm>
            <a:off x="4932040" y="4077072"/>
            <a:ext cx="3312368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123\Desktop\0002-002-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C:\Users\Андрей\Desktop\ватрушка\IMG_6180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099862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ндрей\Desktop\ватрушка\IMG_618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5128" t="4061" b="2531"/>
          <a:stretch/>
        </p:blipFill>
        <p:spPr bwMode="auto">
          <a:xfrm>
            <a:off x="4211960" y="620688"/>
            <a:ext cx="4476750" cy="3305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7" name="Рисунок 6" descr="C:\Users\Андрей\Desktop\ватрушка\IMG_6214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2"/>
            <a:ext cx="4752528" cy="3456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WordArt 2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962024" y="620688"/>
            <a:ext cx="6346280" cy="12241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kern="10" spc="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{j</a:t>
            </a:r>
            <a:endParaRPr lang="ru-RU" sz="3600" kern="10" spc="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4" descr="C:\Users\123\Desktop\0002-002-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187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921675" y="2228671"/>
            <a:ext cx="29615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 только подрастем,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  запахнет пирогом 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мы вас в гости ждать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радушно угощать!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123\Desktop\проект\розочки\IMG_5942.JPG"/>
          <p:cNvPicPr>
            <a:picLocks noChangeAspect="1" noChangeArrowheads="1"/>
          </p:cNvPicPr>
          <p:nvPr/>
        </p:nvPicPr>
        <p:blipFill rotWithShape="1">
          <a:blip r:embed="rId4" cstate="print"/>
          <a:srcRect l="23941" t="12403" r="16276" b="25228"/>
          <a:stretch/>
        </p:blipFill>
        <p:spPr bwMode="auto">
          <a:xfrm>
            <a:off x="6269078" y="536483"/>
            <a:ext cx="2162670" cy="1692188"/>
          </a:xfrm>
          <a:prstGeom prst="rect">
            <a:avLst/>
          </a:prstGeom>
          <a:noFill/>
        </p:spPr>
      </p:pic>
      <p:pic>
        <p:nvPicPr>
          <p:cNvPr id="13" name="Рисунок 12" descr="C:\Users\Андрей\Desktop\проект\пироги\IMG_612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17" b="4666"/>
          <a:stretch/>
        </p:blipFill>
        <p:spPr bwMode="auto">
          <a:xfrm>
            <a:off x="673380" y="620688"/>
            <a:ext cx="2105727" cy="1779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Андрей\Desktop\проект\пироги\IMG_611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09" r="9332" b="2983"/>
          <a:stretch/>
        </p:blipFill>
        <p:spPr bwMode="auto">
          <a:xfrm>
            <a:off x="708226" y="2807340"/>
            <a:ext cx="1919558" cy="191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4" descr="C:\Users\Андрей\Desktop\проект\масленница\IMG_606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15" t="18356" r="16127" b="8368"/>
          <a:stretch/>
        </p:blipFill>
        <p:spPr bwMode="auto">
          <a:xfrm>
            <a:off x="6227916" y="2516160"/>
            <a:ext cx="2160775" cy="1944216"/>
          </a:xfrm>
          <a:prstGeom prst="rect">
            <a:avLst/>
          </a:prstGeom>
          <a:noFill/>
          <a:extLst/>
        </p:spPr>
      </p:pic>
      <p:pic>
        <p:nvPicPr>
          <p:cNvPr id="18" name="Picture 3" descr="C:\Users\123\Desktop\проект\фото 8 марта\IMG_6024.JPG"/>
          <p:cNvPicPr>
            <a:picLocks noChangeAspect="1" noChangeArrowheads="1"/>
          </p:cNvPicPr>
          <p:nvPr/>
        </p:nvPicPr>
        <p:blipFill rotWithShape="1">
          <a:blip r:embed="rId8" cstate="print"/>
          <a:srcRect l="7712" t="7205" r="6039" b="21138"/>
          <a:stretch/>
        </p:blipFill>
        <p:spPr bwMode="auto">
          <a:xfrm>
            <a:off x="3213010" y="491605"/>
            <a:ext cx="2378911" cy="1482301"/>
          </a:xfrm>
          <a:prstGeom prst="rect">
            <a:avLst/>
          </a:prstGeom>
          <a:noFill/>
        </p:spPr>
      </p:pic>
      <p:pic>
        <p:nvPicPr>
          <p:cNvPr id="19" name="Picture 2" descr="C:\Users\123\Desktop\проект\мальчики\IMG_6082.JPG"/>
          <p:cNvPicPr>
            <a:picLocks noChangeAspect="1" noChangeArrowheads="1"/>
          </p:cNvPicPr>
          <p:nvPr/>
        </p:nvPicPr>
        <p:blipFill rotWithShape="1">
          <a:blip r:embed="rId9" cstate="print"/>
          <a:srcRect l="3550" t="8856" r="1043" b="10807"/>
          <a:stretch/>
        </p:blipFill>
        <p:spPr bwMode="auto">
          <a:xfrm>
            <a:off x="3213010" y="3856252"/>
            <a:ext cx="2610637" cy="1648691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649039" y="5891172"/>
            <a:ext cx="5127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C:\Users\Андрей\Desktop\ватрушка\IMG_6180.JPG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915" y="4581128"/>
            <a:ext cx="2160775" cy="167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Андрей\Desktop\ватрушка\IMG_6180.JPG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914" y="4592457"/>
            <a:ext cx="2160775" cy="1672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3230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483768" y="47667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Мы будем щедрыми,</a:t>
            </a:r>
            <a:endParaRPr lang="ru-RU" dirty="0" smtClean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добрыми счастливыми расти.</a:t>
            </a:r>
            <a:endParaRPr lang="ru-RU" dirty="0" smtClean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Достойными для Родины людьми.</a:t>
            </a:r>
            <a:endParaRPr lang="ru-RU" dirty="0" smtClean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Любить родителей и свой дом,</a:t>
            </a:r>
            <a:endParaRPr lang="ru-RU" dirty="0" smtClean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И вспоминая детский сад</a:t>
            </a:r>
            <a:endParaRPr lang="ru-RU" dirty="0" smtClean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Открыв альбом  я буду рад.</a:t>
            </a:r>
            <a:endParaRPr lang="ru-RU" dirty="0">
              <a:ea typeface="Calibri"/>
              <a:cs typeface="Times New Roman"/>
            </a:endParaRPr>
          </a:p>
        </p:txBody>
      </p:sp>
      <p:pic>
        <p:nvPicPr>
          <p:cNvPr id="11" name="Picture 2" descr="C:\Users\Андрей\Desktop\IMG_62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20" r="21170" b="4475"/>
          <a:stretch/>
        </p:blipFill>
        <p:spPr bwMode="auto">
          <a:xfrm>
            <a:off x="899592" y="2348880"/>
            <a:ext cx="3431527" cy="3924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Андрей\Desktop\IMG_62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00" r="28121" b="6123"/>
          <a:stretch/>
        </p:blipFill>
        <p:spPr bwMode="auto">
          <a:xfrm rot="1027340">
            <a:off x="5464149" y="2744616"/>
            <a:ext cx="2731572" cy="3536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Андрей\Desktop\проект\ватрушка\IMG_6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48880"/>
            <a:ext cx="5088856" cy="3816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5986" y="476672"/>
            <a:ext cx="425629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</a:t>
            </a:r>
          </a:p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За</a:t>
            </a:r>
          </a:p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Внимание!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C:\Users\123\Desktop\0002-002-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93" y="-3123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83568" y="54868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467544" y="404664"/>
            <a:ext cx="8136904" cy="6192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14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Проект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 «СЧАСТЬЕ»</a:t>
            </a:r>
            <a:endParaRPr lang="ru-RU" sz="11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        Руководитель проекта: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учитель – логопед Овсянникова Н.М.</a:t>
            </a:r>
            <a:endParaRPr lang="ru-RU" sz="11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        Участники проекта: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воспитанники старшей группы, родители.</a:t>
            </a:r>
            <a:endParaRPr lang="ru-RU" sz="11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        Сроки реализации проекта: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сентябрь -май.</a:t>
            </a:r>
            <a:endParaRPr lang="ru-RU" sz="11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        Проект: « СЧАСТЬЕ» </a:t>
            </a:r>
            <a:endParaRPr lang="ru-RU" sz="11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        По содержанию: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информационно – практико-ориентированный;</a:t>
            </a:r>
            <a:endParaRPr lang="ru-RU" sz="11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        По количеству участников: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коллективный;</a:t>
            </a:r>
            <a:endParaRPr lang="ru-RU" sz="11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        По продолжительности: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долгосрочный.</a:t>
            </a:r>
            <a:endParaRPr lang="ru-RU" sz="11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        Актуальность темы</a:t>
            </a:r>
            <a:endParaRPr lang="ru-RU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        Что такое для человека семья? Слово, которое понятно всем. Оно с первых мгновений жизни рядом из нас. Семья – это дом, папа мама, близкие люди. Это общие заботы, радости и дела. Это любовь и счастье. </a:t>
            </a:r>
            <a:endParaRPr lang="ru-RU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          Слово «счастье» своим появлением обязано хлебу. Дело в том, что в глубокой древности, когда кто – то рождался в семье, по обычаю пекли хлеб. В дом приглашали гостей, и хлеб делили на части. Новорождённому тоже выделяли свою долю, часть. Считалось, что с этого момента он живёт «с частью» жизненных благ. Так произошло слово «счастье».                     </a:t>
            </a:r>
            <a:endParaRPr lang="ru-RU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          Изменяется жизнь, переименуются ценности, а хлеб – батюшка, хлеб – кормилец остаются самой большой ценностью.  Люди, переломившие хлеб, становятся друзьями на всю жизнь. Хлебом встречали дорогих гостей и в дорогу давали краюшку хлеба.   Традиции гостеприимства встречи гостей домашней выпечкой, к сожалению, утрачено в последнее время.</a:t>
            </a:r>
            <a:endParaRPr lang="ru-RU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          Любви  и уважению к хлебу нужно учить с детства, прививать эту любовь и в семье, и в детском саду. И это воспитание, прошедшее через непосредственно участие детей, их труд, станет им ценным привлекательным. </a:t>
            </a:r>
            <a:endParaRPr lang="ru-RU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          Мне бы хотелось чтобы каждый ребенок участвующий  в проекте    ощутил   теплоту, радость и доброту, подарил окружающим и был от этого счастлив сам.</a:t>
            </a:r>
            <a:endParaRPr lang="ru-RU" sz="1100" dirty="0">
              <a:ea typeface="Calibri"/>
              <a:cs typeface="Times New Roman"/>
            </a:endParaRPr>
          </a:p>
          <a:p>
            <a:r>
              <a:rPr lang="ru-RU" sz="1400" b="1" dirty="0">
                <a:latin typeface="Times New Roman"/>
                <a:ea typeface="Calibri"/>
              </a:rPr>
              <a:t>Цель	проекта:</a:t>
            </a:r>
            <a:r>
              <a:rPr lang="ru-RU" sz="1100" dirty="0">
                <a:ea typeface="Calibri"/>
                <a:cs typeface="Times New Roman"/>
              </a:rPr>
              <a:t/>
            </a:r>
            <a:br>
              <a:rPr lang="ru-RU" sz="1100" dirty="0">
                <a:ea typeface="Calibri"/>
                <a:cs typeface="Times New Roman"/>
              </a:rPr>
            </a:br>
            <a:r>
              <a:rPr lang="ru-RU" sz="1100" dirty="0">
                <a:ea typeface="Calibri"/>
                <a:cs typeface="Times New Roman"/>
              </a:rPr>
              <a:t>               </a:t>
            </a:r>
            <a:r>
              <a:rPr lang="ru-RU" sz="1400" dirty="0">
                <a:latin typeface="Times New Roman"/>
                <a:ea typeface="Calibri"/>
              </a:rPr>
              <a:t>Познакомить детей дошкольного возраста с русской национальной праздничной выпечкой, с технологией ее приготовления. Проведение мастер-классов для учителей - логопедов и старших воспитателей детских садов района . Участие в конкурсах и мероприятиях, связанных с популяризацией авторского проекта на территории МО и за ее пределами.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801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476672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5418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4"/>
            <a:ext cx="8064896" cy="6192688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Задачи	проекта:</a:t>
            </a:r>
            <a:br>
              <a:rPr lang="ru-RU" sz="1400" b="1" dirty="0">
                <a:latin typeface="Times New Roman"/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Calibri"/>
                <a:cs typeface="Times New Roman"/>
              </a:rPr>
              <a:t>         • Приобщить современного ребенка в условиях быстрого роста технического прогресса к ручному труду через познание и изучение искусства приготовления кондитерских и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хлебо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-булочных изделий русской направленности;</a:t>
            </a:r>
            <a:br>
              <a:rPr lang="ru-RU" sz="1400" dirty="0">
                <a:latin typeface="Times New Roman"/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Calibri"/>
                <a:cs typeface="Times New Roman"/>
              </a:rPr>
              <a:t>        • Провести инструктаж по технике безопасности на кухне;</a:t>
            </a:r>
            <a:br>
              <a:rPr lang="ru-RU" sz="1400" dirty="0">
                <a:latin typeface="Times New Roman"/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Calibri"/>
                <a:cs typeface="Times New Roman"/>
              </a:rPr>
              <a:t>        • Формировать коммуникативные навыки и умения взаимодействия со сверстниками и взрослыми в процессе общей деятельности;</a:t>
            </a:r>
            <a:br>
              <a:rPr lang="ru-RU" sz="1400" dirty="0">
                <a:latin typeface="Times New Roman"/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Calibri"/>
                <a:cs typeface="Times New Roman"/>
              </a:rPr>
              <a:t>       • Стимулировать желание детей и родителей воссоздать и сохранить традиции изготовления русской выпечки к празднику в семье;</a:t>
            </a:r>
            <a:br>
              <a:rPr lang="ru-RU" sz="1400" dirty="0">
                <a:latin typeface="Times New Roman"/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Calibri"/>
                <a:cs typeface="Times New Roman"/>
              </a:rPr>
              <a:t>       • Обратить внимание на многообразие выпечки, которую мамы могут приготовить  	дома 	своими 	руками;</a:t>
            </a:r>
            <a:br>
              <a:rPr lang="ru-RU" sz="1400" dirty="0">
                <a:latin typeface="Times New Roman"/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Calibri"/>
                <a:cs typeface="Times New Roman"/>
              </a:rPr>
              <a:t>       • Развивать представление детей о пользе и вреде сладостей, о «полезных» и «вредных» продуктах. Осознано относиться к своему здоровью.</a:t>
            </a:r>
            <a:endParaRPr lang="ru-RU" sz="11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Развивать активизацию и обогащение словаря, мелкую моторику рук.</a:t>
            </a:r>
            <a:br>
              <a:rPr lang="ru-RU" sz="1400" dirty="0">
                <a:latin typeface="Times New Roman"/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Calibri"/>
                <a:cs typeface="Times New Roman"/>
              </a:rPr>
              <a:t>     • Развивать любознательность, познавательную активность детей, трудовые навыки, творческие способности детей и художественно-эстетический вкус воспитанников;</a:t>
            </a:r>
            <a:br>
              <a:rPr lang="ru-RU" sz="1400" dirty="0">
                <a:latin typeface="Times New Roman"/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Calibri"/>
                <a:cs typeface="Times New Roman"/>
              </a:rPr>
              <a:t>     • Привлечь родителей к проектной деятельности в группе;</a:t>
            </a:r>
            <a:br>
              <a:rPr lang="ru-RU" sz="1400" dirty="0">
                <a:latin typeface="Times New Roman"/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Calibri"/>
                <a:cs typeface="Times New Roman"/>
              </a:rPr>
              <a:t>     •   Воспитывать уважение к труду взрослых, интерес к здоровому образу жизни.</a:t>
            </a:r>
            <a:endParaRPr lang="ru-RU" sz="11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     • Создать комфортную среду общения, где каждый ребенок сможет раскрыть все свои творческие способности.</a:t>
            </a:r>
            <a:br>
              <a:rPr lang="ru-RU" sz="1400" dirty="0">
                <a:latin typeface="Times New Roman"/>
                <a:ea typeface="Calibri"/>
                <a:cs typeface="Times New Roman"/>
              </a:rPr>
            </a:br>
            <a:r>
              <a:rPr lang="ru-RU" sz="1400" b="1" dirty="0">
                <a:latin typeface="Times New Roman"/>
                <a:ea typeface="Calibri"/>
                <a:cs typeface="Times New Roman"/>
              </a:rPr>
              <a:t>Достигнутые 	результаты: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1400" dirty="0">
                <a:latin typeface="Times New Roman"/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Calibri"/>
                <a:cs typeface="Times New Roman"/>
              </a:rPr>
              <a:t>Реализация  проекта   по знакомству детей дошкольного возраста с искусством изготовления   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хлебо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-булочных изделий «СЧАСТЬЕ» позволила мне заложить в воспитанниках основы патриотического воспитания, любви к народному искусству выпечки, расширила представления воспитанников об особенностях и вниманию к здоровью, правильному питанию. Художественно-эстетическая составляющая проекта  способствовала развитию творческих способностей детей дошкольного возраста, воображения, фантазии. Активно формировалась мелкая моторика и коммуникативные навыки, навыки взаимодействия в  коллективе.</a:t>
            </a:r>
            <a:endParaRPr lang="ru-RU" sz="11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       Знакомство с различной выпечкой помогло незаметно формировать у ребят интерес к окружающему миру, способствовало развитию чувства радости при постижении неизведанного, привитию уважительного отношения к труду и любви к народным традициям.</a:t>
            </a:r>
            <a:endParaRPr lang="ru-RU" sz="11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        Проект вышел за пределы детского сада, а значит расширил границы своего существования, благодаря районным методическим объединениям, мастер классам, конкурсам.</a:t>
            </a:r>
            <a:endParaRPr lang="ru-RU" sz="11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        Созданы альбомы для каждого участника проекта «Первый опыт</a:t>
            </a:r>
            <a:endParaRPr lang="ru-RU" sz="11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 щедрой, гостеприимной,  доброй и заботливой хозяйки».</a:t>
            </a:r>
            <a:endParaRPr lang="ru-RU" sz="11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       Презентация.</a:t>
            </a:r>
            <a:endParaRPr lang="ru-RU" sz="11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Социальная  значимость проекта: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1400" dirty="0">
                <a:latin typeface="Times New Roman"/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Calibri"/>
                <a:cs typeface="Times New Roman"/>
              </a:rPr>
              <a:t>         На сегодняшний день существует большая проблема:</a:t>
            </a:r>
            <a:br>
              <a:rPr lang="ru-RU" sz="1400" dirty="0">
                <a:latin typeface="Times New Roman"/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Calibri"/>
                <a:cs typeface="Times New Roman"/>
              </a:rPr>
              <a:t>         - Увеличение содержания вредных и опасных для здоровья дошкольника веществ в кондитерских и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хлебо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-булочных изделиях нашего поколения.</a:t>
            </a:r>
            <a:br>
              <a:rPr lang="ru-RU" sz="1400" dirty="0">
                <a:latin typeface="Times New Roman"/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Calibri"/>
                <a:cs typeface="Times New Roman"/>
              </a:rPr>
              <a:t>         - Нежелание и неумение родителей приобщать детей к труду на кухне в целях 	изготовления 	натуральных 	«вкусностей».</a:t>
            </a:r>
            <a:br>
              <a:rPr lang="ru-RU" sz="1400" dirty="0">
                <a:latin typeface="Times New Roman"/>
                <a:ea typeface="Calibri"/>
                <a:cs typeface="Times New Roman"/>
              </a:rPr>
            </a:br>
            <a:r>
              <a:rPr lang="ru-RU" sz="1400" dirty="0">
                <a:latin typeface="Times New Roman"/>
                <a:ea typeface="Calibri"/>
                <a:cs typeface="Times New Roman"/>
              </a:rPr>
              <a:t>        - Недостаточное знание детьми, да и многими родителями русской национальной культуры, а в частности и русской национальной праздничной выпечки.</a:t>
            </a:r>
            <a:endParaRPr lang="ru-RU" sz="1100" dirty="0">
              <a:ea typeface="Calibri"/>
              <a:cs typeface="Times New Roman"/>
            </a:endParaRPr>
          </a:p>
          <a:p>
            <a:r>
              <a:rPr lang="ru-RU" sz="1400" b="1" dirty="0">
                <a:latin typeface="Times New Roman"/>
                <a:ea typeface="Calibri"/>
              </a:rPr>
              <a:t>Мероприятия, проведенные в рамках проекта:</a:t>
            </a:r>
            <a:r>
              <a:rPr lang="ru-RU" sz="1100" dirty="0">
                <a:ea typeface="Calibri"/>
                <a:cs typeface="Times New Roman"/>
              </a:rPr>
              <a:t/>
            </a:r>
            <a:br>
              <a:rPr lang="ru-RU" sz="1100" dirty="0">
                <a:ea typeface="Calibri"/>
                <a:cs typeface="Times New Roman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718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45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5" descr="C:\Users\123\Desktop\проект\фото 8 марта\IMG_59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698" y="2666768"/>
            <a:ext cx="3679286" cy="2759465"/>
          </a:xfrm>
          <a:prstGeom prst="rect">
            <a:avLst/>
          </a:prstGeom>
          <a:noFill/>
        </p:spPr>
      </p:pic>
      <p:pic>
        <p:nvPicPr>
          <p:cNvPr id="8" name="Picture 6" descr="C:\Users\123\Desktop\проект\фото 8 марта\IMG_59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6813" y="2829526"/>
            <a:ext cx="3487596" cy="2615697"/>
          </a:xfrm>
          <a:prstGeom prst="rect">
            <a:avLst/>
          </a:prstGeom>
          <a:noFill/>
        </p:spPr>
      </p:pic>
      <p:sp>
        <p:nvSpPr>
          <p:cNvPr id="9" name="WordArt 3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1290848" y="836712"/>
            <a:ext cx="6274271" cy="14207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23 февраля</a:t>
            </a:r>
          </a:p>
          <a:p>
            <a:pPr algn="ctr" rtl="0">
              <a:buNone/>
            </a:pPr>
            <a:r>
              <a:rPr lang="ru-RU" sz="3600" kern="10" spc="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поздравление будущих солдат</a:t>
            </a:r>
            <a:endParaRPr lang="ru-RU" sz="3600" kern="10" spc="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168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1" name="Picture 7" descr="C:\Users\123\Desktop\проект\фото 8 марта\IMG_59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3096344" cy="2322258"/>
          </a:xfrm>
          <a:prstGeom prst="rect">
            <a:avLst/>
          </a:prstGeom>
          <a:noFill/>
        </p:spPr>
      </p:pic>
      <p:pic>
        <p:nvPicPr>
          <p:cNvPr id="1032" name="Picture 8" descr="C:\Users\123\Desktop\проект\фото 8 марта\IMG_59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0007" y="449246"/>
            <a:ext cx="3117095" cy="2337821"/>
          </a:xfrm>
          <a:prstGeom prst="rect">
            <a:avLst/>
          </a:prstGeom>
          <a:noFill/>
        </p:spPr>
      </p:pic>
      <p:pic>
        <p:nvPicPr>
          <p:cNvPr id="1033" name="Picture 9" descr="C:\Users\123\Desktop\проект\фото 8 марта\IMG_6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8101" y="2466750"/>
            <a:ext cx="2747797" cy="2060848"/>
          </a:xfrm>
          <a:prstGeom prst="rect">
            <a:avLst/>
          </a:prstGeom>
          <a:noFill/>
        </p:spPr>
      </p:pic>
      <p:pic>
        <p:nvPicPr>
          <p:cNvPr id="1034" name="Picture 10" descr="C:\Users\123\Desktop\проект\фото 8 марта\IMG_6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210683"/>
            <a:ext cx="2915816" cy="2186862"/>
          </a:xfrm>
          <a:prstGeom prst="rect">
            <a:avLst/>
          </a:prstGeom>
          <a:noFill/>
        </p:spPr>
      </p:pic>
      <p:pic>
        <p:nvPicPr>
          <p:cNvPr id="1035" name="Picture 11" descr="C:\Users\123\Desktop\проект\фото 8 марта\IMG_60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30269" y="4210683"/>
            <a:ext cx="2846187" cy="2134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7458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123\Desktop\проект\фото 8 марта\IMG_6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293096"/>
            <a:ext cx="2736304" cy="2052110"/>
          </a:xfrm>
          <a:prstGeom prst="rect">
            <a:avLst/>
          </a:prstGeom>
          <a:noFill/>
        </p:spPr>
      </p:pic>
      <p:pic>
        <p:nvPicPr>
          <p:cNvPr id="5123" name="Picture 3" descr="C:\Users\123\Desktop\проект\фото 8 марта\IMG_6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764704"/>
            <a:ext cx="2448272" cy="1836204"/>
          </a:xfrm>
          <a:prstGeom prst="rect">
            <a:avLst/>
          </a:prstGeom>
          <a:noFill/>
        </p:spPr>
      </p:pic>
      <p:pic>
        <p:nvPicPr>
          <p:cNvPr id="5124" name="Picture 4" descr="C:\Users\123\Desktop\проект\фото 8 марта\IMG_6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764704"/>
            <a:ext cx="4128459" cy="3096344"/>
          </a:xfrm>
          <a:prstGeom prst="rect">
            <a:avLst/>
          </a:prstGeom>
          <a:noFill/>
        </p:spPr>
      </p:pic>
      <p:pic>
        <p:nvPicPr>
          <p:cNvPr id="4" name="Picture 2" descr="C:\Users\Андрей\Desktop\проект\масленница\IMG_60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57701"/>
            <a:ext cx="2856317" cy="2142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Андрей\Desktop\8 марта\IMG_6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46887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ндрей\Desktop\8 марта\IMG_6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821" y="3528960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2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1409700" y="1000125"/>
            <a:ext cx="526732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 празднику 8 марта</a:t>
            </a:r>
          </a:p>
          <a:p>
            <a:pPr algn="ctr" rtl="0">
              <a:buNone/>
            </a:pPr>
            <a:r>
              <a:rPr lang="ru-RU" sz="3600" kern="10" spc="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поздравление для девчонок</a:t>
            </a:r>
            <a:endParaRPr lang="ru-RU" sz="3600" kern="10" spc="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23\Desktop\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123\Desktop\проект\мальчики\IMG_6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641" y="620688"/>
            <a:ext cx="3428319" cy="2571240"/>
          </a:xfrm>
          <a:prstGeom prst="rect">
            <a:avLst/>
          </a:prstGeom>
          <a:noFill/>
        </p:spPr>
      </p:pic>
      <p:pic>
        <p:nvPicPr>
          <p:cNvPr id="3076" name="Picture 4" descr="C:\Users\123\Desktop\проект\мальчики\IMG_6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0188" y="592056"/>
            <a:ext cx="3528392" cy="2646294"/>
          </a:xfrm>
          <a:prstGeom prst="rect">
            <a:avLst/>
          </a:prstGeom>
          <a:noFill/>
        </p:spPr>
      </p:pic>
      <p:pic>
        <p:nvPicPr>
          <p:cNvPr id="7" name="Picture 3" descr="C:\Users\123\Desktop\проект\мальчики\IMG_60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501008"/>
            <a:ext cx="3528392" cy="2646294"/>
          </a:xfrm>
          <a:prstGeom prst="rect">
            <a:avLst/>
          </a:prstGeom>
          <a:noFill/>
        </p:spPr>
      </p:pic>
      <p:pic>
        <p:nvPicPr>
          <p:cNvPr id="3077" name="Picture 5" descr="C:\Users\123\Desktop\проект\мальчики\IMG_60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0188" y="3429000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441</Words>
  <Application>Microsoft Office PowerPoint</Application>
  <PresentationFormat>Экран (4:3)</PresentationFormat>
  <Paragraphs>61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123</cp:lastModifiedBy>
  <cp:revision>43</cp:revision>
  <dcterms:created xsi:type="dcterms:W3CDTF">2019-03-17T06:28:30Z</dcterms:created>
  <dcterms:modified xsi:type="dcterms:W3CDTF">2022-03-13T11:36:55Z</dcterms:modified>
</cp:coreProperties>
</file>