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8" r:id="rId5"/>
    <p:sldId id="299" r:id="rId6"/>
    <p:sldId id="300" r:id="rId7"/>
    <p:sldId id="301" r:id="rId8"/>
    <p:sldId id="307" r:id="rId9"/>
    <p:sldId id="302" r:id="rId10"/>
    <p:sldId id="303" r:id="rId11"/>
    <p:sldId id="306" r:id="rId12"/>
    <p:sldId id="308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6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5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4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9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3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6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3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6343-DFB4-476A-9D71-FDF4C647E56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2D1-D846-4599-9868-4FB4C05F9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1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u118.sochi-schools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44F30E5-D03A-4201-BDF7-9567A7C573A8}"/>
              </a:ext>
            </a:extLst>
          </p:cNvPr>
          <p:cNvSpPr/>
          <p:nvPr/>
        </p:nvSpPr>
        <p:spPr>
          <a:xfrm>
            <a:off x="9909" y="1012016"/>
            <a:ext cx="9134091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5213">
              <a:defRPr/>
            </a:pPr>
            <a:r>
              <a:rPr lang="ru-RU" sz="1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2335213">
              <a:defRPr/>
            </a:pPr>
            <a:r>
              <a:rPr lang="ru-RU" sz="1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центр развития ребенка – детский сад № </a:t>
            </a:r>
            <a:r>
              <a:rPr lang="ru-RU" sz="13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118 «Исток» города </a:t>
            </a:r>
            <a:r>
              <a:rPr lang="ru-RU" sz="13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Сочи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44F30E5-D03A-4201-BDF7-9567A7C573A8}"/>
              </a:ext>
            </a:extLst>
          </p:cNvPr>
          <p:cNvSpPr/>
          <p:nvPr/>
        </p:nvSpPr>
        <p:spPr>
          <a:xfrm>
            <a:off x="1" y="195264"/>
            <a:ext cx="9124920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96938">
              <a:defRPr/>
            </a:pPr>
            <a:r>
              <a:rPr lang="ru-RU" sz="12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Государственное бюджетное образовательное учреждение дополнительного профессионального образования </a:t>
            </a: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«Институт развития образования»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56376" y="52179"/>
            <a:ext cx="936103" cy="9361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1490" y="2002123"/>
            <a:ext cx="8272510" cy="290775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Научно-практическая конференция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механизм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профессионального мастерства педагогов ДОО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412" y="4941168"/>
            <a:ext cx="8272509" cy="1752600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«Наставническая </a:t>
            </a:r>
            <a:r>
              <a:rPr lang="ru-RU" sz="4000" b="1" dirty="0">
                <a:solidFill>
                  <a:schemeClr val="tx2"/>
                </a:solidFill>
              </a:rPr>
              <a:t>практика в реализации этнокультурного компонента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в образовательном процессе </a:t>
            </a:r>
            <a:r>
              <a:rPr lang="ru-RU" sz="4000" b="1" dirty="0" smtClean="0">
                <a:solidFill>
                  <a:schemeClr val="tx2"/>
                </a:solidFill>
              </a:rPr>
              <a:t>ДОО»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Заведующий МДОБУ ЦРР ДС №118 «Исток»</a:t>
            </a:r>
          </a:p>
          <a:p>
            <a:r>
              <a:rPr lang="ru-RU" sz="3800" b="1" dirty="0" smtClean="0">
                <a:solidFill>
                  <a:schemeClr val="tx2"/>
                </a:solidFill>
              </a:rPr>
              <a:t>Т.В. Пономаренко</a:t>
            </a:r>
            <a:endParaRPr lang="ru-RU" sz="3800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89CF5B-EA7E-454E-BEAB-C0978D8EC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88282"/>
            <a:ext cx="1224136" cy="815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72" y="68033"/>
            <a:ext cx="936105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4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C188EC-E838-4B81-9875-9FFA7204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Action learning (</a:t>
            </a:r>
            <a:r>
              <a:rPr lang="ru-RU" dirty="0">
                <a:solidFill>
                  <a:schemeClr val="bg1"/>
                </a:solidFill>
              </a:rPr>
              <a:t>обучение действиям)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45468" y="3212977"/>
            <a:ext cx="525642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SC_6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5383"/>
            <a:ext cx="3528392" cy="52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F8E0F5B1-94A7-4D85-8BF3-5B519CAAB362}"/>
              </a:ext>
            </a:extLst>
          </p:cNvPr>
          <p:cNvSpPr txBox="1">
            <a:spLocks/>
          </p:cNvSpPr>
          <p:nvPr/>
        </p:nvSpPr>
        <p:spPr>
          <a:xfrm>
            <a:off x="3745468" y="1484785"/>
            <a:ext cx="5228203" cy="165618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дидактическим пособием «Казачий уклад»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6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E23F9-8029-421C-971B-BCFE68DD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Team work (</a:t>
            </a:r>
            <a:r>
              <a:rPr lang="ru-RU" dirty="0">
                <a:solidFill>
                  <a:schemeClr val="bg1"/>
                </a:solidFill>
              </a:rPr>
              <a:t>совместная деятельность)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114294"/>
            <a:ext cx="4824536" cy="361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4337" r="19151" b="3967"/>
          <a:stretch/>
        </p:blipFill>
        <p:spPr>
          <a:xfrm>
            <a:off x="4986497" y="4047939"/>
            <a:ext cx="4050000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4541" r="16220"/>
          <a:stretch/>
        </p:blipFill>
        <p:spPr>
          <a:xfrm>
            <a:off x="4986497" y="1484785"/>
            <a:ext cx="4050001" cy="2700000"/>
          </a:xfrm>
          <a:prstGeom prst="rect">
            <a:avLst/>
          </a:prstGeom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F8E0F5B1-94A7-4D85-8BF3-5B519CAAB362}"/>
              </a:ext>
            </a:extLst>
          </p:cNvPr>
          <p:cNvSpPr txBox="1">
            <a:spLocks/>
          </p:cNvSpPr>
          <p:nvPr/>
        </p:nvSpPr>
        <p:spPr>
          <a:xfrm>
            <a:off x="107504" y="1484784"/>
            <a:ext cx="4824537" cy="15841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выставке в рамках наставнической практики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0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806" y="0"/>
            <a:ext cx="8283193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Наставническая практика во взаимодействии с представителями этнокультурных центров</a:t>
            </a:r>
          </a:p>
        </p:txBody>
      </p:sp>
      <p:pic>
        <p:nvPicPr>
          <p:cNvPr id="1026" name="Picture 2" descr="DSC_6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7112"/>
            <a:ext cx="4290122" cy="28800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43752" cy="29160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64" y="3861048"/>
            <a:ext cx="5119999" cy="2880000"/>
          </a:xfrm>
          <a:prstGeom prst="ellipse">
            <a:avLst/>
          </a:prstGeom>
          <a:ln w="381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5620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56B7BC-E378-464F-8514-ED69AC02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7624"/>
          </a:xfrm>
          <a:solidFill>
            <a:srgbClr val="0070C0"/>
          </a:solidFill>
        </p:spPr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778"/>
            <a:ext cx="8054987" cy="54036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40E2985-2D0C-4871-96E5-135D4E0CA4E7}"/>
              </a:ext>
            </a:extLst>
          </p:cNvPr>
          <p:cNvSpPr/>
          <p:nvPr/>
        </p:nvSpPr>
        <p:spPr>
          <a:xfrm>
            <a:off x="-36512" y="6334780"/>
            <a:ext cx="9180512" cy="52322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hlinkClick r:id="rId3"/>
              </a:rPr>
              <a:t>http://dou118.sochi-schools.ru</a:t>
            </a:r>
            <a:r>
              <a:rPr lang="en-US" sz="2800" b="1" dirty="0" smtClean="0">
                <a:solidFill>
                  <a:srgbClr val="C00000"/>
                </a:solidFill>
                <a:hlinkClick r:id="rId3"/>
              </a:rPr>
              <a:t>/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44F30E5-D03A-4201-BDF7-9567A7C573A8}"/>
              </a:ext>
            </a:extLst>
          </p:cNvPr>
          <p:cNvSpPr/>
          <p:nvPr/>
        </p:nvSpPr>
        <p:spPr>
          <a:xfrm>
            <a:off x="0" y="195264"/>
            <a:ext cx="9134091" cy="720725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50000"/>
                </a:srgb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973263" algn="ctr">
              <a:defRPr/>
            </a:pPr>
            <a:r>
              <a:rPr lang="ru-RU" sz="12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Муниципальное дошкольное образовательное бюджетное учреждение</a:t>
            </a:r>
          </a:p>
          <a:p>
            <a:pPr marL="1973263" algn="ctr">
              <a:defRPr/>
            </a:pP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центр развития ребенка – детский сад №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118 «Исток» города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Сочи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9146FA-6C6B-42EC-96CD-7F3AD6FC1E55}"/>
              </a:ext>
            </a:extLst>
          </p:cNvPr>
          <p:cNvSpPr txBox="1"/>
          <p:nvPr/>
        </p:nvSpPr>
        <p:spPr>
          <a:xfrm>
            <a:off x="1374982" y="5634782"/>
            <a:ext cx="6659573" cy="715089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40000">
                <a:schemeClr val="accent1">
                  <a:tint val="15000"/>
                  <a:satMod val="350000"/>
                  <a:alpha val="80000"/>
                </a:schemeClr>
              </a:gs>
            </a:gsLst>
            <a:lin ang="4800000" scaled="0"/>
          </a:gra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4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Благодарим за внимание</a:t>
            </a:r>
            <a:endParaRPr lang="ru-RU" sz="2800" b="1" i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4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289CF5B-EA7E-454E-BEAB-C0978D8ECF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592"/>
            <a:ext cx="1800200" cy="11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0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20"/>
            <a:ext cx="9144000" cy="1143000"/>
          </a:xfrm>
          <a:solidFill>
            <a:srgbClr val="0070C0"/>
          </a:solidFill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Наставничество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технология </a:t>
            </a:r>
            <a:r>
              <a:rPr lang="ru-RU" sz="2400" b="1" dirty="0">
                <a:solidFill>
                  <a:srgbClr val="0070C0"/>
                </a:solidFill>
              </a:rPr>
              <a:t>интенсивного развития </a:t>
            </a:r>
            <a:r>
              <a:rPr lang="ru-RU" sz="2400" dirty="0"/>
              <a:t>личности;</a:t>
            </a:r>
          </a:p>
          <a:p>
            <a:r>
              <a:rPr lang="ru-RU" sz="2400" dirty="0"/>
              <a:t>процесс </a:t>
            </a:r>
            <a:r>
              <a:rPr lang="ru-RU" sz="2400" b="1" dirty="0">
                <a:solidFill>
                  <a:srgbClr val="0070C0"/>
                </a:solidFill>
              </a:rPr>
              <a:t>передачи знаний, опыта, элементов корпоративной культуры </a:t>
            </a:r>
            <a:r>
              <a:rPr lang="ru-RU" sz="2400" dirty="0"/>
              <a:t>от наставника наставляемому с целью развития последнего;</a:t>
            </a:r>
          </a:p>
          <a:p>
            <a:r>
              <a:rPr lang="ru-RU" sz="2400" dirty="0"/>
              <a:t>процесс </a:t>
            </a:r>
            <a:r>
              <a:rPr lang="ru-RU" sz="2400" b="1" dirty="0">
                <a:solidFill>
                  <a:srgbClr val="0070C0"/>
                </a:solidFill>
              </a:rPr>
              <a:t>передачи знаний, опыта, формирования навыков, компетенций, </a:t>
            </a:r>
            <a:r>
              <a:rPr lang="ru-RU" sz="2400" b="1" dirty="0" err="1">
                <a:solidFill>
                  <a:srgbClr val="0070C0"/>
                </a:solidFill>
              </a:rPr>
              <a:t>метакомпетенций</a:t>
            </a:r>
            <a:r>
              <a:rPr lang="ru-RU" sz="2400" b="1" dirty="0">
                <a:solidFill>
                  <a:srgbClr val="0070C0"/>
                </a:solidFill>
              </a:rPr>
              <a:t>, ценностей</a:t>
            </a:r>
            <a:r>
              <a:rPr lang="ru-RU" sz="24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27" y="4335017"/>
            <a:ext cx="3187873" cy="25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1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F85B1-412B-495E-BF3C-21A24C87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6" y="0"/>
            <a:ext cx="8283193" cy="234888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Краевая инновационная </a:t>
            </a:r>
            <a:r>
              <a:rPr lang="ru-RU" sz="3600" dirty="0" smtClean="0">
                <a:solidFill>
                  <a:schemeClr val="bg1"/>
                </a:solidFill>
              </a:rPr>
              <a:t>площадка «Методическое обеспечение формирования этнокультурных представлений у дошкольников»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7255F4-55C2-4ADF-BC13-D494C325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564904"/>
            <a:ext cx="77152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Образовательная организация имеющая значимый инновационный педагогический опыт и транслирующая его в сфере регионального образования.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Платформа организации работы педагогов-наставников в формате (педагог-педагог).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A4D91C-212F-470C-A68E-389CE836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МДОБУ центр развития ребенка —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детский </a:t>
            </a:r>
            <a:r>
              <a:rPr lang="ru-RU" sz="3600" dirty="0">
                <a:solidFill>
                  <a:schemeClr val="bg1"/>
                </a:solidFill>
              </a:rPr>
              <a:t>сад №118 «Исток» г. Сочи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E5505D-BA6E-4963-B35E-B44CDBC26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6" y="1600200"/>
            <a:ext cx="7825993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Инновационное дошкольное образовательное учреждение в образовательном пространстве  Краснодарского края;</a:t>
            </a:r>
          </a:p>
          <a:p>
            <a:pPr algn="just"/>
            <a:r>
              <a:rPr lang="ru-RU" dirty="0"/>
              <a:t>Муниципальная и краевая инновационная площадка по теме «Методическое обеспечение формирования этнокультурных представлений у дошкольников».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3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B04183-01B9-4961-A1BF-EE9F8ADB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Продуктивность инновационного педагогического 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346EA9-9523-490A-AA99-88089DE8D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6" y="1600200"/>
            <a:ext cx="7825993" cy="48531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Опубликована Парциальная программа «Дошколятам об этномире Причерноморья </a:t>
            </a:r>
            <a:r>
              <a:rPr lang="ru-RU" dirty="0" smtClean="0"/>
              <a:t>Кубани».</a:t>
            </a:r>
            <a:endParaRPr lang="ru-RU" dirty="0"/>
          </a:p>
          <a:p>
            <a:pPr algn="just"/>
            <a:r>
              <a:rPr lang="ru-RU" dirty="0"/>
              <a:t>Составлена методическая копилка дидактических материалов, сценариев образовательной деятельности этнокультурной направленности. </a:t>
            </a:r>
          </a:p>
          <a:p>
            <a:pPr algn="just"/>
            <a:r>
              <a:rPr lang="ru-RU" dirty="0"/>
              <a:t>Разработана диагностическая методика по выявлению уровня сформированности этнокультурных представлений у  старших дошкольников.</a:t>
            </a:r>
          </a:p>
          <a:p>
            <a:pPr algn="just"/>
            <a:r>
              <a:rPr lang="ru-RU" dirty="0"/>
              <a:t>Создан электронный образовательный ресурс, размещенный на сайте детского сада и содержащий ссылки на аудио, видеоматериалы, мультимедийные презентации, которые могут быть использованы педагогами при знакомстве ребят с традициями, бытом, фольклором народов Причерноморья Кубани.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ADD45F-979C-47A0-AFE4-2F42D333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Наставническая практика в реализации этнокультурного компонента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в образовательном процессе ДОО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1A5EF1-04F6-46C3-AD3B-81311F26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53092" cy="51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73F71EE-BE1D-4439-A81A-67D53390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6" y="0"/>
            <a:ext cx="8283193" cy="141763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Наставническая практика в реализации этнокультурного компонента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в образовательном процессе ДОО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101835-38A7-4038-AD57-C51928724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r="3883"/>
          <a:stretch/>
        </p:blipFill>
        <p:spPr>
          <a:xfrm>
            <a:off x="4067944" y="3991735"/>
            <a:ext cx="4984615" cy="2525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37D6B2-2B89-43FB-AF1D-B87082A4C45A}"/>
              </a:ext>
            </a:extLst>
          </p:cNvPr>
          <p:cNvSpPr txBox="1"/>
          <p:nvPr/>
        </p:nvSpPr>
        <p:spPr>
          <a:xfrm>
            <a:off x="958723" y="5148877"/>
            <a:ext cx="302389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Всего приняло участие </a:t>
            </a:r>
          </a:p>
          <a:p>
            <a:pPr algn="ctr"/>
            <a:r>
              <a:rPr lang="ru-RU" dirty="0"/>
              <a:t>95 конкурсных материалов </a:t>
            </a:r>
          </a:p>
          <a:p>
            <a:pPr algn="ctr"/>
            <a:r>
              <a:rPr lang="ru-RU" dirty="0"/>
              <a:t>из 26 учебных учреждений</a:t>
            </a:r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xmlns="" id="{E38D444B-B9BE-4CA2-9163-4A40503452DC}"/>
              </a:ext>
            </a:extLst>
          </p:cNvPr>
          <p:cNvSpPr txBox="1">
            <a:spLocks/>
          </p:cNvSpPr>
          <p:nvPr/>
        </p:nvSpPr>
        <p:spPr>
          <a:xfrm>
            <a:off x="5580112" y="1527390"/>
            <a:ext cx="3472447" cy="235459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очный конкурс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дошкольных образовательных организаций города Сочи </a:t>
            </a:r>
          </a:p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«ЭТНОЁЛКА-2022»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FA01C2-A4BC-4EF2-9C53-7BD18D984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1" r="435" b="5522"/>
          <a:stretch/>
        </p:blipFill>
        <p:spPr>
          <a:xfrm>
            <a:off x="946132" y="1527390"/>
            <a:ext cx="4561972" cy="27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807" y="1412776"/>
            <a:ext cx="7825993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</a:rPr>
              <a:t>Shadowing (</a:t>
            </a:r>
            <a:r>
              <a:rPr lang="ru-RU" sz="2400" b="1" dirty="0">
                <a:solidFill>
                  <a:srgbClr val="0070C0"/>
                </a:solidFill>
              </a:rPr>
              <a:t>«следование тенью»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2400" dirty="0"/>
              <a:t>наставляемый становится «тенью» наставника, в реальной рабочей обстановке находится рядом в течение 1-3 дней.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Personal example</a:t>
            </a:r>
            <a:r>
              <a:rPr lang="ru-RU" sz="2400" b="1" dirty="0">
                <a:solidFill>
                  <a:srgbClr val="0070C0"/>
                </a:solidFill>
              </a:rPr>
              <a:t> (личный пример): </a:t>
            </a:r>
            <a:r>
              <a:rPr lang="ru-RU" sz="2400" dirty="0"/>
              <a:t>наставник сам выполняет профессиональную задачу. Наставляемый наблюдает.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Case studying (</a:t>
            </a:r>
            <a:r>
              <a:rPr lang="ru-RU" sz="2400" b="1" dirty="0">
                <a:solidFill>
                  <a:srgbClr val="0070C0"/>
                </a:solidFill>
              </a:rPr>
              <a:t>решение проблемных профессиональных ситуаций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2400" dirty="0"/>
              <a:t>наставник совместно с наставляемым работает над проблемными профессиональными ситуациями.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Action learning</a:t>
            </a:r>
            <a:r>
              <a:rPr lang="ru-RU" sz="2400" b="1" dirty="0">
                <a:solidFill>
                  <a:srgbClr val="0070C0"/>
                </a:solidFill>
              </a:rPr>
              <a:t> (обучение действиям):</a:t>
            </a:r>
            <a:r>
              <a:rPr lang="ru-RU" sz="2400" dirty="0"/>
              <a:t>  наставляемый включается в реальных рабочий проект, обучается через участие в проекте.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Storytelling (</a:t>
            </a:r>
            <a:r>
              <a:rPr lang="ru-RU" sz="2400" b="1" dirty="0">
                <a:solidFill>
                  <a:srgbClr val="0070C0"/>
                </a:solidFill>
              </a:rPr>
              <a:t>рассказывание историй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2400" dirty="0"/>
              <a:t>рассказы об интересных случаях из профессиональной  деятельности, событиях, традициях коллектива. История – это носитель, передатчик корпоративных знаний.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</a:rPr>
              <a:t>Team work</a:t>
            </a:r>
            <a:r>
              <a:rPr lang="ru-RU" sz="2400" b="1" dirty="0">
                <a:solidFill>
                  <a:srgbClr val="0070C0"/>
                </a:solidFill>
              </a:rPr>
              <a:t> (совместная деятельность): </a:t>
            </a:r>
            <a:r>
              <a:rPr lang="ru-RU" sz="2400" dirty="0"/>
              <a:t>наставник и наставляемый работают над общим проектом, задачей.</a:t>
            </a:r>
          </a:p>
          <a:p>
            <a:pPr algn="just"/>
            <a:endParaRPr lang="ru-RU" sz="2400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60806" y="4274"/>
            <a:ext cx="8283193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Технологические приемы наставничества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01A051-85A9-4583-8802-22F6EB95FD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24082" y="3027114"/>
            <a:ext cx="6912001" cy="8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C188EC-E838-4B81-9875-9FFA7204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Storytelling (</a:t>
            </a:r>
            <a:r>
              <a:rPr lang="ru-RU" dirty="0">
                <a:solidFill>
                  <a:schemeClr val="bg1"/>
                </a:solidFill>
              </a:rPr>
              <a:t>рассказывание историй): </a:t>
            </a: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xmlns="" id="{F8E0F5B1-94A7-4D85-8BF3-5B519CAAB362}"/>
              </a:ext>
            </a:extLst>
          </p:cNvPr>
          <p:cNvSpPr txBox="1">
            <a:spLocks/>
          </p:cNvSpPr>
          <p:nvPr/>
        </p:nvSpPr>
        <p:spPr>
          <a:xfrm>
            <a:off x="3884203" y="1268684"/>
            <a:ext cx="5152294" cy="194429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елимся историями </a:t>
            </a:r>
            <a:r>
              <a:rPr lang="ru-R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понтийских греков 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семинаре</a:t>
            </a:r>
            <a:endParaRPr lang="ru-RU" alt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1171"/>
            <a:ext cx="3672840" cy="5471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03" y="3293549"/>
            <a:ext cx="5152293" cy="34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22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453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Book Antiqua</vt:lpstr>
      <vt:lpstr>Calibri</vt:lpstr>
      <vt:lpstr>Times New Roman</vt:lpstr>
      <vt:lpstr>Тема Office</vt:lpstr>
      <vt:lpstr>Научно-практическая конференция «Наставничество как механизм  обеспечения качества образования  и повышения профессионального мастерства педагогов ДОО»</vt:lpstr>
      <vt:lpstr>Наставничество </vt:lpstr>
      <vt:lpstr>Краевая инновационная площадка «Методическое обеспечение формирования этнокультурных представлений у дошкольников»</vt:lpstr>
      <vt:lpstr>МДОБУ центр развития ребенка —  детский сад №118 «Исток» г. Сочи </vt:lpstr>
      <vt:lpstr>Продуктивность инновационного педагогического опыта</vt:lpstr>
      <vt:lpstr>Наставническая практика в реализации этнокультурного компонента в образовательном процессе ДОО</vt:lpstr>
      <vt:lpstr>Наставническая практика в реализации этнокультурного компонента в образовательном процессе ДОО</vt:lpstr>
      <vt:lpstr>Технологические приемы наставничества</vt:lpstr>
      <vt:lpstr>Storytelling (рассказывание историй): </vt:lpstr>
      <vt:lpstr>Action learning (обучение действиям)</vt:lpstr>
      <vt:lpstr>Team work (совместная деятельность)</vt:lpstr>
      <vt:lpstr>Наставническая практика во взаимодействии с представителями этнокультурных центров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СЦРО</dc:creator>
  <cp:lastModifiedBy>sadik-118</cp:lastModifiedBy>
  <cp:revision>60</cp:revision>
  <dcterms:created xsi:type="dcterms:W3CDTF">2020-12-08T07:42:17Z</dcterms:created>
  <dcterms:modified xsi:type="dcterms:W3CDTF">2022-04-27T15:02:37Z</dcterms:modified>
</cp:coreProperties>
</file>