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3"/>
    <p:sldId id="257" r:id="rId34"/>
    <p:sldId id="258" r:id="rId35"/>
    <p:sldId id="259" r:id="rId36"/>
    <p:sldId id="260" r:id="rId37"/>
    <p:sldId id="261" r:id="rId38"/>
    <p:sldId id="262" r:id="rId39"/>
    <p:sldId id="263" r:id="rId40"/>
    <p:sldId id="264" r:id="rId41"/>
    <p:sldId id="265" r:id="rId42"/>
    <p:sldId id="266" r:id="rId4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HK Grotesk Light" charset="1" panose="00000400000000000000"/>
      <p:regular r:id="rId10"/>
    </p:embeddedFont>
    <p:embeddedFont>
      <p:font typeface="HK Grotesk Light Bold" charset="1" panose="00000500000000000000"/>
      <p:regular r:id="rId11"/>
    </p:embeddedFont>
    <p:embeddedFont>
      <p:font typeface="HK Grotesk Light Italics" charset="1" panose="00000400000000000000"/>
      <p:regular r:id="rId12"/>
    </p:embeddedFont>
    <p:embeddedFont>
      <p:font typeface="HK Grotesk Light Bold Italics" charset="1" panose="00000500000000000000"/>
      <p:regular r:id="rId13"/>
    </p:embeddedFont>
    <p:embeddedFont>
      <p:font typeface="HK Grotesk Bold" charset="1" panose="00000800000000000000"/>
      <p:regular r:id="rId14"/>
    </p:embeddedFont>
    <p:embeddedFont>
      <p:font typeface="HK Grotesk Bold Italics" charset="1" panose="00000800000000000000"/>
      <p:regular r:id="rId15"/>
    </p:embeddedFont>
    <p:embeddedFont>
      <p:font typeface="HK Grotesk Medium" charset="1" panose="00000600000000000000"/>
      <p:regular r:id="rId16"/>
    </p:embeddedFont>
    <p:embeddedFont>
      <p:font typeface="HK Grotesk Medium Bold" charset="1" panose="00000700000000000000"/>
      <p:regular r:id="rId17"/>
    </p:embeddedFont>
    <p:embeddedFont>
      <p:font typeface="HK Grotesk Medium Italics" charset="1" panose="00000600000000000000"/>
      <p:regular r:id="rId18"/>
    </p:embeddedFont>
    <p:embeddedFont>
      <p:font typeface="HK Grotesk Medium Bold Italics" charset="1" panose="00000700000000000000"/>
      <p:regular r:id="rId19"/>
    </p:embeddedFont>
    <p:embeddedFont>
      <p:font typeface="Open Sans Light" charset="1" panose="020B0306030504020204"/>
      <p:regular r:id="rId20"/>
    </p:embeddedFont>
    <p:embeddedFont>
      <p:font typeface="Open Sans Light Bold" charset="1" panose="020B0806030504020204"/>
      <p:regular r:id="rId21"/>
    </p:embeddedFont>
    <p:embeddedFont>
      <p:font typeface="Open Sans Light Italics" charset="1" panose="020B0306030504020204"/>
      <p:regular r:id="rId22"/>
    </p:embeddedFont>
    <p:embeddedFont>
      <p:font typeface="Open Sans Light Bold Italics" charset="1" panose="020B0806030504020204"/>
      <p:regular r:id="rId23"/>
    </p:embeddedFont>
    <p:embeddedFont>
      <p:font typeface="Montserrat" charset="1" panose="00000500000000000000"/>
      <p:regular r:id="rId24"/>
    </p:embeddedFont>
    <p:embeddedFont>
      <p:font typeface="Montserrat Bold" charset="1" panose="00000600000000000000"/>
      <p:regular r:id="rId25"/>
    </p:embeddedFont>
    <p:embeddedFont>
      <p:font typeface="Montserrat Italics" charset="1" panose="00000500000000000000"/>
      <p:regular r:id="rId26"/>
    </p:embeddedFont>
    <p:embeddedFont>
      <p:font typeface="Montserrat Bold Italics" charset="1" panose="00000600000000000000"/>
      <p:regular r:id="rId27"/>
    </p:embeddedFont>
    <p:embeddedFont>
      <p:font typeface="Amazing Slab" charset="1" panose="00000500000000000000"/>
      <p:regular r:id="rId28"/>
    </p:embeddedFont>
    <p:embeddedFont>
      <p:font typeface="Amazing Slab Bold" charset="1" panose="00000800000000000000"/>
      <p:regular r:id="rId29"/>
    </p:embeddedFont>
    <p:embeddedFont>
      <p:font typeface="Amazing Slab Italics" charset="1" panose="00000500000000000000"/>
      <p:regular r:id="rId30"/>
    </p:embeddedFont>
    <p:embeddedFont>
      <p:font typeface="Amazing Slab Bold Italics" charset="1" panose="00000800000000000000"/>
      <p:regular r:id="rId31"/>
    </p:embeddedFont>
    <p:embeddedFont>
      <p:font typeface="Amazing Grotesk Ultra" charset="1" panose="0200090305000002000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slides/slide1.xml" Type="http://schemas.openxmlformats.org/officeDocument/2006/relationships/slide"/><Relationship Id="rId34" Target="slides/slide2.xml" Type="http://schemas.openxmlformats.org/officeDocument/2006/relationships/slide"/><Relationship Id="rId35" Target="slides/slide3.xml" Type="http://schemas.openxmlformats.org/officeDocument/2006/relationships/slide"/><Relationship Id="rId36" Target="slides/slide4.xml" Type="http://schemas.openxmlformats.org/officeDocument/2006/relationships/slide"/><Relationship Id="rId37" Target="slides/slide5.xml" Type="http://schemas.openxmlformats.org/officeDocument/2006/relationships/slide"/><Relationship Id="rId38" Target="slides/slide6.xml" Type="http://schemas.openxmlformats.org/officeDocument/2006/relationships/slide"/><Relationship Id="rId39" Target="slides/slide7.xml" Type="http://schemas.openxmlformats.org/officeDocument/2006/relationships/slide"/><Relationship Id="rId4" Target="theme/theme1.xml" Type="http://schemas.openxmlformats.org/officeDocument/2006/relationships/theme"/><Relationship Id="rId40" Target="slides/slide8.xml" Type="http://schemas.openxmlformats.org/officeDocument/2006/relationships/slide"/><Relationship Id="rId41" Target="slides/slide9.xml" Type="http://schemas.openxmlformats.org/officeDocument/2006/relationships/slide"/><Relationship Id="rId42" Target="slides/slide10.xml" Type="http://schemas.openxmlformats.org/officeDocument/2006/relationships/slide"/><Relationship Id="rId43" Target="slides/slide11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jpe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jpe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9757" r="0" b="97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415760" y="0"/>
            <a:ext cx="17145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-428808" y="0"/>
            <a:ext cx="20325956" cy="10287000"/>
            <a:chOff x="0" y="0"/>
            <a:chExt cx="3429117" cy="1735482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3429117" cy="1735482"/>
            </a:xfrm>
            <a:custGeom>
              <a:avLst/>
              <a:gdLst/>
              <a:ahLst/>
              <a:cxnLst/>
              <a:rect r="r" b="b" t="t" l="l"/>
              <a:pathLst>
                <a:path h="1735482" w="3429117">
                  <a:moveTo>
                    <a:pt x="0" y="0"/>
                  </a:moveTo>
                  <a:lnTo>
                    <a:pt x="3429117" y="0"/>
                  </a:lnTo>
                  <a:lnTo>
                    <a:pt x="3429117" y="1735482"/>
                  </a:lnTo>
                  <a:lnTo>
                    <a:pt x="0" y="1735482"/>
                  </a:lnTo>
                  <a:close/>
                </a:path>
              </a:pathLst>
            </a:custGeom>
            <a:solidFill>
              <a:srgbClr val="3A3B3B">
                <a:alpha val="80000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586483" y="1377483"/>
            <a:ext cx="10006878" cy="5097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92"/>
              </a:lnSpc>
            </a:pPr>
            <a:r>
              <a:rPr lang="en-US" sz="4065">
                <a:solidFill>
                  <a:srgbClr val="FFFFFF"/>
                </a:solidFill>
                <a:latin typeface="Amazing Slab Bold"/>
              </a:rPr>
              <a:t>Информационные (компьютерные) технологии на уроках истории </a:t>
            </a:r>
          </a:p>
          <a:p>
            <a:pPr>
              <a:lnSpc>
                <a:spcPts val="5692"/>
              </a:lnSpc>
              <a:spcBef>
                <a:spcPct val="0"/>
              </a:spcBef>
            </a:pPr>
            <a:r>
              <a:rPr lang="en-US" sz="4065">
                <a:solidFill>
                  <a:srgbClr val="FFFFFF"/>
                </a:solidFill>
                <a:latin typeface="Amazing Slab Bold"/>
              </a:rPr>
              <a:t>(на примере организации виртуальной экскурсии в Кунсткамеру и использования интерактивных материалов ресурса Arzamas)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687977" y="113030"/>
            <a:ext cx="6532959" cy="1007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Amazing Slab"/>
              </a:rPr>
              <a:t>VI краевой форум учителей истории,</a:t>
            </a: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Amazing Slab"/>
              </a:rPr>
              <a:t> г. Армавир, 2022 г.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428808" y="8857615"/>
            <a:ext cx="7438977" cy="1429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Amazing Slab"/>
              </a:rPr>
              <a:t>Ереметова А. Е. учитель истории и обществознания МАОУ СОШ №94 г. Краснодара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6691703" y="8882277"/>
            <a:ext cx="567597" cy="109323"/>
          </a:xfrm>
          <a:prstGeom prst="rect">
            <a:avLst/>
          </a:prstGeom>
          <a:solidFill>
            <a:srgbClr val="FFFFFF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49351" y="2239120"/>
            <a:ext cx="9056467" cy="513671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458071" y="363921"/>
            <a:ext cx="6901260" cy="968850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586535" y="534397"/>
            <a:ext cx="9182100" cy="665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Amazing Grotesk Ultra"/>
              </a:rPr>
              <a:t>Игра "Верю - не верю"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393475" y="9361143"/>
            <a:ext cx="3232409" cy="80002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639832" y="629647"/>
            <a:ext cx="3232409" cy="8000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02864" y="3438873"/>
            <a:ext cx="6555363" cy="1801126"/>
            <a:chOff x="0" y="0"/>
            <a:chExt cx="8740484" cy="2401502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994790"/>
              <a:ext cx="8740484" cy="14067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317"/>
                </a:lnSpc>
              </a:pPr>
              <a:r>
                <a:rPr lang="en-US" sz="3083">
                  <a:solidFill>
                    <a:srgbClr val="171717"/>
                  </a:solidFill>
                  <a:latin typeface="HK Grotesk Light"/>
                </a:rPr>
                <a:t>Личные материалы Ереметовой А. Е. </a:t>
              </a:r>
            </a:p>
            <a:p>
              <a:pPr>
                <a:lnSpc>
                  <a:spcPts val="4317"/>
                </a:lnSpc>
              </a:pPr>
            </a:p>
          </p:txBody>
        </p:sp>
        <p:sp>
          <p:nvSpPr>
            <p:cNvPr name="AutoShape 4" id="4"/>
            <p:cNvSpPr/>
            <p:nvPr/>
          </p:nvSpPr>
          <p:spPr>
            <a:xfrm rot="0">
              <a:off x="0" y="0"/>
              <a:ext cx="833497" cy="160537"/>
            </a:xfrm>
            <a:prstGeom prst="rect">
              <a:avLst/>
            </a:prstGeom>
            <a:solidFill>
              <a:srgbClr val="171717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02864" y="5143500"/>
            <a:ext cx="6555363" cy="3990764"/>
            <a:chOff x="0" y="0"/>
            <a:chExt cx="8740484" cy="5321019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994790"/>
              <a:ext cx="8740484" cy="43262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317"/>
                </a:lnSpc>
              </a:pPr>
              <a:r>
                <a:rPr lang="en-US" sz="3083">
                  <a:solidFill>
                    <a:srgbClr val="171717"/>
                  </a:solidFill>
                  <a:latin typeface="HK Grotesk Light"/>
                </a:rPr>
                <a:t>Материалы ресурса Arzamas </a:t>
              </a:r>
            </a:p>
            <a:p>
              <a:pPr>
                <a:lnSpc>
                  <a:spcPts val="4317"/>
                </a:lnSpc>
              </a:pPr>
              <a:r>
                <a:rPr lang="en-US" sz="3083">
                  <a:solidFill>
                    <a:srgbClr val="171717"/>
                  </a:solidFill>
                  <a:latin typeface="HK Grotesk Light"/>
                </a:rPr>
                <a:t>https://arzamas.academy/materials/1136</a:t>
              </a:r>
            </a:p>
            <a:p>
              <a:pPr>
                <a:lnSpc>
                  <a:spcPts val="4317"/>
                </a:lnSpc>
              </a:pPr>
            </a:p>
            <a:p>
              <a:pPr>
                <a:lnSpc>
                  <a:spcPts val="4317"/>
                </a:lnSpc>
              </a:pPr>
              <a:r>
                <a:rPr lang="en-US" sz="3083">
                  <a:solidFill>
                    <a:srgbClr val="171717"/>
                  </a:solidFill>
                  <a:latin typeface="HK Grotesk Light"/>
                </a:rPr>
                <a:t> </a:t>
              </a:r>
            </a:p>
            <a:p>
              <a:pPr>
                <a:lnSpc>
                  <a:spcPts val="4317"/>
                </a:lnSpc>
              </a:pPr>
            </a:p>
          </p:txBody>
        </p:sp>
        <p:sp>
          <p:nvSpPr>
            <p:cNvPr name="AutoShape 7" id="7"/>
            <p:cNvSpPr/>
            <p:nvPr/>
          </p:nvSpPr>
          <p:spPr>
            <a:xfrm rot="0">
              <a:off x="0" y="0"/>
              <a:ext cx="833497" cy="160537"/>
            </a:xfrm>
            <a:prstGeom prst="rect">
              <a:avLst/>
            </a:prstGeom>
            <a:solidFill>
              <a:srgbClr val="171717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02864" y="7661065"/>
            <a:ext cx="6555363" cy="2342804"/>
            <a:chOff x="0" y="0"/>
            <a:chExt cx="8740484" cy="3123739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994790"/>
              <a:ext cx="8740484" cy="21289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317"/>
                </a:lnSpc>
              </a:pPr>
              <a:r>
                <a:rPr lang="en-US" sz="3083">
                  <a:solidFill>
                    <a:srgbClr val="171717"/>
                  </a:solidFill>
                  <a:latin typeface="HK Grotesk Light"/>
                </a:rPr>
                <a:t>Материалы музея Кунсткамера </a:t>
              </a:r>
            </a:p>
            <a:p>
              <a:pPr>
                <a:lnSpc>
                  <a:spcPts val="4317"/>
                </a:lnSpc>
              </a:pPr>
              <a:r>
                <a:rPr lang="en-US" sz="3083">
                  <a:solidFill>
                    <a:srgbClr val="171717"/>
                  </a:solidFill>
                  <a:latin typeface="HK Grotesk Light"/>
                </a:rPr>
                <a:t>https://www.kunstkamera.ru/</a:t>
              </a:r>
            </a:p>
            <a:p>
              <a:pPr>
                <a:lnSpc>
                  <a:spcPts val="4317"/>
                </a:lnSpc>
              </a:pPr>
            </a:p>
          </p:txBody>
        </p:sp>
        <p:sp>
          <p:nvSpPr>
            <p:cNvPr name="AutoShape 10" id="10"/>
            <p:cNvSpPr/>
            <p:nvPr/>
          </p:nvSpPr>
          <p:spPr>
            <a:xfrm rot="0">
              <a:off x="0" y="0"/>
              <a:ext cx="833497" cy="160537"/>
            </a:xfrm>
            <a:prstGeom prst="rect">
              <a:avLst/>
            </a:prstGeom>
            <a:solidFill>
              <a:srgbClr val="171717"/>
            </a:solidFill>
          </p:spPr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052907" y="4742077"/>
            <a:ext cx="4206393" cy="479361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0">
            <a:off x="1028700" y="377859"/>
            <a:ext cx="9300609" cy="3486090"/>
            <a:chOff x="0" y="0"/>
            <a:chExt cx="12400812" cy="4648120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0"/>
              <a:ext cx="12400812" cy="35538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0559"/>
                </a:lnSpc>
              </a:pPr>
              <a:r>
                <a:rPr lang="en-US" sz="8799">
                  <a:solidFill>
                    <a:srgbClr val="171717"/>
                  </a:solidFill>
                  <a:latin typeface="HK Grotesk Bold"/>
                </a:rPr>
                <a:t>Использованные ресурсы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3949428"/>
              <a:ext cx="8676070" cy="698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7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210202" y="802851"/>
            <a:ext cx="4290335" cy="10618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181100" y="0"/>
            <a:ext cx="4152900" cy="10744200"/>
          </a:xfrm>
          <a:prstGeom prst="rect">
            <a:avLst/>
          </a:prstGeom>
          <a:solidFill>
            <a:srgbClr val="171717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3324609" y="442961"/>
            <a:ext cx="6006107" cy="9858278"/>
            <a:chOff x="0" y="0"/>
            <a:chExt cx="8008142" cy="1314437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95250"/>
              <a:ext cx="8008142" cy="1884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29973" indent="-264987" lvl="1">
                <a:lnSpc>
                  <a:spcPts val="3927"/>
                </a:lnSpc>
                <a:buFont typeface="Arial"/>
                <a:buChar char="•"/>
              </a:pPr>
              <a:r>
                <a:rPr lang="en-US" sz="2454">
                  <a:solidFill>
                    <a:srgbClr val="1E1D1D"/>
                  </a:solidFill>
                  <a:latin typeface="Montserrat"/>
                </a:rPr>
                <a:t>Разумное и безопасное использование цифровых технологий.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335635"/>
              <a:ext cx="8008142" cy="31881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29973" indent="-264987" lvl="1">
                <a:lnSpc>
                  <a:spcPts val="3927"/>
                </a:lnSpc>
                <a:buFont typeface="Arial"/>
                <a:buChar char="•"/>
              </a:pPr>
              <a:r>
                <a:rPr lang="en-US" sz="2454">
                  <a:solidFill>
                    <a:srgbClr val="1E1D1D"/>
                  </a:solidFill>
                  <a:latin typeface="Montserrat"/>
                </a:rPr>
                <a:t>Овладение обучающимися современными технологическими средствами в ходе обучения и в повседневной жизни.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6070198"/>
              <a:ext cx="8008142" cy="31881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29973" indent="-264987" lvl="1">
                <a:lnSpc>
                  <a:spcPts val="3927"/>
                </a:lnSpc>
                <a:buFont typeface="Arial"/>
                <a:buChar char="•"/>
              </a:pPr>
              <a:r>
                <a:rPr lang="en-US" sz="2454">
                  <a:solidFill>
                    <a:srgbClr val="1E1D1D"/>
                  </a:solidFill>
                  <a:latin typeface="Montserrat"/>
                </a:rPr>
                <a:t>Формирование у обучающихся культуры пользования информационно-коммуникационными технологиями.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9804760"/>
              <a:ext cx="8008142" cy="1884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29973" indent="-264987" lvl="1">
                <a:lnSpc>
                  <a:spcPts val="3927"/>
                </a:lnSpc>
                <a:buFont typeface="Arial"/>
                <a:buChar char="•"/>
              </a:pPr>
              <a:r>
                <a:rPr lang="en-US" sz="2454">
                  <a:solidFill>
                    <a:srgbClr val="1E1D1D"/>
                  </a:solidFill>
                  <a:latin typeface="Montserrat"/>
                </a:rPr>
                <a:t>Расширение возможностей индивидуального развития обучающихся.</a:t>
              </a:r>
            </a:p>
          </p:txBody>
        </p:sp>
        <p:sp>
          <p:nvSpPr>
            <p:cNvPr name="AutoShape 8" id="8"/>
            <p:cNvSpPr/>
            <p:nvPr/>
          </p:nvSpPr>
          <p:spPr>
            <a:xfrm rot="0">
              <a:off x="0" y="2102982"/>
              <a:ext cx="8008142" cy="0"/>
            </a:xfrm>
            <a:prstGeom prst="line">
              <a:avLst/>
            </a:prstGeom>
            <a:ln cap="rnd" w="14170">
              <a:solidFill>
                <a:srgbClr val="1E1D1D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9" id="9"/>
            <p:cNvSpPr/>
            <p:nvPr/>
          </p:nvSpPr>
          <p:spPr>
            <a:xfrm rot="0">
              <a:off x="0" y="5837545"/>
              <a:ext cx="8008142" cy="0"/>
            </a:xfrm>
            <a:prstGeom prst="line">
              <a:avLst/>
            </a:prstGeom>
            <a:ln cap="rnd" w="14170">
              <a:solidFill>
                <a:srgbClr val="1E1D1D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0" id="10"/>
            <p:cNvSpPr/>
            <p:nvPr/>
          </p:nvSpPr>
          <p:spPr>
            <a:xfrm rot="0">
              <a:off x="0" y="9572107"/>
              <a:ext cx="8008142" cy="0"/>
            </a:xfrm>
            <a:prstGeom prst="line">
              <a:avLst/>
            </a:prstGeom>
            <a:ln cap="rnd" w="14170">
              <a:solidFill>
                <a:srgbClr val="1E1D1D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1" id="11"/>
            <p:cNvSpPr/>
            <p:nvPr/>
          </p:nvSpPr>
          <p:spPr>
            <a:xfrm rot="0">
              <a:off x="0" y="12002992"/>
              <a:ext cx="8008142" cy="0"/>
            </a:xfrm>
            <a:prstGeom prst="line">
              <a:avLst/>
            </a:prstGeom>
            <a:ln cap="rnd" w="14170">
              <a:solidFill>
                <a:srgbClr val="1E1D1D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2" id="12"/>
            <p:cNvSpPr/>
            <p:nvPr/>
          </p:nvSpPr>
          <p:spPr>
            <a:xfrm rot="0">
              <a:off x="0" y="13130201"/>
              <a:ext cx="8008142" cy="0"/>
            </a:xfrm>
            <a:prstGeom prst="line">
              <a:avLst/>
            </a:prstGeom>
            <a:ln cap="rnd" w="14170">
              <a:solidFill>
                <a:srgbClr val="1E1D1D"/>
              </a:solidFill>
              <a:prstDash val="solid"/>
              <a:headEnd type="none" len="sm" w="sm"/>
              <a:tailEnd type="none" len="sm" w="sm"/>
            </a:ln>
          </p:spPr>
        </p:sp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600005" y="5011743"/>
            <a:ext cx="4206393" cy="4793610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10393161" y="433436"/>
            <a:ext cx="10030686" cy="2198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171717"/>
                </a:solidFill>
                <a:latin typeface="HK Grotesk Bold"/>
              </a:rPr>
              <a:t>Актуальность </a:t>
            </a:r>
          </a:p>
          <a:p>
            <a:pPr>
              <a:lnSpc>
                <a:spcPts val="8640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56388" y="4936725"/>
            <a:ext cx="5246391" cy="5246370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656" r="-32675" t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513203" y="194404"/>
            <a:ext cx="5324330" cy="5402191"/>
            <a:chOff x="0" y="0"/>
            <a:chExt cx="2952750" cy="2995930"/>
          </a:xfrm>
        </p:grpSpPr>
        <p:sp>
          <p:nvSpPr>
            <p:cNvPr name="Freeform 5" id="5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r="r" b="b" t="t" l="l"/>
              <a:pathLst>
                <a:path h="3004820" w="296291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3"/>
              <a:stretch>
                <a:fillRect l="0" r="0" t="-15762" b="-15762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837532" y="821925"/>
            <a:ext cx="4786617" cy="7028544"/>
            <a:chOff x="0" y="0"/>
            <a:chExt cx="4116070" cy="6043930"/>
          </a:xfrm>
        </p:grpSpPr>
        <p:sp>
          <p:nvSpPr>
            <p:cNvPr name="Freeform 7" id="7"/>
            <p:cNvSpPr/>
            <p:nvPr/>
          </p:nvSpPr>
          <p:spPr>
            <a:xfrm>
              <a:off x="31750" y="39370"/>
              <a:ext cx="4044950" cy="5985510"/>
            </a:xfrm>
            <a:custGeom>
              <a:avLst/>
              <a:gdLst/>
              <a:ahLst/>
              <a:cxnLst/>
              <a:rect r="r" b="b" t="t" l="l"/>
              <a:pathLst>
                <a:path h="5985510" w="4044950">
                  <a:moveTo>
                    <a:pt x="4044950" y="5985510"/>
                  </a:moveTo>
                  <a:lnTo>
                    <a:pt x="0" y="5985510"/>
                  </a:lnTo>
                  <a:lnTo>
                    <a:pt x="0" y="0"/>
                  </a:lnTo>
                  <a:lnTo>
                    <a:pt x="4044950" y="0"/>
                  </a:lnTo>
                  <a:lnTo>
                    <a:pt x="4044950" y="5985510"/>
                  </a:lnTo>
                  <a:close/>
                </a:path>
              </a:pathLst>
            </a:custGeom>
            <a:blipFill>
              <a:blip r:embed="rId4"/>
              <a:stretch>
                <a:fillRect l="-5490" r="-5490" t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>
              <a:off x="0" y="0"/>
              <a:ext cx="4116070" cy="6043930"/>
            </a:xfrm>
            <a:custGeom>
              <a:avLst/>
              <a:gdLst/>
              <a:ahLst/>
              <a:cxnLst/>
              <a:rect r="r" b="b" t="t" l="l"/>
              <a:pathLst>
                <a:path h="6043930" w="4116070">
                  <a:moveTo>
                    <a:pt x="4116070" y="6043930"/>
                  </a:moveTo>
                  <a:lnTo>
                    <a:pt x="0" y="6043930"/>
                  </a:lnTo>
                  <a:lnTo>
                    <a:pt x="0" y="0"/>
                  </a:lnTo>
                  <a:lnTo>
                    <a:pt x="4116070" y="0"/>
                  </a:lnTo>
                  <a:lnTo>
                    <a:pt x="4116070" y="6043930"/>
                  </a:lnTo>
                  <a:close/>
                </a:path>
              </a:pathLst>
            </a:custGeom>
            <a:blipFill>
              <a:blip r:embed="rId5"/>
              <a:stretch>
                <a:fillRect l="0" r="0" t="-106" b="-10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301150" y="487335"/>
            <a:ext cx="7357330" cy="6827645"/>
            <a:chOff x="0" y="0"/>
            <a:chExt cx="9809774" cy="9103527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9525"/>
              <a:ext cx="9809774" cy="51795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0241"/>
                </a:lnSpc>
              </a:pPr>
              <a:r>
                <a:rPr lang="en-US" sz="8534">
                  <a:solidFill>
                    <a:srgbClr val="FFFFFF"/>
                  </a:solidFill>
                  <a:latin typeface="HK Grotesk Bold"/>
                </a:rPr>
                <a:t>Техническое оснащение школы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5551653"/>
              <a:ext cx="6863283" cy="35518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344"/>
                </a:lnSpc>
                <a:spcBef>
                  <a:spcPct val="0"/>
                </a:spcBef>
              </a:pPr>
              <a:r>
                <a:rPr lang="en-US" sz="3103">
                  <a:solidFill>
                    <a:srgbClr val="FFFFFF"/>
                  </a:solidFill>
                  <a:latin typeface="HK Grotesk Medium"/>
                </a:rPr>
                <a:t>Интерактивные панели, электронное табло, библиотека с выходом в интернет, интерактивный музей.</a:t>
              </a:r>
            </a:p>
          </p:txBody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4197346" y="9062282"/>
            <a:ext cx="3899677" cy="9651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2254146" y="3848077"/>
            <a:ext cx="5246391" cy="5246370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7163" r="-17163" t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317558" y="4011930"/>
            <a:ext cx="5246391" cy="5246370"/>
            <a:chOff x="0" y="0"/>
            <a:chExt cx="6350025" cy="635000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10382" r="-51765" t="0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452468" y="2634623"/>
            <a:ext cx="6926443" cy="6926415"/>
            <a:chOff x="0" y="0"/>
            <a:chExt cx="6350025" cy="635000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-41246" r="-50660" t="-27938" b="0"/>
              </a:stretch>
            </a:blipFill>
          </p:spPr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87558" y="621657"/>
            <a:ext cx="3886004" cy="96178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972486" y="554982"/>
            <a:ext cx="10355324" cy="2079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20"/>
              </a:lnSpc>
            </a:pPr>
            <a:r>
              <a:rPr lang="en-US" sz="6400">
                <a:solidFill>
                  <a:srgbClr val="171717"/>
                </a:solidFill>
                <a:latin typeface="HK Grotesk Bold"/>
              </a:rPr>
              <a:t>ИНТЕРАКТИВНЫЕ ПРЕЗЕНТАЦИИ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26073" y="9486979"/>
            <a:ext cx="3232409" cy="8000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975073" y="2692627"/>
            <a:ext cx="6788594" cy="6788567"/>
            <a:chOff x="0" y="0"/>
            <a:chExt cx="6350025" cy="635000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7985" r="-7985" t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3497671" y="2692627"/>
            <a:ext cx="6788594" cy="6788567"/>
            <a:chOff x="0" y="0"/>
            <a:chExt cx="6350025" cy="635000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2680" r="-2680" t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563457" y="385400"/>
            <a:ext cx="7009685" cy="2079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20"/>
              </a:lnSpc>
            </a:pPr>
            <a:r>
              <a:rPr lang="en-US" sz="6400">
                <a:solidFill>
                  <a:srgbClr val="FFFFFF"/>
                </a:solidFill>
                <a:latin typeface="HK Grotesk Bold"/>
              </a:rPr>
              <a:t>ИНТЕРАКТИВНЫЕ ПРЕЗЕНТАЦИИ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26073" y="9486979"/>
            <a:ext cx="3232409" cy="80002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54221" y="281028"/>
            <a:ext cx="4272255" cy="10573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2153900" y="0"/>
            <a:ext cx="6134100" cy="10287000"/>
          </a:xfrm>
          <a:prstGeom prst="rect">
            <a:avLst/>
          </a:prstGeom>
          <a:solidFill>
            <a:srgbClr val="171717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901052" y="3329972"/>
            <a:ext cx="16358248" cy="5928328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2837837" y="756446"/>
            <a:ext cx="4123315" cy="969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HK Grotesk Light"/>
              </a:rPr>
              <a:t>Идея: письменный опрос для получения "билетов"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96719"/>
            <a:ext cx="8755124" cy="2079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20"/>
              </a:lnSpc>
            </a:pPr>
            <a:r>
              <a:rPr lang="en-US" sz="6400">
                <a:solidFill>
                  <a:srgbClr val="171717"/>
                </a:solidFill>
                <a:latin typeface="HK Grotesk Bold"/>
              </a:rPr>
              <a:t>ВИРТУАЛЬНАЯ ЭКСКУРСИЯ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26073" y="9486979"/>
            <a:ext cx="3232409" cy="80002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93708" y="869856"/>
            <a:ext cx="3232409" cy="8000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43702" y="2050272"/>
            <a:ext cx="8500298" cy="519763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868300" y="3809534"/>
            <a:ext cx="8592628" cy="604525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04694" y="479103"/>
            <a:ext cx="10355324" cy="1032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20"/>
              </a:lnSpc>
            </a:pPr>
            <a:r>
              <a:rPr lang="en-US" sz="6400">
                <a:solidFill>
                  <a:srgbClr val="FFFFFF"/>
                </a:solidFill>
                <a:latin typeface="HK Grotesk Bold"/>
              </a:rPr>
              <a:t>ВИРТУАЛЬНЫЙ 3D ТУР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54221" y="281028"/>
            <a:ext cx="4272255" cy="105738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314827" y="9258300"/>
            <a:ext cx="3232409" cy="8000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361325" y="3662764"/>
            <a:ext cx="10251072" cy="620094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445519" y="1347139"/>
            <a:ext cx="9642904" cy="591747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718538" y="314621"/>
            <a:ext cx="8115300" cy="1032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20"/>
              </a:lnSpc>
            </a:pPr>
            <a:r>
              <a:rPr lang="en-US" sz="6400">
                <a:solidFill>
                  <a:srgbClr val="171717"/>
                </a:solidFill>
                <a:latin typeface="HK Grotesk Bold"/>
              </a:rPr>
              <a:t>ВИРТУАЛЬНЫЙ ТУР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379987" y="381296"/>
            <a:ext cx="3232409" cy="80002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236180" y="9258300"/>
            <a:ext cx="3232409" cy="8000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453396" y="3381192"/>
            <a:ext cx="8962161" cy="6589493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15250" y="352002"/>
            <a:ext cx="7856537" cy="3029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54"/>
              </a:lnSpc>
            </a:pPr>
            <a:r>
              <a:rPr lang="en-US" sz="6195">
                <a:solidFill>
                  <a:srgbClr val="FFFFFF"/>
                </a:solidFill>
                <a:latin typeface="HK Grotesk Bold"/>
              </a:rPr>
              <a:t>ОБРАЗОВАТЕЛЬНО-КУЛЬТУРНЫЙ РЕСУРС ARZAMAS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695700" y="7048650"/>
            <a:ext cx="5666389" cy="399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HK Grotesk Light"/>
              </a:rPr>
              <a:t>https://arzamas.academy/materials/1136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1709300" y="418677"/>
            <a:ext cx="5652790" cy="635341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4535695" y="9130076"/>
            <a:ext cx="3396404" cy="8406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DAE_MleIl4Y</dc:identifier>
  <dcterms:modified xsi:type="dcterms:W3CDTF">2011-08-01T06:04:30Z</dcterms:modified>
  <cp:revision>1</cp:revision>
  <dc:title>Информационные (компьютерные) технологии на уроках истории (на примере организации виртуальной экскурсии в Кунсткамеру и использования интерактивных материалов ресурса Arzamas)"</dc:title>
</cp:coreProperties>
</file>