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2076" y="-94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43671-962C-497F-9919-E430AF247ADC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C42A-A78F-4EB8-9944-63A842537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2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C42A-A78F-4EB8-9944-63A842537D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4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C42A-A78F-4EB8-9944-63A842537D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9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C42A-A78F-4EB8-9944-63A842537D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4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0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0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0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6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3FEA-B237-46B8-AF5F-AB756172779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65BA-7C50-41CC-BAFB-4462B47B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2.jp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4" y="1230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краевой форум учителей истории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 пути к Российской державе: к 350-летию со дня рождения первого российского императора – Петра Великого»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55">
            <a:off x="518403" y="2669634"/>
            <a:ext cx="2881985" cy="374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791">
            <a:off x="6416793" y="2461140"/>
            <a:ext cx="5421220" cy="279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554">
            <a:off x="3300440" y="3461455"/>
            <a:ext cx="3864517" cy="284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153" y="1465730"/>
            <a:ext cx="9955306" cy="10757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мотивации обучающихся к изучению истории через участие во всероссийских конкурсах и проектах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7894" y="5545486"/>
            <a:ext cx="437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Токарева И.С..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читель истории и обществознания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МАОУ-СОШ № 20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.Армавир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1252" y="961112"/>
            <a:ext cx="6454588" cy="5732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Кейс: «Культура прошлого вокруг нас»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504" y="2330091"/>
            <a:ext cx="8448520" cy="189063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Фестиваль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«ШАГАЯ В ПРОШЛОЕ»</a:t>
            </a:r>
            <a:endParaRPr lang="ru-RU" sz="4000" b="1" dirty="0"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6" y="165338"/>
            <a:ext cx="2615106" cy="317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31960" y="6200813"/>
            <a:ext cx="439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Андреева Мария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6" y="165338"/>
            <a:ext cx="2446820" cy="317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220472" y="3637050"/>
            <a:ext cx="292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Неизвестный художник. Портрет Петра</a:t>
            </a:r>
            <a:r>
              <a:rPr lang="en-US" sz="1400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I</a:t>
            </a:r>
            <a:r>
              <a:rPr lang="ru-RU" sz="1400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r>
              <a:rPr lang="en-US" sz="1400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XVIII </a:t>
            </a:r>
            <a:r>
              <a:rPr lang="ru-RU" sz="1400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в.</a:t>
            </a:r>
            <a:endParaRPr lang="ru-RU" sz="1400" i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37050"/>
            <a:ext cx="279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Palatino Linotype" panose="02040502050505030304" pitchFamily="18" charset="0"/>
              </a:rPr>
              <a:t>К.В</a:t>
            </a:r>
            <a:r>
              <a:rPr lang="ru-RU" sz="1400" i="1" dirty="0">
                <a:latin typeface="Palatino Linotype" panose="02040502050505030304" pitchFamily="18" charset="0"/>
              </a:rPr>
              <a:t>. Лебедев. Ассамблея при дворе Петра </a:t>
            </a:r>
            <a:r>
              <a:rPr lang="ru-RU" sz="1400" i="1" dirty="0" smtClean="0">
                <a:latin typeface="Palatino Linotype" panose="02040502050505030304" pitchFamily="18" charset="0"/>
              </a:rPr>
              <a:t>I.</a:t>
            </a:r>
            <a:r>
              <a:rPr lang="en-US" sz="1400" i="1" dirty="0" smtClean="0">
                <a:latin typeface="Palatino Linotype" panose="02040502050505030304" pitchFamily="18" charset="0"/>
              </a:rPr>
              <a:t> XIX </a:t>
            </a:r>
            <a:r>
              <a:rPr lang="ru-RU" sz="1400" i="1" dirty="0" smtClean="0">
                <a:latin typeface="Palatino Linotype" panose="02040502050505030304" pitchFamily="18" charset="0"/>
              </a:rPr>
              <a:t>в.</a:t>
            </a:r>
            <a:endParaRPr lang="ru-RU" sz="1400" i="1" dirty="0">
              <a:latin typeface="Palatino Linotype" panose="0204050205050503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185" y="4891761"/>
            <a:ext cx="4096867" cy="18899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86" y="4891761"/>
            <a:ext cx="409686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4510" r="13620" b="27647"/>
          <a:stretch/>
        </p:blipFill>
        <p:spPr>
          <a:xfrm>
            <a:off x="7353295" y="-5005"/>
            <a:ext cx="3808373" cy="68630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46" y="-5005"/>
            <a:ext cx="3390221" cy="1038248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Программа фестиваля: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75" y="1072584"/>
            <a:ext cx="4545599" cy="570374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 – Начало мероприятия. Открытие выставки с живописью и одеждой Петровской эпохи.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12.00-Открытие реконструкции быта людей. Открытие площадки с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очками (для просмотра архитектуры)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12.30-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актеров, переодетых в исторические личности(Петр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Доменико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Трезини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Б.К. Растрелли, Напольный Гетман (худ. И.Н. Никитин) и живые статуи).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13.00-14.00 -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и школьников с актерами по территории всего парка(Тема: Культура времен Петра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Открытие фотозоны.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14.00-15.30 -Дегустация блюд  начала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16.30-17.30- Костюмированный бал (ассамблея) на главной площади под живую музыку(с танцевальным коллективом).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18.00-19.00-Просмотр видеороликов о жизни и быте, культуре при Петре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куполом.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19.00-19.30-Концерт группы «Черное Олово»( с историческими молодежными песнями о культуре)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77745" y="601520"/>
            <a:ext cx="1136019" cy="4367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17730" y="558274"/>
            <a:ext cx="145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 с живой музыкой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641541" y="309282"/>
            <a:ext cx="972000" cy="43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0677745" y="2353235"/>
            <a:ext cx="1397714" cy="3104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87372" y="2353235"/>
            <a:ext cx="1578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Дегустация блюд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9641541" y="2661012"/>
            <a:ext cx="998047" cy="472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9958779" y="5351929"/>
            <a:ext cx="1456296" cy="43030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95461" y="5346875"/>
            <a:ext cx="17885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живописи 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одежды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>
            <a:endCxn id="16" idx="1"/>
          </p:cNvCxnSpPr>
          <p:nvPr/>
        </p:nvCxnSpPr>
        <p:spPr>
          <a:xfrm flipV="1">
            <a:off x="9013639" y="5593096"/>
            <a:ext cx="864000" cy="25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0575660" y="4323032"/>
            <a:ext cx="1238103" cy="257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25435" y="4301844"/>
            <a:ext cx="968383" cy="3496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65639" y="3656847"/>
            <a:ext cx="1180481" cy="4243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46173" y="2783542"/>
            <a:ext cx="1165664" cy="3496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05740" y="4806126"/>
            <a:ext cx="1035517" cy="44375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599547" y="2727521"/>
            <a:ext cx="126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с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очками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0825" y="4766029"/>
            <a:ext cx="132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группы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8518" y="3623836"/>
            <a:ext cx="1431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быта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8511988" y="3189186"/>
            <a:ext cx="13447" cy="58943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7570193" y="4081183"/>
            <a:ext cx="672854" cy="194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6" idx="3"/>
          </p:cNvCxnSpPr>
          <p:nvPr/>
        </p:nvCxnSpPr>
        <p:spPr>
          <a:xfrm flipH="1">
            <a:off x="7291753" y="4604403"/>
            <a:ext cx="1008282" cy="423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401914" y="4245822"/>
            <a:ext cx="121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Кинотеатр под куполом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9009626" y="5884486"/>
            <a:ext cx="944586" cy="338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438091" y="4296626"/>
            <a:ext cx="1535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Фотозона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9641541" y="4573030"/>
            <a:ext cx="907720" cy="40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9437875" y="3777724"/>
            <a:ext cx="1175665" cy="2144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9407346" y="3738256"/>
            <a:ext cx="127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9257481" y="4010233"/>
            <a:ext cx="200343" cy="113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" t="22545" r="41042"/>
          <a:stretch/>
        </p:blipFill>
        <p:spPr>
          <a:xfrm>
            <a:off x="10100045" y="5839318"/>
            <a:ext cx="1271977" cy="93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7"/>
          <a:stretch/>
        </p:blipFill>
        <p:spPr>
          <a:xfrm>
            <a:off x="6270203" y="2595282"/>
            <a:ext cx="1179468" cy="1028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1"/>
          <a:stretch/>
        </p:blipFill>
        <p:spPr>
          <a:xfrm>
            <a:off x="7595634" y="1811608"/>
            <a:ext cx="1257306" cy="914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t="5621" r="7145"/>
          <a:stretch/>
        </p:blipFill>
        <p:spPr>
          <a:xfrm>
            <a:off x="10832369" y="2714849"/>
            <a:ext cx="1088464" cy="989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5289249"/>
            <a:ext cx="1111391" cy="1531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5617" r="8513" b="4307"/>
          <a:stretch/>
        </p:blipFill>
        <p:spPr>
          <a:xfrm>
            <a:off x="8575345" y="4704371"/>
            <a:ext cx="1044737" cy="7261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r="6701"/>
          <a:stretch/>
        </p:blipFill>
        <p:spPr>
          <a:xfrm>
            <a:off x="10686927" y="1089428"/>
            <a:ext cx="1181984" cy="900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12495" r="7700"/>
          <a:stretch/>
        </p:blipFill>
        <p:spPr>
          <a:xfrm>
            <a:off x="10610590" y="4645082"/>
            <a:ext cx="1203174" cy="65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0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4" l="538" r="100000">
                        <a14:backgroundMark x1="15178" y1="9305" x2="15178" y2="9305"/>
                        <a14:backgroundMark x1="11621" y1="16625" x2="20099" y2="11476"/>
                        <a14:backgroundMark x1="20885" y1="18797" x2="20885" y2="5149"/>
                        <a14:backgroundMark x1="56452" y1="7072" x2="79074" y2="9305"/>
                        <a14:backgroundMark x1="4396" y1="12346" x2="4396" y2="12346"/>
                        <a14:backgroundMark x1="4396" y1="12346" x2="4396" y2="12346"/>
                        <a14:backgroundMark x1="24176" y1="5350" x2="24176" y2="5350"/>
                        <a14:backgroundMark x1="53022" y1="10700" x2="53022" y2="1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507">
            <a:off x="10165485" y="-11374"/>
            <a:ext cx="2215761" cy="1477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099" y="5767972"/>
            <a:ext cx="2174431" cy="1170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06" y="1057104"/>
            <a:ext cx="1853359" cy="1390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07" y="4904720"/>
            <a:ext cx="1716355" cy="1284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7065" y1="79279" x2="17065" y2="79279"/>
                        <a14:foregroundMark x1="12969" y1="72973" x2="18089" y2="96396"/>
                        <a14:foregroundMark x1="40956" y1="91441" x2="61775" y2="81982"/>
                        <a14:foregroundMark x1="77474" y1="75225" x2="77474" y2="75225"/>
                        <a14:foregroundMark x1="44027" y1="6306" x2="44027" y2="6306"/>
                        <a14:foregroundMark x1="65188" y1="11712" x2="65188" y2="11712"/>
                        <a14:foregroundMark x1="68601" y1="12613" x2="68601" y2="12613"/>
                        <a14:foregroundMark x1="73379" y1="88739" x2="73379" y2="88739"/>
                        <a14:backgroundMark x1="29352" y1="1802" x2="29352" y2="1802"/>
                        <a14:backgroundMark x1="3754" y1="81081" x2="3754" y2="81081"/>
                        <a14:backgroundMark x1="5461" y1="65315" x2="5461" y2="65315"/>
                        <a14:backgroundMark x1="5461" y1="68468" x2="5461" y2="68468"/>
                        <a14:backgroundMark x1="96587" y1="49550" x2="96587" y2="49550"/>
                        <a14:backgroundMark x1="97611" y1="56757" x2="97611" y2="56757"/>
                        <a14:backgroundMark x1="96587" y1="53604" x2="96587" y2="53604"/>
                        <a14:backgroundMark x1="80546" y1="22072" x2="80546" y2="22072"/>
                        <a14:backgroundMark x1="75427" y1="11712" x2="82935" y2="27477"/>
                        <a14:backgroundMark x1="82253" y1="29279" x2="76792" y2="17568"/>
                        <a14:backgroundMark x1="6143" y1="90991" x2="6143" y2="9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4" y="46858"/>
            <a:ext cx="1802089" cy="1365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72580" y="0"/>
            <a:ext cx="2613096" cy="3807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76" y="190398"/>
            <a:ext cx="4593958" cy="6497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33" b="87290" l="9961" r="89990">
                        <a14:backgroundMark x1="35059" y1="78620" x2="35059" y2="78620"/>
                        <a14:backgroundMark x1="30615" y1="73485" x2="30615" y2="73485"/>
                        <a14:backgroundMark x1="46045" y1="82323" x2="46045" y2="82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23920" r="17376" b="16010"/>
          <a:stretch/>
        </p:blipFill>
        <p:spPr>
          <a:xfrm>
            <a:off x="195476" y="2544934"/>
            <a:ext cx="3173506" cy="1788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33" y="2068619"/>
            <a:ext cx="3781467" cy="283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21177" r="1634"/>
          <a:stretch/>
        </p:blipFill>
        <p:spPr>
          <a:xfrm>
            <a:off x="0" y="4587688"/>
            <a:ext cx="2933405" cy="257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20902" r="2504" b="8407"/>
          <a:stretch/>
        </p:blipFill>
        <p:spPr>
          <a:xfrm>
            <a:off x="1447411" y="1303258"/>
            <a:ext cx="1921571" cy="98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9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33" y="141238"/>
            <a:ext cx="3398293" cy="605217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Реклама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7" y="263572"/>
            <a:ext cx="2722233" cy="483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633" y="856420"/>
            <a:ext cx="3828603" cy="149380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проведенного опроса выяснилось, что молодежь узнает о подобных событиях из социальных сетей и на улице(уличная реклама).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2" y="263572"/>
            <a:ext cx="2536584" cy="3587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00" y="263572"/>
            <a:ext cx="2536584" cy="3587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25951" y="3851226"/>
            <a:ext cx="522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briola" panose="04040605051002020D02" pitchFamily="82" charset="0"/>
              </a:rPr>
              <a:t>«Макет </a:t>
            </a:r>
            <a:r>
              <a:rPr lang="ru-RU" sz="2400" b="1" dirty="0" err="1" smtClean="0">
                <a:latin typeface="Gabriola" panose="04040605051002020D02" pitchFamily="82" charset="0"/>
              </a:rPr>
              <a:t>флаера</a:t>
            </a:r>
            <a:r>
              <a:rPr lang="ru-RU" sz="2400" b="1" dirty="0" smtClean="0">
                <a:latin typeface="Gabriola" panose="04040605051002020D02" pitchFamily="82" charset="0"/>
              </a:rPr>
              <a:t> для уличной рекламы»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2348" y="5103098"/>
            <a:ext cx="335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Gabriola" panose="04040605051002020D02" pitchFamily="82" charset="0"/>
              </a:rPr>
              <a:t>«Макет рекламы в </a:t>
            </a:r>
            <a:r>
              <a:rPr lang="ru-RU" sz="2300" b="1" dirty="0" err="1" smtClean="0">
                <a:latin typeface="Gabriola" panose="04040605051002020D02" pitchFamily="82" charset="0"/>
              </a:rPr>
              <a:t>Инстаграме</a:t>
            </a:r>
            <a:r>
              <a:rPr lang="ru-RU" sz="2300" b="1" dirty="0" smtClean="0">
                <a:latin typeface="Gabriola" panose="04040605051002020D02" pitchFamily="82" charset="0"/>
              </a:rPr>
              <a:t>» (</a:t>
            </a:r>
            <a:r>
              <a:rPr lang="en-US" sz="2300" b="1" dirty="0" smtClean="0">
                <a:latin typeface="Gabriola" panose="04040605051002020D02" pitchFamily="82" charset="0"/>
              </a:rPr>
              <a:t>stories)</a:t>
            </a:r>
            <a:endParaRPr lang="ru-RU" sz="2300" b="1" dirty="0">
              <a:latin typeface="Gabriola" panose="04040605051002020D02" pitchFamily="8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35293" r="12290" b="29085"/>
          <a:stretch/>
        </p:blipFill>
        <p:spPr>
          <a:xfrm>
            <a:off x="181633" y="3619124"/>
            <a:ext cx="3216660" cy="29679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291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43" y="1097434"/>
            <a:ext cx="3370730" cy="2528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" y="94129"/>
            <a:ext cx="3196794" cy="2397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1480">
            <a:off x="1403155" y="3586565"/>
            <a:ext cx="5956371" cy="3016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16906" y="94129"/>
            <a:ext cx="407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Этапы работы</a:t>
            </a:r>
            <a:endParaRPr lang="ru-RU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4755"/>
          <a:stretch/>
        </p:blipFill>
        <p:spPr>
          <a:xfrm>
            <a:off x="4893394" y="2074628"/>
            <a:ext cx="2919184" cy="2440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5663" r="2741" b="2530"/>
          <a:stretch/>
        </p:blipFill>
        <p:spPr>
          <a:xfrm>
            <a:off x="7528160" y="2945685"/>
            <a:ext cx="3536577" cy="2247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8791"/>
          <a:stretch/>
        </p:blipFill>
        <p:spPr>
          <a:xfrm>
            <a:off x="9765354" y="3563470"/>
            <a:ext cx="2206208" cy="3062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9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6437</TotalTime>
  <Words>272</Words>
  <Application>Microsoft Office PowerPoint</Application>
  <PresentationFormat>Произвольный</PresentationFormat>
  <Paragraphs>40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VI краевой форум учителей истории «На пути к Российской державе: к 350-летию со дня рождения первого российского императора – Петра Великого»</vt:lpstr>
      <vt:lpstr>Кейс: «Культура прошлого вокруг нас»</vt:lpstr>
      <vt:lpstr>Программа фестиваля:</vt:lpstr>
      <vt:lpstr>.</vt:lpstr>
      <vt:lpstr>Реклама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Андреева</dc:creator>
  <cp:lastModifiedBy>Пользователь Windows</cp:lastModifiedBy>
  <cp:revision>77</cp:revision>
  <dcterms:created xsi:type="dcterms:W3CDTF">2021-07-11T19:10:10Z</dcterms:created>
  <dcterms:modified xsi:type="dcterms:W3CDTF">2022-04-29T08:24:06Z</dcterms:modified>
</cp:coreProperties>
</file>