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799" r:id="rId2"/>
    <p:sldMasterId id="2147483811" r:id="rId3"/>
    <p:sldMasterId id="2147483832" r:id="rId4"/>
    <p:sldMasterId id="2147483836" r:id="rId5"/>
    <p:sldMasterId id="2147483848" r:id="rId6"/>
    <p:sldMasterId id="2147483869" r:id="rId7"/>
    <p:sldMasterId id="2147483937" r:id="rId8"/>
  </p:sldMasterIdLst>
  <p:notesMasterIdLst>
    <p:notesMasterId r:id="rId64"/>
  </p:notesMasterIdLst>
  <p:sldIdLst>
    <p:sldId id="340" r:id="rId9"/>
    <p:sldId id="256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6" r:id="rId18"/>
    <p:sldId id="299" r:id="rId19"/>
    <p:sldId id="300" r:id="rId20"/>
    <p:sldId id="301" r:id="rId21"/>
    <p:sldId id="307" r:id="rId22"/>
    <p:sldId id="308" r:id="rId23"/>
    <p:sldId id="309" r:id="rId24"/>
    <p:sldId id="310" r:id="rId25"/>
    <p:sldId id="304" r:id="rId26"/>
    <p:sldId id="261" r:id="rId27"/>
    <p:sldId id="263" r:id="rId28"/>
    <p:sldId id="305" r:id="rId29"/>
    <p:sldId id="264" r:id="rId30"/>
    <p:sldId id="290" r:id="rId31"/>
    <p:sldId id="265" r:id="rId32"/>
    <p:sldId id="266" r:id="rId33"/>
    <p:sldId id="267" r:id="rId34"/>
    <p:sldId id="275" r:id="rId35"/>
    <p:sldId id="276" r:id="rId36"/>
    <p:sldId id="277" r:id="rId37"/>
    <p:sldId id="311" r:id="rId38"/>
    <p:sldId id="317" r:id="rId39"/>
    <p:sldId id="323" r:id="rId40"/>
    <p:sldId id="313" r:id="rId41"/>
    <p:sldId id="315" r:id="rId42"/>
    <p:sldId id="316" r:id="rId43"/>
    <p:sldId id="318" r:id="rId44"/>
    <p:sldId id="319" r:id="rId45"/>
    <p:sldId id="320" r:id="rId46"/>
    <p:sldId id="321" r:id="rId47"/>
    <p:sldId id="326" r:id="rId48"/>
    <p:sldId id="327" r:id="rId49"/>
    <p:sldId id="324" r:id="rId50"/>
    <p:sldId id="325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271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1AF"/>
    <a:srgbClr val="CC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6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E71A6-5028-4227-A62F-1EAB353CE94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C6F276-8AB8-47D6-9895-B3BA560C11F9}">
      <dgm:prSet phldrT="[Текст]" custT="1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Проверяемые</a:t>
          </a:r>
        </a:p>
        <a:p>
          <a:r>
            <a:rPr lang="ru-RU" sz="2500" dirty="0" err="1" smtClean="0">
              <a:solidFill>
                <a:schemeClr val="tx1"/>
              </a:solidFill>
            </a:rPr>
            <a:t>АналОгичный</a:t>
          </a:r>
          <a:r>
            <a:rPr lang="ru-RU" sz="2500" dirty="0" smtClean="0">
              <a:solidFill>
                <a:schemeClr val="tx1"/>
              </a:solidFill>
            </a:rPr>
            <a:t>- </a:t>
          </a:r>
          <a:r>
            <a:rPr lang="ru-RU" sz="2500" dirty="0" err="1" smtClean="0">
              <a:solidFill>
                <a:schemeClr val="tx1"/>
              </a:solidFill>
            </a:rPr>
            <a:t>аналОгия</a:t>
          </a:r>
          <a:endParaRPr lang="ru-RU" sz="2500" dirty="0" smtClean="0">
            <a:solidFill>
              <a:schemeClr val="tx1"/>
            </a:solidFill>
          </a:endParaRPr>
        </a:p>
        <a:p>
          <a:r>
            <a:rPr lang="ru-RU" sz="2500" dirty="0" err="1" smtClean="0">
              <a:solidFill>
                <a:schemeClr val="tx1"/>
              </a:solidFill>
            </a:rPr>
            <a:t>традИционный</a:t>
          </a:r>
          <a:r>
            <a:rPr lang="ru-RU" sz="2500" dirty="0" smtClean="0">
              <a:solidFill>
                <a:schemeClr val="tx1"/>
              </a:solidFill>
            </a:rPr>
            <a:t>- </a:t>
          </a:r>
          <a:r>
            <a:rPr lang="ru-RU" sz="2500" dirty="0" err="1" smtClean="0">
              <a:solidFill>
                <a:schemeClr val="tx1"/>
              </a:solidFill>
            </a:rPr>
            <a:t>традИция</a:t>
          </a:r>
          <a:endParaRPr lang="ru-RU" sz="2500" dirty="0">
            <a:solidFill>
              <a:schemeClr val="tx1"/>
            </a:solidFill>
          </a:endParaRPr>
        </a:p>
      </dgm:t>
    </dgm:pt>
    <dgm:pt modelId="{0793B8BC-9FB3-41B3-8628-4345CB77A739}" type="parTrans" cxnId="{66E0845E-11A4-499C-BE00-F0CCBC145294}">
      <dgm:prSet/>
      <dgm:spPr/>
      <dgm:t>
        <a:bodyPr/>
        <a:lstStyle/>
        <a:p>
          <a:endParaRPr lang="ru-RU"/>
        </a:p>
      </dgm:t>
    </dgm:pt>
    <dgm:pt modelId="{1BD46292-D242-4968-AC7D-0782E66BAFE2}" type="sibTrans" cxnId="{66E0845E-11A4-499C-BE00-F0CCBC145294}">
      <dgm:prSet/>
      <dgm:spPr/>
      <dgm:t>
        <a:bodyPr/>
        <a:lstStyle/>
        <a:p>
          <a:endParaRPr lang="ru-RU"/>
        </a:p>
      </dgm:t>
    </dgm:pt>
    <dgm:pt modelId="{77718620-C027-4014-B577-5E87AD895798}">
      <dgm:prSet phldrT="[Текст]"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endParaRPr lang="ru-RU" sz="2000" dirty="0" smtClean="0">
            <a:solidFill>
              <a:schemeClr val="tx1"/>
            </a:solidFill>
          </a:endParaRPr>
        </a:p>
        <a:p>
          <a:endParaRPr lang="ru-RU" sz="2000" dirty="0" smtClean="0">
            <a:solidFill>
              <a:schemeClr val="tx1"/>
            </a:solidFill>
          </a:endParaRPr>
        </a:p>
        <a:p>
          <a:r>
            <a:rPr lang="ru-RU" sz="2400" b="1" dirty="0" smtClean="0">
              <a:solidFill>
                <a:schemeClr val="tx1"/>
              </a:solidFill>
            </a:rPr>
            <a:t>Непроверяемые</a:t>
          </a:r>
        </a:p>
        <a:p>
          <a:endParaRPr lang="ru-RU" sz="2000" dirty="0" smtClean="0">
            <a:solidFill>
              <a:schemeClr val="tx1"/>
            </a:solidFill>
          </a:endParaRPr>
        </a:p>
        <a:p>
          <a:r>
            <a:rPr lang="ru-RU" sz="2800" dirty="0" err="1" smtClean="0">
              <a:solidFill>
                <a:schemeClr val="tx1"/>
              </a:solidFill>
            </a:rPr>
            <a:t>мОрковь</a:t>
          </a:r>
          <a:r>
            <a:rPr lang="ru-RU" sz="2800" dirty="0" smtClean="0">
              <a:solidFill>
                <a:schemeClr val="tx1"/>
              </a:solidFill>
            </a:rPr>
            <a:t>, </a:t>
          </a:r>
          <a:r>
            <a:rPr lang="ru-RU" sz="2800" dirty="0" err="1" smtClean="0">
              <a:solidFill>
                <a:schemeClr val="tx1"/>
              </a:solidFill>
            </a:rPr>
            <a:t>тЕнденция</a:t>
          </a:r>
          <a:r>
            <a:rPr lang="ru-RU" sz="2800" dirty="0" smtClean="0">
              <a:solidFill>
                <a:schemeClr val="tx1"/>
              </a:solidFill>
            </a:rPr>
            <a:t>,</a:t>
          </a:r>
        </a:p>
        <a:p>
          <a:r>
            <a:rPr lang="ru-RU" sz="2800" dirty="0" err="1" smtClean="0">
              <a:solidFill>
                <a:schemeClr val="tx1"/>
              </a:solidFill>
            </a:rPr>
            <a:t>прЕзидент</a:t>
          </a:r>
          <a:endParaRPr lang="ru-RU" sz="2800" dirty="0" smtClean="0">
            <a:solidFill>
              <a:schemeClr val="tx1"/>
            </a:solidFill>
          </a:endParaRPr>
        </a:p>
        <a:p>
          <a:endParaRPr lang="ru-RU" sz="2000" dirty="0" smtClean="0">
            <a:solidFill>
              <a:schemeClr val="tx1"/>
            </a:solidFill>
          </a:endParaRPr>
        </a:p>
        <a:p>
          <a:endParaRPr lang="ru-RU" sz="2000" dirty="0">
            <a:solidFill>
              <a:schemeClr val="tx1"/>
            </a:solidFill>
          </a:endParaRPr>
        </a:p>
      </dgm:t>
    </dgm:pt>
    <dgm:pt modelId="{472682EA-C1AA-4884-8185-F8C8FD956D33}" type="parTrans" cxnId="{04B980E9-166A-451E-961D-80865EC20938}">
      <dgm:prSet/>
      <dgm:spPr/>
      <dgm:t>
        <a:bodyPr/>
        <a:lstStyle/>
        <a:p>
          <a:endParaRPr lang="ru-RU"/>
        </a:p>
      </dgm:t>
    </dgm:pt>
    <dgm:pt modelId="{5D003FEF-C079-472C-B589-B37E212C835B}" type="sibTrans" cxnId="{04B980E9-166A-451E-961D-80865EC20938}">
      <dgm:prSet/>
      <dgm:spPr/>
      <dgm:t>
        <a:bodyPr/>
        <a:lstStyle/>
        <a:p>
          <a:endParaRPr lang="ru-RU"/>
        </a:p>
      </dgm:t>
    </dgm:pt>
    <dgm:pt modelId="{6A565050-7DBC-4689-8686-2EDA48CA18A8}">
      <dgm:prSet phldrT="[Текст]" custT="1"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Чередующиеся</a:t>
          </a:r>
        </a:p>
        <a:p>
          <a:endParaRPr lang="ru-RU" sz="1800" dirty="0" smtClean="0">
            <a:solidFill>
              <a:schemeClr val="tx1"/>
            </a:solidFill>
          </a:endParaRPr>
        </a:p>
        <a:p>
          <a:r>
            <a:rPr lang="ru-RU" sz="1800" dirty="0" err="1" smtClean="0">
              <a:solidFill>
                <a:schemeClr val="tx1"/>
              </a:solidFill>
            </a:rPr>
            <a:t>зан</a:t>
          </a:r>
          <a:r>
            <a:rPr lang="ru-RU" sz="1800" dirty="0" err="1" smtClean="0">
              <a:solidFill>
                <a:srgbClr val="FFFF00"/>
              </a:solidFill>
            </a:rPr>
            <a:t>И</a:t>
          </a:r>
          <a:r>
            <a:rPr lang="ru-RU" sz="1800" dirty="0" err="1" smtClean="0">
              <a:solidFill>
                <a:schemeClr val="tx1"/>
              </a:solidFill>
            </a:rPr>
            <a:t>мать</a:t>
          </a:r>
          <a:r>
            <a:rPr lang="ru-RU" sz="1800" dirty="0" smtClean="0">
              <a:solidFill>
                <a:schemeClr val="tx1"/>
              </a:solidFill>
            </a:rPr>
            <a:t>/</a:t>
          </a:r>
          <a:r>
            <a:rPr lang="ru-RU" sz="1800" dirty="0" err="1" smtClean="0">
              <a:solidFill>
                <a:schemeClr val="tx1"/>
              </a:solidFill>
            </a:rPr>
            <a:t>зан</a:t>
          </a:r>
          <a:r>
            <a:rPr lang="ru-RU" sz="1800" dirty="0" err="1" smtClean="0">
              <a:solidFill>
                <a:srgbClr val="FFFF00"/>
              </a:solidFill>
            </a:rPr>
            <a:t>Я</a:t>
          </a:r>
          <a:r>
            <a:rPr lang="ru-RU" sz="1800" dirty="0" err="1" smtClean="0">
              <a:solidFill>
                <a:schemeClr val="tx1"/>
              </a:solidFill>
            </a:rPr>
            <a:t>ть</a:t>
          </a:r>
          <a:endParaRPr lang="ru-RU" sz="1800" dirty="0" smtClean="0">
            <a:solidFill>
              <a:schemeClr val="tx1"/>
            </a:solidFill>
          </a:endParaRPr>
        </a:p>
        <a:p>
          <a:r>
            <a:rPr lang="ru-RU" sz="1800" dirty="0" err="1" smtClean="0">
              <a:solidFill>
                <a:schemeClr val="tx1"/>
              </a:solidFill>
            </a:rPr>
            <a:t>пол</a:t>
          </a:r>
          <a:r>
            <a:rPr lang="ru-RU" sz="1800" dirty="0" err="1" smtClean="0">
              <a:solidFill>
                <a:srgbClr val="FFFF00"/>
              </a:solidFill>
            </a:rPr>
            <a:t>О</a:t>
          </a:r>
          <a:r>
            <a:rPr lang="ru-RU" sz="1800" dirty="0" err="1" smtClean="0">
              <a:solidFill>
                <a:schemeClr val="tx1"/>
              </a:solidFill>
            </a:rPr>
            <a:t>жить</a:t>
          </a:r>
          <a:r>
            <a:rPr lang="ru-RU" sz="1800" dirty="0" smtClean="0">
              <a:solidFill>
                <a:schemeClr val="tx1"/>
              </a:solidFill>
            </a:rPr>
            <a:t>/</a:t>
          </a:r>
          <a:r>
            <a:rPr lang="ru-RU" sz="1800" dirty="0" err="1" smtClean="0">
              <a:solidFill>
                <a:schemeClr val="tx1"/>
              </a:solidFill>
            </a:rPr>
            <a:t>пол</a:t>
          </a:r>
          <a:r>
            <a:rPr lang="ru-RU" sz="1800" dirty="0" err="1" smtClean="0">
              <a:solidFill>
                <a:srgbClr val="FFFF00"/>
              </a:solidFill>
            </a:rPr>
            <a:t>А</a:t>
          </a:r>
          <a:r>
            <a:rPr lang="ru-RU" sz="1800" dirty="0" err="1" smtClean="0">
              <a:solidFill>
                <a:schemeClr val="tx1"/>
              </a:solidFill>
            </a:rPr>
            <a:t>гать</a:t>
          </a:r>
          <a:endParaRPr lang="ru-RU" sz="1800" dirty="0" smtClean="0">
            <a:solidFill>
              <a:schemeClr val="tx1"/>
            </a:solidFill>
          </a:endParaRPr>
        </a:p>
        <a:p>
          <a:r>
            <a:rPr lang="ru-RU" sz="1800" dirty="0" err="1" smtClean="0">
              <a:solidFill>
                <a:schemeClr val="tx1"/>
              </a:solidFill>
            </a:rPr>
            <a:t>р</a:t>
          </a:r>
          <a:r>
            <a:rPr lang="ru-RU" sz="1800" dirty="0" err="1" smtClean="0">
              <a:solidFill>
                <a:srgbClr val="FFFF00"/>
              </a:solidFill>
            </a:rPr>
            <a:t>О</a:t>
          </a:r>
          <a:r>
            <a:rPr lang="ru-RU" sz="1800" dirty="0" err="1" smtClean="0">
              <a:solidFill>
                <a:schemeClr val="tx1"/>
              </a:solidFill>
            </a:rPr>
            <a:t>сли</a:t>
          </a:r>
          <a:r>
            <a:rPr lang="ru-RU" sz="1800" dirty="0" smtClean="0">
              <a:solidFill>
                <a:schemeClr val="tx1"/>
              </a:solidFill>
            </a:rPr>
            <a:t>/</a:t>
          </a:r>
          <a:r>
            <a:rPr lang="ru-RU" sz="1800" dirty="0" err="1" smtClean="0">
              <a:solidFill>
                <a:schemeClr val="tx1"/>
              </a:solidFill>
            </a:rPr>
            <a:t>р</a:t>
          </a:r>
          <a:r>
            <a:rPr lang="ru-RU" sz="1800" dirty="0" err="1" smtClean="0">
              <a:solidFill>
                <a:srgbClr val="FFFF00"/>
              </a:solidFill>
            </a:rPr>
            <a:t>А</a:t>
          </a:r>
          <a:r>
            <a:rPr lang="ru-RU" sz="1800" dirty="0" err="1" smtClean="0">
              <a:solidFill>
                <a:schemeClr val="tx1"/>
              </a:solidFill>
            </a:rPr>
            <a:t>стет</a:t>
          </a:r>
          <a:endParaRPr lang="ru-RU" sz="1800" dirty="0" smtClean="0">
            <a:solidFill>
              <a:schemeClr val="tx1"/>
            </a:solidFill>
          </a:endParaRPr>
        </a:p>
        <a:p>
          <a:r>
            <a:rPr lang="ru-RU" sz="1800" dirty="0" err="1" smtClean="0">
              <a:solidFill>
                <a:schemeClr val="tx1"/>
              </a:solidFill>
            </a:rPr>
            <a:t>зам</a:t>
          </a:r>
          <a:r>
            <a:rPr lang="ru-RU" sz="1800" dirty="0" err="1" smtClean="0">
              <a:solidFill>
                <a:srgbClr val="FFFF00"/>
              </a:solidFill>
            </a:rPr>
            <a:t>И</a:t>
          </a:r>
          <a:r>
            <a:rPr lang="ru-RU" sz="1800" dirty="0" err="1" smtClean="0">
              <a:solidFill>
                <a:schemeClr val="tx1"/>
              </a:solidFill>
            </a:rPr>
            <a:t>рать</a:t>
          </a:r>
          <a:r>
            <a:rPr lang="ru-RU" sz="1800" dirty="0" smtClean="0">
              <a:solidFill>
                <a:schemeClr val="tx1"/>
              </a:solidFill>
            </a:rPr>
            <a:t>/</a:t>
          </a:r>
          <a:r>
            <a:rPr lang="ru-RU" sz="1800" dirty="0" err="1" smtClean="0">
              <a:solidFill>
                <a:schemeClr val="tx1"/>
              </a:solidFill>
            </a:rPr>
            <a:t>зам</a:t>
          </a:r>
          <a:r>
            <a:rPr lang="ru-RU" sz="1800" dirty="0" err="1" smtClean="0">
              <a:solidFill>
                <a:srgbClr val="FFFF00"/>
              </a:solidFill>
            </a:rPr>
            <a:t>Е</a:t>
          </a:r>
          <a:r>
            <a:rPr lang="ru-RU" sz="1800" dirty="0" err="1" smtClean="0">
              <a:solidFill>
                <a:schemeClr val="tx1"/>
              </a:solidFill>
            </a:rPr>
            <a:t>реть</a:t>
          </a:r>
          <a:endParaRPr lang="ru-RU" sz="1800" dirty="0">
            <a:solidFill>
              <a:schemeClr val="tx1"/>
            </a:solidFill>
          </a:endParaRPr>
        </a:p>
      </dgm:t>
    </dgm:pt>
    <dgm:pt modelId="{44FAB011-FDBD-4EBE-9A5F-A1EEEDDDA6DC}" type="parTrans" cxnId="{A1D4D604-B338-4E60-B4DF-F0F64D426E33}">
      <dgm:prSet/>
      <dgm:spPr/>
      <dgm:t>
        <a:bodyPr/>
        <a:lstStyle/>
        <a:p>
          <a:endParaRPr lang="ru-RU"/>
        </a:p>
      </dgm:t>
    </dgm:pt>
    <dgm:pt modelId="{B2191019-E2DB-492C-814B-AEBFF4ECACD1}" type="sibTrans" cxnId="{A1D4D604-B338-4E60-B4DF-F0F64D426E33}">
      <dgm:prSet/>
      <dgm:spPr/>
      <dgm:t>
        <a:bodyPr/>
        <a:lstStyle/>
        <a:p>
          <a:endParaRPr lang="ru-RU"/>
        </a:p>
      </dgm:t>
    </dgm:pt>
    <dgm:pt modelId="{8350BAAB-C27B-4AFB-ACCE-A2549E13771D}" type="pres">
      <dgm:prSet presAssocID="{D7BE71A6-5028-4227-A62F-1EAB353CE940}" presName="CompostProcess" presStyleCnt="0">
        <dgm:presLayoutVars>
          <dgm:dir/>
          <dgm:resizeHandles val="exact"/>
        </dgm:presLayoutVars>
      </dgm:prSet>
      <dgm:spPr/>
    </dgm:pt>
    <dgm:pt modelId="{E1E01764-4255-422F-A978-D4DB4D7F756B}" type="pres">
      <dgm:prSet presAssocID="{D7BE71A6-5028-4227-A62F-1EAB353CE940}" presName="arrow" presStyleLbl="bgShp" presStyleIdx="0" presStyleCnt="1"/>
      <dgm:spPr/>
    </dgm:pt>
    <dgm:pt modelId="{565667BE-5046-4ED8-8678-639E5EB2AC7D}" type="pres">
      <dgm:prSet presAssocID="{D7BE71A6-5028-4227-A62F-1EAB353CE940}" presName="linearProcess" presStyleCnt="0"/>
      <dgm:spPr/>
    </dgm:pt>
    <dgm:pt modelId="{307027A2-BE4C-4E7F-B2C1-D3CDDC308D56}" type="pres">
      <dgm:prSet presAssocID="{4EC6F276-8AB8-47D6-9895-B3BA560C11F9}" presName="textNode" presStyleLbl="node1" presStyleIdx="0" presStyleCnt="3" custScaleX="129181" custScaleY="143750" custLinFactNeighborX="-16680" custLinFactNeighborY="-3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067EF-A3CF-41F6-81DB-C27C37F69BBD}" type="pres">
      <dgm:prSet presAssocID="{1BD46292-D242-4968-AC7D-0782E66BAFE2}" presName="sibTrans" presStyleCnt="0"/>
      <dgm:spPr/>
    </dgm:pt>
    <dgm:pt modelId="{0E928D88-3FBE-46BC-9423-7B2F5605FFE1}" type="pres">
      <dgm:prSet presAssocID="{77718620-C027-4014-B577-5E87AD895798}" presName="textNode" presStyleLbl="node1" presStyleIdx="1" presStyleCnt="3" custScaleX="141256" custScaleY="143750" custLinFactNeighborX="-26679" custLinFactNeighborY="-29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1D1A-5E93-47D9-B4AB-25477BAA5A90}" type="pres">
      <dgm:prSet presAssocID="{5D003FEF-C079-472C-B589-B37E212C835B}" presName="sibTrans" presStyleCnt="0"/>
      <dgm:spPr/>
    </dgm:pt>
    <dgm:pt modelId="{9AE363E5-85CD-4D11-BCBF-E49DD2BA7C68}" type="pres">
      <dgm:prSet presAssocID="{6A565050-7DBC-4689-8686-2EDA48CA18A8}" presName="textNode" presStyleLbl="node1" presStyleIdx="2" presStyleCnt="3" custScaleX="140379" custScaleY="137500" custLinFactNeighborX="-67667" custLinFactNeighborY="-29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2CB181-BC1F-46E8-B188-938CEF6BD371}" type="presOf" srcId="{6A565050-7DBC-4689-8686-2EDA48CA18A8}" destId="{9AE363E5-85CD-4D11-BCBF-E49DD2BA7C68}" srcOrd="0" destOrd="0" presId="urn:microsoft.com/office/officeart/2005/8/layout/hProcess9"/>
    <dgm:cxn modelId="{A1D4D604-B338-4E60-B4DF-F0F64D426E33}" srcId="{D7BE71A6-5028-4227-A62F-1EAB353CE940}" destId="{6A565050-7DBC-4689-8686-2EDA48CA18A8}" srcOrd="2" destOrd="0" parTransId="{44FAB011-FDBD-4EBE-9A5F-A1EEEDDDA6DC}" sibTransId="{B2191019-E2DB-492C-814B-AEBFF4ECACD1}"/>
    <dgm:cxn modelId="{197AE595-26BB-459C-973A-BF97E5C9B2AF}" type="presOf" srcId="{77718620-C027-4014-B577-5E87AD895798}" destId="{0E928D88-3FBE-46BC-9423-7B2F5605FFE1}" srcOrd="0" destOrd="0" presId="urn:microsoft.com/office/officeart/2005/8/layout/hProcess9"/>
    <dgm:cxn modelId="{04B980E9-166A-451E-961D-80865EC20938}" srcId="{D7BE71A6-5028-4227-A62F-1EAB353CE940}" destId="{77718620-C027-4014-B577-5E87AD895798}" srcOrd="1" destOrd="0" parTransId="{472682EA-C1AA-4884-8185-F8C8FD956D33}" sibTransId="{5D003FEF-C079-472C-B589-B37E212C835B}"/>
    <dgm:cxn modelId="{860E3851-C318-4FBC-BDAC-7AC5EA9FC2E8}" type="presOf" srcId="{D7BE71A6-5028-4227-A62F-1EAB353CE940}" destId="{8350BAAB-C27B-4AFB-ACCE-A2549E13771D}" srcOrd="0" destOrd="0" presId="urn:microsoft.com/office/officeart/2005/8/layout/hProcess9"/>
    <dgm:cxn modelId="{7CA67A06-79B7-4803-957C-34CB0684A909}" type="presOf" srcId="{4EC6F276-8AB8-47D6-9895-B3BA560C11F9}" destId="{307027A2-BE4C-4E7F-B2C1-D3CDDC308D56}" srcOrd="0" destOrd="0" presId="urn:microsoft.com/office/officeart/2005/8/layout/hProcess9"/>
    <dgm:cxn modelId="{66E0845E-11A4-499C-BE00-F0CCBC145294}" srcId="{D7BE71A6-5028-4227-A62F-1EAB353CE940}" destId="{4EC6F276-8AB8-47D6-9895-B3BA560C11F9}" srcOrd="0" destOrd="0" parTransId="{0793B8BC-9FB3-41B3-8628-4345CB77A739}" sibTransId="{1BD46292-D242-4968-AC7D-0782E66BAFE2}"/>
    <dgm:cxn modelId="{37901E7C-B8BE-4C2A-9229-979963B92068}" type="presParOf" srcId="{8350BAAB-C27B-4AFB-ACCE-A2549E13771D}" destId="{E1E01764-4255-422F-A978-D4DB4D7F756B}" srcOrd="0" destOrd="0" presId="urn:microsoft.com/office/officeart/2005/8/layout/hProcess9"/>
    <dgm:cxn modelId="{585CD458-1328-458E-925F-EEC5C324FFFD}" type="presParOf" srcId="{8350BAAB-C27B-4AFB-ACCE-A2549E13771D}" destId="{565667BE-5046-4ED8-8678-639E5EB2AC7D}" srcOrd="1" destOrd="0" presId="urn:microsoft.com/office/officeart/2005/8/layout/hProcess9"/>
    <dgm:cxn modelId="{5C522CDD-5ACF-4397-8DC7-ADEEBC8C5E62}" type="presParOf" srcId="{565667BE-5046-4ED8-8678-639E5EB2AC7D}" destId="{307027A2-BE4C-4E7F-B2C1-D3CDDC308D56}" srcOrd="0" destOrd="0" presId="urn:microsoft.com/office/officeart/2005/8/layout/hProcess9"/>
    <dgm:cxn modelId="{67B898E8-F410-44EE-8048-60CB805046FB}" type="presParOf" srcId="{565667BE-5046-4ED8-8678-639E5EB2AC7D}" destId="{E88067EF-A3CF-41F6-81DB-C27C37F69BBD}" srcOrd="1" destOrd="0" presId="urn:microsoft.com/office/officeart/2005/8/layout/hProcess9"/>
    <dgm:cxn modelId="{993CB0C0-E2F1-4AAD-AF7F-933D6D1C41E6}" type="presParOf" srcId="{565667BE-5046-4ED8-8678-639E5EB2AC7D}" destId="{0E928D88-3FBE-46BC-9423-7B2F5605FFE1}" srcOrd="2" destOrd="0" presId="urn:microsoft.com/office/officeart/2005/8/layout/hProcess9"/>
    <dgm:cxn modelId="{250C81F2-E764-4868-8052-58CCA53ABFBD}" type="presParOf" srcId="{565667BE-5046-4ED8-8678-639E5EB2AC7D}" destId="{89611D1A-5E93-47D9-B4AB-25477BAA5A90}" srcOrd="3" destOrd="0" presId="urn:microsoft.com/office/officeart/2005/8/layout/hProcess9"/>
    <dgm:cxn modelId="{A3E6EC0D-EBAC-4DC5-8B53-FD1DBCF26EEB}" type="presParOf" srcId="{565667BE-5046-4ED8-8678-639E5EB2AC7D}" destId="{9AE363E5-85CD-4D11-BCBF-E49DD2BA7C68}" srcOrd="4" destOrd="0" presId="urn:microsoft.com/office/officeart/2005/8/layout/hProcess9"/>
  </dgm:cxnLst>
  <dgm:bg>
    <a:gradFill>
      <a:gsLst>
        <a:gs pos="0">
          <a:schemeClr val="accent4">
            <a:lumMod val="0"/>
            <a:lumOff val="100000"/>
          </a:schemeClr>
        </a:gs>
        <a:gs pos="35000">
          <a:schemeClr val="accent4">
            <a:lumMod val="0"/>
            <a:lumOff val="100000"/>
          </a:schemeClr>
        </a:gs>
        <a:gs pos="100000">
          <a:schemeClr val="accent4">
            <a:lumMod val="10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B202D-1443-45C7-80A8-96CCECCB396C}" type="doc">
      <dgm:prSet loTypeId="urn:microsoft.com/office/officeart/2005/8/layout/hierarchy6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B79463-2E43-42C3-B792-5A523753285D}">
      <dgm:prSet phldrT="[Текст]" custT="1"/>
      <dgm:spPr>
        <a:xfrm>
          <a:off x="94257" y="1351573"/>
          <a:ext cx="3312500" cy="563105"/>
        </a:xfrm>
        <a:solidFill>
          <a:srgbClr val="C485D5">
            <a:lumMod val="20000"/>
            <a:lumOff val="8000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gm:spPr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Century Gothic" pitchFamily="34" charset="0"/>
              <a:ea typeface="+mn-ea"/>
              <a:cs typeface="+mn-cs"/>
            </a:rPr>
            <a:t>проверяемые</a:t>
          </a:r>
          <a:endParaRPr lang="ru-RU" sz="2800" b="1" i="1" dirty="0">
            <a:solidFill>
              <a:srgbClr val="FF0000"/>
            </a:solidFill>
            <a:latin typeface="Century Gothic" pitchFamily="34" charset="0"/>
            <a:ea typeface="+mn-ea"/>
            <a:cs typeface="+mn-cs"/>
          </a:endParaRPr>
        </a:p>
      </dgm:t>
    </dgm:pt>
    <dgm:pt modelId="{7749DE17-97A9-4963-8368-C56B53A15191}" type="parTrans" cxnId="{39452524-D8F3-4525-8BA9-5285E62F197F}">
      <dgm:prSet/>
      <dgm:spPr>
        <a:xfrm>
          <a:off x="1750507" y="616787"/>
          <a:ext cx="2392896" cy="734785"/>
        </a:xfrm>
        <a:noFill/>
        <a:ln w="25400" cap="flat" cmpd="sng" algn="ctr">
          <a:solidFill>
            <a:srgbClr val="983DB1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9D916EE-B1D5-43F1-BED0-1DA4F484E96C}" type="sibTrans" cxnId="{39452524-D8F3-4525-8BA9-5285E62F197F}">
      <dgm:prSet/>
      <dgm:spPr/>
      <dgm:t>
        <a:bodyPr/>
        <a:lstStyle/>
        <a:p>
          <a:endParaRPr lang="ru-RU"/>
        </a:p>
      </dgm:t>
    </dgm:pt>
    <dgm:pt modelId="{B5595ED6-0C6D-464B-97CF-848928C5EECE}">
      <dgm:prSet phldrT="[Текст]" custT="1"/>
      <dgm:spPr>
        <a:xfrm>
          <a:off x="4442695" y="1365769"/>
          <a:ext cx="3807958" cy="516133"/>
        </a:xfrm>
        <a:solidFill>
          <a:srgbClr val="C485D5">
            <a:lumMod val="20000"/>
            <a:lumOff val="8000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gm:spPr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Century Gothic" pitchFamily="34" charset="0"/>
              <a:ea typeface="+mn-ea"/>
              <a:cs typeface="+mn-cs"/>
            </a:rPr>
            <a:t>непроверяемые</a:t>
          </a:r>
          <a:endParaRPr lang="ru-RU" sz="2800" b="1" i="1" dirty="0">
            <a:solidFill>
              <a:srgbClr val="FF0000"/>
            </a:solidFill>
            <a:latin typeface="Century Gothic" pitchFamily="34" charset="0"/>
            <a:ea typeface="+mn-ea"/>
            <a:cs typeface="+mn-cs"/>
          </a:endParaRPr>
        </a:p>
      </dgm:t>
    </dgm:pt>
    <dgm:pt modelId="{9B6A0C52-1853-46F4-BDAA-096096137522}" type="parTrans" cxnId="{C4CDECE4-F9F0-4F06-A1A0-8D4DE56E8A12}">
      <dgm:prSet/>
      <dgm:spPr>
        <a:xfrm>
          <a:off x="4143404" y="616787"/>
          <a:ext cx="2203270" cy="748981"/>
        </a:xfrm>
        <a:noFill/>
        <a:ln w="25400" cap="flat" cmpd="sng" algn="ctr">
          <a:solidFill>
            <a:srgbClr val="983DB1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6044471-BB3B-458B-A7B9-930B2D95F553}" type="sibTrans" cxnId="{C4CDECE4-F9F0-4F06-A1A0-8D4DE56E8A12}">
      <dgm:prSet/>
      <dgm:spPr/>
      <dgm:t>
        <a:bodyPr/>
        <a:lstStyle/>
        <a:p>
          <a:endParaRPr lang="ru-RU"/>
        </a:p>
      </dgm:t>
    </dgm:pt>
    <dgm:pt modelId="{B6214F43-0932-4B69-8D30-2802B15CAE2C}">
      <dgm:prSet phldrT="[Текст]" custT="1"/>
      <dgm:spPr>
        <a:xfrm>
          <a:off x="899671" y="0"/>
          <a:ext cx="6487464" cy="616787"/>
        </a:xfrm>
        <a:solidFill>
          <a:srgbClr val="833498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gm:spPr>
      <dgm:t>
        <a:bodyPr/>
        <a:lstStyle/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Безударные гласные в корне</a:t>
          </a:r>
          <a:endParaRPr lang="ru-RU" sz="2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641FE6E1-E5EC-478E-A7F8-0E17BFF4C218}" type="sibTrans" cxnId="{0F841F63-4E44-4D84-A6CB-8441F89991DA}">
      <dgm:prSet/>
      <dgm:spPr/>
      <dgm:t>
        <a:bodyPr/>
        <a:lstStyle/>
        <a:p>
          <a:endParaRPr lang="ru-RU"/>
        </a:p>
      </dgm:t>
    </dgm:pt>
    <dgm:pt modelId="{6D9665E4-3975-498D-95D3-1CC71549ABBB}" type="parTrans" cxnId="{0F841F63-4E44-4D84-A6CB-8441F89991DA}">
      <dgm:prSet/>
      <dgm:spPr/>
      <dgm:t>
        <a:bodyPr/>
        <a:lstStyle/>
        <a:p>
          <a:endParaRPr lang="ru-RU"/>
        </a:p>
      </dgm:t>
    </dgm:pt>
    <dgm:pt modelId="{B351D34D-87AB-4D4C-9B80-8D12B0049B5C}" type="pres">
      <dgm:prSet presAssocID="{17FB202D-1443-45C7-80A8-96CCECCB39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519D43-3DDF-4900-A644-7B094A16AD82}" type="pres">
      <dgm:prSet presAssocID="{17FB202D-1443-45C7-80A8-96CCECCB396C}" presName="hierFlow" presStyleCnt="0"/>
      <dgm:spPr/>
    </dgm:pt>
    <dgm:pt modelId="{F0675E23-6BA2-4B9E-956D-597FC1AB2C18}" type="pres">
      <dgm:prSet presAssocID="{17FB202D-1443-45C7-80A8-96CCECCB39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29320FB-8BDB-4EFC-AF5F-03FE9ABEC10A}" type="pres">
      <dgm:prSet presAssocID="{B6214F43-0932-4B69-8D30-2802B15CAE2C}" presName="Name14" presStyleCnt="0"/>
      <dgm:spPr/>
    </dgm:pt>
    <dgm:pt modelId="{62B91727-0338-4E5D-BD66-D3D2BA046CBF}" type="pres">
      <dgm:prSet presAssocID="{B6214F43-0932-4B69-8D30-2802B15CAE2C}" presName="level1Shape" presStyleLbl="node0" presStyleIdx="0" presStyleCnt="1" custScaleX="178535" custScaleY="25461" custLinFactNeighborX="-285" custLinFactNeighborY="-3887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1462269-7557-443D-B435-15D1640A814C}" type="pres">
      <dgm:prSet presAssocID="{B6214F43-0932-4B69-8D30-2802B15CAE2C}" presName="hierChild2" presStyleCnt="0"/>
      <dgm:spPr/>
    </dgm:pt>
    <dgm:pt modelId="{E3E98B74-668A-4393-91E4-B2613116C0C0}" type="pres">
      <dgm:prSet presAssocID="{7749DE17-97A9-4963-8368-C56B53A15191}" presName="Name19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2392896" y="0"/>
              </a:moveTo>
              <a:lnTo>
                <a:pt x="2392896" y="367392"/>
              </a:lnTo>
              <a:lnTo>
                <a:pt x="0" y="367392"/>
              </a:lnTo>
              <a:lnTo>
                <a:pt x="0" y="73478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CB19F44-D613-4AB7-A4F6-96B1B8D1B41B}" type="pres">
      <dgm:prSet presAssocID="{5BB79463-2E43-42C3-B792-5A523753285D}" presName="Name21" presStyleCnt="0"/>
      <dgm:spPr/>
    </dgm:pt>
    <dgm:pt modelId="{593D4529-448C-4FE2-80BF-6A4335F94991}" type="pres">
      <dgm:prSet presAssocID="{5BB79463-2E43-42C3-B792-5A523753285D}" presName="level2Shape" presStyleLbl="node2" presStyleIdx="0" presStyleCnt="2" custScaleX="91160" custScaleY="23245" custLinFactNeighborX="1545" custLinFactNeighborY="-4919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5FA5366-4123-4A58-A3F0-74F006940B72}" type="pres">
      <dgm:prSet presAssocID="{5BB79463-2E43-42C3-B792-5A523753285D}" presName="hierChild3" presStyleCnt="0"/>
      <dgm:spPr/>
    </dgm:pt>
    <dgm:pt modelId="{7ECAD73B-F968-4C3D-ADC6-90038BB3C640}" type="pres">
      <dgm:prSet presAssocID="{9B6A0C52-1853-46F4-BDAA-096096137522}" presName="Name19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490"/>
              </a:lnTo>
              <a:lnTo>
                <a:pt x="2203270" y="374490"/>
              </a:lnTo>
              <a:lnTo>
                <a:pt x="2203270" y="74898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778970C-812C-4352-99D6-250257558328}" type="pres">
      <dgm:prSet presAssocID="{B5595ED6-0C6D-464B-97CF-848928C5EECE}" presName="Name21" presStyleCnt="0"/>
      <dgm:spPr/>
    </dgm:pt>
    <dgm:pt modelId="{6FDAC58A-ED02-4361-9168-19C95DBBF136}" type="pres">
      <dgm:prSet presAssocID="{B5595ED6-0C6D-464B-97CF-848928C5EECE}" presName="level2Shape" presStyleLbl="node2" presStyleIdx="1" presStyleCnt="2" custScaleX="104795" custScaleY="21306" custLinFactNeighborX="54" custLinFactNeighborY="-4861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71FCF7-B021-4823-B2CE-7C3999715070}" type="pres">
      <dgm:prSet presAssocID="{B5595ED6-0C6D-464B-97CF-848928C5EECE}" presName="hierChild3" presStyleCnt="0"/>
      <dgm:spPr/>
    </dgm:pt>
    <dgm:pt modelId="{17CD2B37-BA62-47DE-BFDC-1567C7C99697}" type="pres">
      <dgm:prSet presAssocID="{17FB202D-1443-45C7-80A8-96CCECCB396C}" presName="bgShapesFlow" presStyleCnt="0"/>
      <dgm:spPr/>
    </dgm:pt>
  </dgm:ptLst>
  <dgm:cxnLst>
    <dgm:cxn modelId="{B983181A-E77E-44E6-B4B3-9427E8DAC276}" type="presOf" srcId="{B5595ED6-0C6D-464B-97CF-848928C5EECE}" destId="{6FDAC58A-ED02-4361-9168-19C95DBBF136}" srcOrd="0" destOrd="0" presId="urn:microsoft.com/office/officeart/2005/8/layout/hierarchy6"/>
    <dgm:cxn modelId="{0F841F63-4E44-4D84-A6CB-8441F89991DA}" srcId="{17FB202D-1443-45C7-80A8-96CCECCB396C}" destId="{B6214F43-0932-4B69-8D30-2802B15CAE2C}" srcOrd="0" destOrd="0" parTransId="{6D9665E4-3975-498D-95D3-1CC71549ABBB}" sibTransId="{641FE6E1-E5EC-478E-A7F8-0E17BFF4C218}"/>
    <dgm:cxn modelId="{EEB4F78D-7ACE-4E0B-9BD0-38998A5384E4}" type="presOf" srcId="{5BB79463-2E43-42C3-B792-5A523753285D}" destId="{593D4529-448C-4FE2-80BF-6A4335F94991}" srcOrd="0" destOrd="0" presId="urn:microsoft.com/office/officeart/2005/8/layout/hierarchy6"/>
    <dgm:cxn modelId="{1A094A94-5F2D-4512-B67D-895ECC7FD96D}" type="presOf" srcId="{B6214F43-0932-4B69-8D30-2802B15CAE2C}" destId="{62B91727-0338-4E5D-BD66-D3D2BA046CBF}" srcOrd="0" destOrd="0" presId="urn:microsoft.com/office/officeart/2005/8/layout/hierarchy6"/>
    <dgm:cxn modelId="{C4CDECE4-F9F0-4F06-A1A0-8D4DE56E8A12}" srcId="{B6214F43-0932-4B69-8D30-2802B15CAE2C}" destId="{B5595ED6-0C6D-464B-97CF-848928C5EECE}" srcOrd="1" destOrd="0" parTransId="{9B6A0C52-1853-46F4-BDAA-096096137522}" sibTransId="{46044471-BB3B-458B-A7B9-930B2D95F553}"/>
    <dgm:cxn modelId="{39452524-D8F3-4525-8BA9-5285E62F197F}" srcId="{B6214F43-0932-4B69-8D30-2802B15CAE2C}" destId="{5BB79463-2E43-42C3-B792-5A523753285D}" srcOrd="0" destOrd="0" parTransId="{7749DE17-97A9-4963-8368-C56B53A15191}" sibTransId="{99D916EE-B1D5-43F1-BED0-1DA4F484E96C}"/>
    <dgm:cxn modelId="{C4AAC1C6-B327-4BEA-9B03-6969103DBCC8}" type="presOf" srcId="{9B6A0C52-1853-46F4-BDAA-096096137522}" destId="{7ECAD73B-F968-4C3D-ADC6-90038BB3C640}" srcOrd="0" destOrd="0" presId="urn:microsoft.com/office/officeart/2005/8/layout/hierarchy6"/>
    <dgm:cxn modelId="{F978E688-BDF7-4F0D-888E-BC0735E20A95}" type="presOf" srcId="{17FB202D-1443-45C7-80A8-96CCECCB396C}" destId="{B351D34D-87AB-4D4C-9B80-8D12B0049B5C}" srcOrd="0" destOrd="0" presId="urn:microsoft.com/office/officeart/2005/8/layout/hierarchy6"/>
    <dgm:cxn modelId="{F87EC926-269F-4A7A-82A2-0E03D4DECD58}" type="presOf" srcId="{7749DE17-97A9-4963-8368-C56B53A15191}" destId="{E3E98B74-668A-4393-91E4-B2613116C0C0}" srcOrd="0" destOrd="0" presId="urn:microsoft.com/office/officeart/2005/8/layout/hierarchy6"/>
    <dgm:cxn modelId="{3E0390DD-1A00-4F70-AF00-75625C549D31}" type="presParOf" srcId="{B351D34D-87AB-4D4C-9B80-8D12B0049B5C}" destId="{7F519D43-3DDF-4900-A644-7B094A16AD82}" srcOrd="0" destOrd="0" presId="urn:microsoft.com/office/officeart/2005/8/layout/hierarchy6"/>
    <dgm:cxn modelId="{3D3B53A4-C093-4D60-8AF9-D5A19442AAAA}" type="presParOf" srcId="{7F519D43-3DDF-4900-A644-7B094A16AD82}" destId="{F0675E23-6BA2-4B9E-956D-597FC1AB2C18}" srcOrd="0" destOrd="0" presId="urn:microsoft.com/office/officeart/2005/8/layout/hierarchy6"/>
    <dgm:cxn modelId="{46A207D2-814B-455E-99F6-023EDD41FEA4}" type="presParOf" srcId="{F0675E23-6BA2-4B9E-956D-597FC1AB2C18}" destId="{B29320FB-8BDB-4EFC-AF5F-03FE9ABEC10A}" srcOrd="0" destOrd="0" presId="urn:microsoft.com/office/officeart/2005/8/layout/hierarchy6"/>
    <dgm:cxn modelId="{DF51CF93-0936-4CF1-9F72-049D15375F50}" type="presParOf" srcId="{B29320FB-8BDB-4EFC-AF5F-03FE9ABEC10A}" destId="{62B91727-0338-4E5D-BD66-D3D2BA046CBF}" srcOrd="0" destOrd="0" presId="urn:microsoft.com/office/officeart/2005/8/layout/hierarchy6"/>
    <dgm:cxn modelId="{8E124899-BC6E-4C19-86B6-E612704A7858}" type="presParOf" srcId="{B29320FB-8BDB-4EFC-AF5F-03FE9ABEC10A}" destId="{61462269-7557-443D-B435-15D1640A814C}" srcOrd="1" destOrd="0" presId="urn:microsoft.com/office/officeart/2005/8/layout/hierarchy6"/>
    <dgm:cxn modelId="{D36FAF01-1EA5-436E-A08C-2A50D0CDE835}" type="presParOf" srcId="{61462269-7557-443D-B435-15D1640A814C}" destId="{E3E98B74-668A-4393-91E4-B2613116C0C0}" srcOrd="0" destOrd="0" presId="urn:microsoft.com/office/officeart/2005/8/layout/hierarchy6"/>
    <dgm:cxn modelId="{5CD7F4B0-4AE0-4B91-A448-D034EE04A5C8}" type="presParOf" srcId="{61462269-7557-443D-B435-15D1640A814C}" destId="{FCB19F44-D613-4AB7-A4F6-96B1B8D1B41B}" srcOrd="1" destOrd="0" presId="urn:microsoft.com/office/officeart/2005/8/layout/hierarchy6"/>
    <dgm:cxn modelId="{DA081062-61A7-488E-A619-6D6AD711700D}" type="presParOf" srcId="{FCB19F44-D613-4AB7-A4F6-96B1B8D1B41B}" destId="{593D4529-448C-4FE2-80BF-6A4335F94991}" srcOrd="0" destOrd="0" presId="urn:microsoft.com/office/officeart/2005/8/layout/hierarchy6"/>
    <dgm:cxn modelId="{19358CA8-8A36-43DE-A070-4761C4E6F477}" type="presParOf" srcId="{FCB19F44-D613-4AB7-A4F6-96B1B8D1B41B}" destId="{95FA5366-4123-4A58-A3F0-74F006940B72}" srcOrd="1" destOrd="0" presId="urn:microsoft.com/office/officeart/2005/8/layout/hierarchy6"/>
    <dgm:cxn modelId="{F63F886F-9ACB-43B3-85D1-783734EB9486}" type="presParOf" srcId="{61462269-7557-443D-B435-15D1640A814C}" destId="{7ECAD73B-F968-4C3D-ADC6-90038BB3C640}" srcOrd="2" destOrd="0" presId="urn:microsoft.com/office/officeart/2005/8/layout/hierarchy6"/>
    <dgm:cxn modelId="{30992C10-A7EF-4285-9881-DB4DD1FBE583}" type="presParOf" srcId="{61462269-7557-443D-B435-15D1640A814C}" destId="{4778970C-812C-4352-99D6-250257558328}" srcOrd="3" destOrd="0" presId="urn:microsoft.com/office/officeart/2005/8/layout/hierarchy6"/>
    <dgm:cxn modelId="{9D982861-8E2D-44F9-B384-87D3FB597B44}" type="presParOf" srcId="{4778970C-812C-4352-99D6-250257558328}" destId="{6FDAC58A-ED02-4361-9168-19C95DBBF136}" srcOrd="0" destOrd="0" presId="urn:microsoft.com/office/officeart/2005/8/layout/hierarchy6"/>
    <dgm:cxn modelId="{3C7A3AD7-B406-4B5B-80B8-7E53A74D49AB}" type="presParOf" srcId="{4778970C-812C-4352-99D6-250257558328}" destId="{3271FCF7-B021-4823-B2CE-7C3999715070}" srcOrd="1" destOrd="0" presId="urn:microsoft.com/office/officeart/2005/8/layout/hierarchy6"/>
    <dgm:cxn modelId="{ECF78E78-DB8D-4F47-B171-6CCEC4A093D8}" type="presParOf" srcId="{B351D34D-87AB-4D4C-9B80-8D12B0049B5C}" destId="{17CD2B37-BA62-47DE-BFDC-1567C7C9969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64538-D364-4A29-999E-61B0CD3A884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C4C9A-5677-43F0-BF26-2556B9719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8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56EE6-70E6-4F25-A56F-136EB4E514BE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56EE6-70E6-4F25-A56F-136EB4E514BE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2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16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D3FE-E431-49A0-B6F7-C1A10C89AA7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03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6FD56-7D61-42D1-A93F-90D00DA0556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34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CB6E-B628-43C4-A7D2-E2432ECD8FA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56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51D9-0541-42F5-99EC-C20B6B326F5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14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355C-0D41-4076-B480-25ECAF723CB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64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738A-2158-48AD-B8CD-D6081E39019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00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617B-6632-4380-8D3D-EC4EA92A1F70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9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A1E5-98C9-40F0-88FC-83015B5C080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31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97EE-2C53-4A5A-A513-C8344706CDE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5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3BF0-6046-4ABD-B6D6-F76494B0B72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43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1260-2FC4-40DB-8DF5-0199979914B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5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sz="7200" smtClean="0">
                <a:solidFill>
                  <a:prstClr val="black"/>
                </a:solidFill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sz="7200" smtClean="0">
                <a:solidFill>
                  <a:prstClr val="black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CF4D-CB7A-47E1-A3E2-11E5DB5B9AB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3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7C19-2917-460F-9B8D-9454C57E3B30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49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sz="8000" smtClean="0">
                <a:solidFill>
                  <a:prstClr val="black"/>
                </a:solidFill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sz="8000" smtClean="0">
                <a:solidFill>
                  <a:prstClr val="black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C6C9-F14E-494F-B226-1A4E560EC05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99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627A-D0D6-4847-9912-9BA1A4BD4CF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96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B04D-CF74-4BFF-AA20-E4D6EB30B02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15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257B1-ECB1-477F-A8E6-9279C7C8BAB0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4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C3A8-8359-44C6-820E-C092AE69F65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292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317D-D4BC-46AA-886F-EE889EC78019}" type="datetime9">
              <a:rPr lang="ru-RU" altLang="ru-RU">
                <a:solidFill>
                  <a:prstClr val="black"/>
                </a:solidFill>
              </a:rPr>
              <a:pPr>
                <a:defRPr/>
              </a:pPr>
              <a:t>04.05.2022 15:49:13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7774-235E-4750-9961-93EF1296A2C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04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0B5E-86C3-44EE-B9D8-6B023CBEC96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73571"/>
      </p:ext>
    </p:extLst>
  </p:cSld>
  <p:clrMapOvr>
    <a:masterClrMapping/>
  </p:clrMapOvr>
  <p:transition spd="med">
    <p:strips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C20A-0708-4C69-B6F8-9E9D2FC642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D1D7-F28D-4738-8773-4E489C4E0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27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187624" y="1556792"/>
            <a:ext cx="6984776" cy="38164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0594-0D89-4A6D-B559-D36E1B6E0B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4843-CF0A-4647-93FC-67BA5B127D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83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19B2-8805-4BE9-ADEB-2A918136E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E7B5-A59D-4D1F-9865-028F2B836E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47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40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2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67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8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02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94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85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1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19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692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A465A-F644-441D-A039-476203741668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24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48C1-A864-4D86-A08C-153B34591CB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36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9ACC-9EA3-47C9-97D1-436DEF4C3C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4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2ACA-7200-452B-968D-3C58D238E3C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527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E31D-63EA-4B09-AF05-592AAA45B4D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21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F69D-5900-4E63-AFD4-3BC79F9E694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311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CB40-26AD-4EBC-ABAD-705358BE8C5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99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B39C-39F6-48CB-BF99-8256A746748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351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BE22-F5DF-4C86-8BB1-F77950029D78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29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A151-5610-4052-8545-BA11775E460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091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8073-1006-4145-9E23-B41D618BD2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096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sz="7200" smtClean="0">
                <a:solidFill>
                  <a:prstClr val="black"/>
                </a:solidFill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sz="7200" smtClean="0">
                <a:solidFill>
                  <a:prstClr val="black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0B1D-9AA0-445B-ACB4-6C8924BD86E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88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F037-D3D3-4800-94A3-804C55A3041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4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sz="8000" smtClean="0">
                <a:solidFill>
                  <a:prstClr val="black"/>
                </a:solidFill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sz="8000" smtClean="0">
                <a:solidFill>
                  <a:prstClr val="black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BC2F-BA22-4BBB-9451-51723F5709C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224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99C0-13B0-49C0-BEA0-30E50ECACDD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714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2D1F-2F09-4B94-BC98-074209DB341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420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A2F5-B9C1-4BCD-9792-6FCA52CE228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839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B7D0-5639-4297-8A01-82A9B93BB91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744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317D-D4BC-46AA-886F-EE889EC78019}" type="datetime9">
              <a:rPr lang="ru-RU" altLang="ru-RU">
                <a:solidFill>
                  <a:prstClr val="black"/>
                </a:solidFill>
              </a:rPr>
              <a:pPr>
                <a:defRPr/>
              </a:pPr>
              <a:t>04.05.2022 15:49:13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E5AA-1804-43CA-8397-17E02E81F2D8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173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A6D5-9C40-4218-A380-F30DF22F28F0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79514"/>
      </p:ext>
    </p:extLst>
  </p:cSld>
  <p:clrMapOvr>
    <a:masterClrMapping/>
  </p:clrMapOvr>
  <p:transition spd="med">
    <p:strips dir="l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88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107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25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19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17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182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1002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8859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4268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096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80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A465A-F644-441D-A039-476203741668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B48C1-A864-4D86-A08C-153B34591CB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69ACC-9EA3-47C9-97D1-436DEF4C3C87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B2ACA-7200-452B-968D-3C58D238E3CB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7E31D-63EA-4B09-AF05-592AAA45B4D1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EF69D-5900-4E63-AFD4-3BC79F9E694A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7CB40-26AD-4EBC-ABAD-705358BE8C5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BB39C-39F6-48CB-BF99-8256A746748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B93BE22-F5DF-4C86-8BB1-F77950029D78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02D1F-2F09-4B94-BC98-074209DB341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2A2F5-B9C1-4BCD-9792-6FCA52CE228A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21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04.05.2022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19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04.05.2022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27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hangingPunct="0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hangingPunct="0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eaLnBrk="0" hangingPunct="0">
              <a:defRPr/>
            </a:pPr>
            <a:fld id="{E0F3EB2B-C8E1-4A01-8A26-2AF749CCCC2C}" type="slidenum">
              <a:rPr lang="ru-RU" altLang="ru-RU">
                <a:solidFill>
                  <a:prstClr val="black"/>
                </a:solidFill>
                <a:latin typeface="Arial" panose="020B0604020202020204"/>
                <a:cs typeface="+mn-cs"/>
              </a:rPr>
              <a:pPr eaLnBrk="0" hangingPunct="0"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88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FBAAAC-067C-4230-BACB-8C758AFC15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17BCCC-AD4A-4836-9BEF-8C68947581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04.05.2022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7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hangingPunct="0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hangingPunct="0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eaLnBrk="0" hangingPunct="0">
              <a:defRPr/>
            </a:pPr>
            <a:fld id="{BF49650E-AC90-448A-88DF-F5C1DDACCF8A}" type="slidenum">
              <a:rPr lang="ru-RU" altLang="ru-RU">
                <a:solidFill>
                  <a:prstClr val="black"/>
                </a:solidFill>
                <a:latin typeface="Arial" panose="020B0604020202020204"/>
                <a:cs typeface="+mn-cs"/>
              </a:rPr>
              <a:pPr eaLnBrk="0" hangingPunct="0"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26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67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04.05.2022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24088" cy="126000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Работа над орфографией на уроках русского языка как средство повышения низких результатов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260000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Учитель высшей категории МБОУ СОШ №1 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Темрюка 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Коваленко Галина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6705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62800" y="6245225"/>
            <a:ext cx="1981200" cy="476250"/>
          </a:xfrm>
          <a:prstGeom prst="rect">
            <a:avLst/>
          </a:prstGeom>
        </p:spPr>
        <p:txBody>
          <a:bodyPr/>
          <a:lstStyle/>
          <a:p>
            <a:fld id="{691AD638-9E4F-44F4-A5FC-F0EF67F2821F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1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D638-9E4F-44F4-A5FC-F0EF67F2821F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fsd.videouroki.net/html/2017/04/14/v_58f0b2c08bd78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63896"/>
            <a:ext cx="9649072" cy="7236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23146"/>
            <a:ext cx="7596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cs typeface="Arial" pitchFamily="34" charset="0"/>
              </a:rPr>
              <a:t>Алгоритм выполнения задания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684740"/>
            <a:ext cx="8604956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FontTx/>
              <a:buAutoNum type="arabicPeriod"/>
            </a:pPr>
            <a:r>
              <a:rPr lang="ru-RU" sz="32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Внимательно 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читаем задание, вспоминаем правило (чередование гласных в корне слова, проверяемые гласные в корне слова, непроверяемые гласные в корне слова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).</a:t>
            </a:r>
          </a:p>
          <a:p>
            <a:pPr marL="514350" indent="-514350" eaLnBrk="0" hangingPunct="0">
              <a:spcBef>
                <a:spcPct val="20000"/>
              </a:spcBef>
              <a:buFontTx/>
              <a:buAutoNum type="arabicPeriod"/>
            </a:pPr>
            <a:r>
              <a:rPr lang="ru-RU" sz="32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В каждом ряду находим корни с чередующимися гласными, исключаем этот ряд, если нам нужно найти проверяемые или непроверяемые безударные гласные.</a:t>
            </a:r>
          </a:p>
          <a:p>
            <a:pPr marL="514350" indent="-514350" eaLnBrk="0" hangingPunct="0">
              <a:spcBef>
                <a:spcPct val="20000"/>
              </a:spcBef>
              <a:buFontTx/>
              <a:buAutoNum type="arabicPeriod"/>
            </a:pPr>
            <a:r>
              <a:rPr lang="ru-RU" sz="32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Если в ряду нет слов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с чередующимися 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гласными в корне, выделяем в слове КОРЕНЬ, а затем проверяем каждую 	безударную гласную.</a:t>
            </a:r>
            <a:endParaRPr lang="ru-RU" sz="32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63588" y="1160748"/>
            <a:ext cx="7920000" cy="4248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Если в слове есть и проверяемая, и непроверяемая безударная гласная, оно подходит для обоих правил.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Обязательно обращаем внимание на слова в скобках: они помогут нам понять лексическое значение слова.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Помним: может быть от 2 до 4 правильных ответов.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8680"/>
            <a:ext cx="8784976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Укажите варианты ответов, в которых во всех словах одного ряда пропущена безударная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непроверяемая гласная корня. Запишите номера ответов.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1) (созревает)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оз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мь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зан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мательный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об…жаться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2)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ур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вень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нав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вать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(печаль),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непредск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зуемый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3) к…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лючий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(не на кого) оп…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реться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ад…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птация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4)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гастр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…ном, ф…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нарь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к…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нфорка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5) вел…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сипед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г…гиена, вин…грет </a:t>
            </a:r>
          </a:p>
        </p:txBody>
      </p:sp>
    </p:spTree>
    <p:extLst>
      <p:ext uri="{BB962C8B-B14F-4D97-AF65-F5344CB8AC3E}">
        <p14:creationId xmlns:p14="http://schemas.microsoft.com/office/powerpoint/2010/main" val="203042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2189" y="20939"/>
            <a:ext cx="8784976" cy="691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Укажите варианты ответов, в которых во всех словах одного ряда пропущена безударная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непроверяемая гласная корня. Запишите номера ответов.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1) (созревает)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оз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мь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зан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мательный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об…жаться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2)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ур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вень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нав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вать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(печаль),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непредск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зуемый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3) к…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лючий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(не на кого) оп…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реться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ад…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птация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4)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гастр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…ном, ф…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нарь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к…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нфорка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5) вел…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сипед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г…гиена, вин…грет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                                                                       </a:t>
            </a:r>
            <a:r>
              <a:rPr lang="ru-RU" sz="4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4, 5</a:t>
            </a:r>
          </a:p>
        </p:txBody>
      </p:sp>
    </p:spTree>
    <p:extLst>
      <p:ext uri="{BB962C8B-B14F-4D97-AF65-F5344CB8AC3E}">
        <p14:creationId xmlns:p14="http://schemas.microsoft.com/office/powerpoint/2010/main" val="21890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835" y="188640"/>
            <a:ext cx="7920000" cy="900113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712968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Укажите варианты ответов, в которых во всех словах одного ряда пропущена безударная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чередующаяся гласная корня. Запишите номера ответов.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1)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возр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стной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попл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вок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ср…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внить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(результаты)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2) ср…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щение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прик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сновение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благотв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рительность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3) з…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рницы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прим…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нать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(траву),р…сточек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4)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напом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нать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расст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…лается,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отр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сль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5)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поб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…лить, в…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трина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аб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немент</a:t>
            </a:r>
            <a:endParaRPr lang="ru-RU" sz="32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5008" y="260648"/>
            <a:ext cx="8928992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Укажите варианты ответов, в которых во всех словах одного ряда пропущена безударная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чередующаяся гласная корня. Запишите номера ответов.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1)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возр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стной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попл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вок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ср…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внить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(результаты)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2) ср…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щение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прик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сновение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благотв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рительность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3) з…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рницы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прим…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нать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(траву),р…сточек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4)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напом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нать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расст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…лается,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отр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сль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5)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поб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…лить, в…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трина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аб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…</a:t>
            </a:r>
            <a:r>
              <a:rPr lang="ru-RU" sz="3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немент</a:t>
            </a:r>
            <a:endParaRPr lang="ru-RU" sz="32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                                                         1,2,3,4</a:t>
            </a:r>
          </a:p>
        </p:txBody>
      </p:sp>
    </p:spTree>
    <p:extLst>
      <p:ext uri="{BB962C8B-B14F-4D97-AF65-F5344CB8AC3E}">
        <p14:creationId xmlns:p14="http://schemas.microsoft.com/office/powerpoint/2010/main" val="7831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20763" y="717550"/>
            <a:ext cx="1584325" cy="2436813"/>
          </a:xfrm>
          <a:prstGeom prst="rect">
            <a:avLst/>
          </a:prstGeom>
          <a:solidFill>
            <a:schemeClr val="bg1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400">
                <a:solidFill>
                  <a:srgbClr val="26262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000">
                <a:solidFill>
                  <a:srgbClr val="26262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>
                <a:solidFill>
                  <a:srgbClr val="26262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600">
                <a:solidFill>
                  <a:srgbClr val="26262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srgbClr val="A8BF4D"/>
                </a:solidFill>
                <a:cs typeface="+mn-cs"/>
              </a:rPr>
              <a:t>Всегда одинаково: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cs typeface="+mn-cs"/>
              </a:rPr>
              <a:t>а-, до-, на-, пере-, по-, недо-, над-, об-, от-, пред-, под-, в-, с- 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и др.</a:t>
            </a:r>
            <a:endParaRPr lang="ru-RU" altLang="ru-RU" sz="18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89275" y="722313"/>
            <a:ext cx="2016125" cy="4976812"/>
          </a:xfrm>
          <a:prstGeom prst="rect">
            <a:avLst/>
          </a:prstGeom>
          <a:solidFill>
            <a:schemeClr val="bg1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400">
                <a:solidFill>
                  <a:srgbClr val="26262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000">
                <a:solidFill>
                  <a:srgbClr val="26262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>
                <a:solidFill>
                  <a:srgbClr val="26262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600">
                <a:solidFill>
                  <a:srgbClr val="26262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srgbClr val="A8BF4D"/>
                </a:solidFill>
                <a:cs typeface="+mn-cs"/>
              </a:rPr>
              <a:t>НА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srgbClr val="A8BF4D"/>
                </a:solidFill>
                <a:cs typeface="+mn-cs"/>
              </a:rPr>
              <a:t>    -З-           -С-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i="1" smtClean="0">
                <a:solidFill>
                  <a:srgbClr val="000099"/>
                </a:solidFill>
                <a:cs typeface="+mn-cs"/>
              </a:rPr>
              <a:t>перед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i="1" smtClean="0">
                <a:solidFill>
                  <a:srgbClr val="000099"/>
                </a:solidFill>
                <a:cs typeface="+mn-cs"/>
              </a:rPr>
              <a:t>звонк.     глух.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cs typeface="+mn-cs"/>
              </a:rPr>
              <a:t>без-           бес-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cs typeface="+mn-cs"/>
              </a:rPr>
              <a:t>воз-           вос-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cs typeface="+mn-cs"/>
              </a:rPr>
              <a:t>из-              ис-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cs typeface="+mn-cs"/>
              </a:rPr>
              <a:t>низ-            нис-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cs typeface="+mn-cs"/>
              </a:rPr>
              <a:t>раз-             рас-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cs typeface="+mn-cs"/>
              </a:rPr>
              <a:t>чрез-          чрес-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i="1" smtClean="0">
                <a:solidFill>
                  <a:prstClr val="black"/>
                </a:solidFill>
                <a:cs typeface="+mn-cs"/>
              </a:rPr>
              <a:t>разбить, расписание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591175" y="722313"/>
            <a:ext cx="2952750" cy="53117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400">
                <a:solidFill>
                  <a:srgbClr val="26262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000">
                <a:solidFill>
                  <a:srgbClr val="26262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>
                <a:solidFill>
                  <a:srgbClr val="26262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600">
                <a:solidFill>
                  <a:srgbClr val="26262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srgbClr val="A8BF4D"/>
                </a:solidFill>
                <a:cs typeface="+mn-cs"/>
              </a:rPr>
              <a:t>   ПРИ-                   ПРЕ-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cs typeface="+mn-cs"/>
              </a:rPr>
              <a:t>-</a:t>
            </a:r>
            <a:r>
              <a:rPr lang="ru-RU" altLang="ru-RU" sz="1600" b="1" smtClean="0">
                <a:solidFill>
                  <a:srgbClr val="000099"/>
                </a:solidFill>
                <a:cs typeface="+mn-cs"/>
              </a:rPr>
              <a:t>присоед-е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i="1" smtClean="0">
                <a:solidFill>
                  <a:prstClr val="black"/>
                </a:solidFill>
                <a:cs typeface="+mn-cs"/>
              </a:rPr>
              <a:t>прижать            </a:t>
            </a:r>
            <a:r>
              <a:rPr lang="ru-RU" altLang="ru-RU" sz="1600" b="1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1600" b="1" smtClean="0">
                <a:solidFill>
                  <a:srgbClr val="000099"/>
                </a:solidFill>
                <a:cs typeface="+mn-cs"/>
              </a:rPr>
              <a:t>=очень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smtClean="0">
                <a:solidFill>
                  <a:srgbClr val="000099"/>
                </a:solidFill>
                <a:cs typeface="+mn-cs"/>
              </a:rPr>
              <a:t>-приближ-е</a:t>
            </a:r>
            <a:r>
              <a:rPr lang="ru-RU" altLang="ru-RU" sz="1600" b="1" smtClean="0">
                <a:solidFill>
                  <a:prstClr val="black"/>
                </a:solidFill>
                <a:cs typeface="+mn-cs"/>
              </a:rPr>
              <a:t>        </a:t>
            </a:r>
            <a:r>
              <a:rPr lang="ru-RU" altLang="ru-RU" sz="1600" i="1" smtClean="0">
                <a:solidFill>
                  <a:prstClr val="black"/>
                </a:solidFill>
                <a:cs typeface="+mn-cs"/>
              </a:rPr>
              <a:t>премилый</a:t>
            </a:r>
            <a:endParaRPr lang="ru-RU" altLang="ru-RU" sz="1600" b="1" smtClean="0">
              <a:solidFill>
                <a:prstClr val="black"/>
              </a:solidFill>
              <a:cs typeface="+mn-cs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i="1" smtClean="0">
                <a:solidFill>
                  <a:prstClr val="black"/>
                </a:solidFill>
                <a:cs typeface="+mn-cs"/>
              </a:rPr>
              <a:t>прикатить         </a:t>
            </a:r>
            <a:r>
              <a:rPr lang="ru-RU" altLang="ru-RU" sz="1600" b="1" smtClean="0">
                <a:solidFill>
                  <a:srgbClr val="000099"/>
                </a:solidFill>
                <a:cs typeface="+mn-cs"/>
              </a:rPr>
              <a:t>=пере-</a:t>
            </a:r>
            <a:endParaRPr lang="ru-RU" altLang="ru-RU" sz="1600" i="1" smtClean="0">
              <a:solidFill>
                <a:srgbClr val="000099"/>
              </a:solidFill>
              <a:cs typeface="+mn-cs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smtClean="0">
                <a:solidFill>
                  <a:prstClr val="black"/>
                </a:solidFill>
                <a:cs typeface="+mn-cs"/>
              </a:rPr>
              <a:t>-</a:t>
            </a:r>
            <a:r>
              <a:rPr lang="ru-RU" altLang="ru-RU" sz="1600" b="1" smtClean="0">
                <a:solidFill>
                  <a:srgbClr val="000099"/>
                </a:solidFill>
                <a:cs typeface="+mn-cs"/>
              </a:rPr>
              <a:t>близость   </a:t>
            </a:r>
            <a:r>
              <a:rPr lang="ru-RU" altLang="ru-RU" sz="1600" b="1" smtClean="0">
                <a:solidFill>
                  <a:prstClr val="black"/>
                </a:solidFill>
                <a:cs typeface="+mn-cs"/>
              </a:rPr>
              <a:t>       </a:t>
            </a:r>
            <a:r>
              <a:rPr lang="ru-RU" altLang="ru-RU" sz="1600" i="1" smtClean="0">
                <a:solidFill>
                  <a:prstClr val="black"/>
                </a:solidFill>
                <a:cs typeface="+mn-cs"/>
              </a:rPr>
              <a:t>прервать </a:t>
            </a:r>
            <a:endParaRPr lang="ru-RU" altLang="ru-RU" sz="1600" b="1" smtClean="0">
              <a:solidFill>
                <a:prstClr val="black"/>
              </a:solidFill>
              <a:cs typeface="+mn-cs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i="1" smtClean="0">
                <a:solidFill>
                  <a:prstClr val="black"/>
                </a:solidFill>
                <a:cs typeface="+mn-cs"/>
              </a:rPr>
              <a:t>пригород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smtClean="0">
                <a:solidFill>
                  <a:srgbClr val="000099"/>
                </a:solidFill>
                <a:cs typeface="+mn-cs"/>
              </a:rPr>
              <a:t>-неполнота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smtClean="0">
                <a:solidFill>
                  <a:srgbClr val="000099"/>
                </a:solidFill>
                <a:cs typeface="+mn-cs"/>
              </a:rPr>
              <a:t>  дей-я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i="1" smtClean="0">
                <a:solidFill>
                  <a:prstClr val="black"/>
                </a:solidFill>
                <a:cs typeface="+mn-cs"/>
              </a:rPr>
              <a:t>Присесть      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i="1" smtClean="0">
                <a:solidFill>
                  <a:prstClr val="black"/>
                </a:solidFill>
                <a:cs typeface="+mn-cs"/>
              </a:rPr>
              <a:t>    </a:t>
            </a:r>
            <a:r>
              <a:rPr lang="ru-RU" altLang="ru-RU" sz="1600" b="1" i="1" smtClean="0">
                <a:solidFill>
                  <a:prstClr val="black"/>
                </a:solidFill>
                <a:cs typeface="+mn-cs"/>
              </a:rPr>
              <a:t>Запомни: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i="1" smtClean="0">
                <a:solidFill>
                  <a:prstClr val="black"/>
                </a:solidFill>
                <a:cs typeface="+mn-cs"/>
              </a:rPr>
              <a:t>Преподавать, президент, премьера, прецедент, привилегия и др.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 i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92165" name="TextBox 1"/>
          <p:cNvSpPr txBox="1">
            <a:spLocks noChangeArrowheads="1"/>
          </p:cNvSpPr>
          <p:nvPr/>
        </p:nvSpPr>
        <p:spPr bwMode="auto">
          <a:xfrm>
            <a:off x="755650" y="285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400">
                <a:solidFill>
                  <a:srgbClr val="26262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000">
                <a:solidFill>
                  <a:srgbClr val="26262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>
                <a:solidFill>
                  <a:srgbClr val="26262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600">
                <a:solidFill>
                  <a:srgbClr val="26262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10. Правописание приставок</a:t>
            </a:r>
          </a:p>
        </p:txBody>
      </p:sp>
      <p:sp>
        <p:nvSpPr>
          <p:cNvPr id="65542" name="TextBox 2"/>
          <p:cNvSpPr txBox="1">
            <a:spLocks noChangeArrowheads="1"/>
          </p:cNvSpPr>
          <p:nvPr/>
        </p:nvSpPr>
        <p:spPr bwMode="auto">
          <a:xfrm>
            <a:off x="558800" y="3381375"/>
            <a:ext cx="2376488" cy="230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prstClr val="black"/>
                </a:solidFill>
                <a:cs typeface="+mn-cs"/>
              </a:rPr>
              <a:t>После </a:t>
            </a:r>
            <a:r>
              <a:rPr lang="ru-RU" altLang="ru-RU" sz="1800" b="1" dirty="0" smtClean="0">
                <a:solidFill>
                  <a:srgbClr val="FF0000"/>
                </a:solidFill>
                <a:cs typeface="+mn-cs"/>
              </a:rPr>
              <a:t>русских</a:t>
            </a:r>
            <a:r>
              <a:rPr lang="ru-RU" altLang="ru-RU" sz="1800" b="1" dirty="0" smtClean="0">
                <a:solidFill>
                  <a:prstClr val="black"/>
                </a:solidFill>
                <a:cs typeface="+mn-cs"/>
              </a:rPr>
              <a:t> приставок на согласную </a:t>
            </a:r>
            <a:r>
              <a:rPr lang="ru-RU" altLang="ru-RU" b="1" dirty="0" smtClean="0">
                <a:solidFill>
                  <a:srgbClr val="FF0000"/>
                </a:solidFill>
                <a:cs typeface="+mn-cs"/>
              </a:rPr>
              <a:t>И</a:t>
            </a:r>
            <a:r>
              <a:rPr lang="ru-RU" altLang="ru-RU" sz="1800" dirty="0" smtClean="0">
                <a:solidFill>
                  <a:prstClr val="black"/>
                </a:solidFill>
                <a:cs typeface="+mn-cs"/>
              </a:rPr>
              <a:t> → </a:t>
            </a:r>
            <a:r>
              <a:rPr lang="ru-RU" altLang="ru-RU" b="1" dirty="0" smtClean="0">
                <a:solidFill>
                  <a:srgbClr val="FF0000"/>
                </a:solidFill>
                <a:cs typeface="+mn-cs"/>
              </a:rPr>
              <a:t>Ы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err="1" smtClean="0">
                <a:solidFill>
                  <a:prstClr val="black"/>
                </a:solidFill>
                <a:cs typeface="+mn-cs"/>
              </a:rPr>
              <a:t>Искл</a:t>
            </a:r>
            <a:r>
              <a:rPr lang="ru-RU" altLang="ru-RU" sz="1800" b="1" i="1" dirty="0" smtClean="0">
                <a:solidFill>
                  <a:prstClr val="black"/>
                </a:solidFill>
                <a:cs typeface="+mn-cs"/>
              </a:rPr>
              <a:t>.: сверх-, меж- 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i="1" dirty="0" smtClean="0">
                <a:solidFill>
                  <a:prstClr val="black"/>
                </a:solidFill>
                <a:cs typeface="+mn-cs"/>
              </a:rPr>
              <a:t>Об</a:t>
            </a:r>
            <a:r>
              <a:rPr lang="ru-RU" altLang="ru-RU" sz="1600" i="1" dirty="0" smtClean="0">
                <a:solidFill>
                  <a:srgbClr val="FF0000"/>
                </a:solidFill>
                <a:cs typeface="+mn-cs"/>
              </a:rPr>
              <a:t>ы</a:t>
            </a:r>
            <a:r>
              <a:rPr lang="ru-RU" altLang="ru-RU" sz="1600" i="1" dirty="0" smtClean="0">
                <a:solidFill>
                  <a:prstClr val="black"/>
                </a:solidFill>
                <a:cs typeface="+mn-cs"/>
              </a:rPr>
              <a:t>ск, сверх</a:t>
            </a:r>
            <a:r>
              <a:rPr lang="ru-RU" altLang="ru-RU" sz="1600" i="1" dirty="0" smtClean="0">
                <a:solidFill>
                  <a:srgbClr val="FF0000"/>
                </a:solidFill>
                <a:cs typeface="+mn-cs"/>
              </a:rPr>
              <a:t>и</a:t>
            </a:r>
            <a:r>
              <a:rPr lang="ru-RU" altLang="ru-RU" sz="1600" i="1" dirty="0" smtClean="0">
                <a:solidFill>
                  <a:prstClr val="black"/>
                </a:solidFill>
                <a:cs typeface="+mn-cs"/>
              </a:rPr>
              <a:t>нтересный, дез</a:t>
            </a:r>
            <a:r>
              <a:rPr lang="ru-RU" altLang="ru-RU" sz="1600" i="1" dirty="0" smtClean="0">
                <a:solidFill>
                  <a:srgbClr val="FF0000"/>
                </a:solidFill>
                <a:cs typeface="+mn-cs"/>
              </a:rPr>
              <a:t>и</a:t>
            </a:r>
            <a:r>
              <a:rPr lang="ru-RU" altLang="ru-RU" sz="1600" i="1" dirty="0" smtClean="0">
                <a:solidFill>
                  <a:prstClr val="black"/>
                </a:solidFill>
                <a:cs typeface="+mn-cs"/>
              </a:rPr>
              <a:t>нформация</a:t>
            </a:r>
          </a:p>
        </p:txBody>
      </p:sp>
      <p:sp>
        <p:nvSpPr>
          <p:cNvPr id="65543" name="TextBox 3"/>
          <p:cNvSpPr txBox="1">
            <a:spLocks noChangeArrowheads="1"/>
          </p:cNvSpPr>
          <p:nvPr/>
        </p:nvSpPr>
        <p:spPr bwMode="auto">
          <a:xfrm>
            <a:off x="558800" y="5661025"/>
            <a:ext cx="5032375" cy="738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cs typeface="+mn-cs"/>
              </a:rPr>
              <a:t>Ъ: </a:t>
            </a:r>
            <a:r>
              <a:rPr lang="ru-RU" altLang="ru-RU" sz="1800" b="1" dirty="0" smtClean="0">
                <a:solidFill>
                  <a:prstClr val="black"/>
                </a:solidFill>
                <a:cs typeface="+mn-cs"/>
              </a:rPr>
              <a:t>после приставок на согласную перед Е,Ё,Ю,Я (</a:t>
            </a:r>
            <a:r>
              <a:rPr lang="ru-RU" altLang="ru-RU" sz="1800" b="1" dirty="0" err="1" smtClean="0">
                <a:solidFill>
                  <a:prstClr val="black"/>
                </a:solidFill>
                <a:cs typeface="+mn-cs"/>
              </a:rPr>
              <a:t>исключ</a:t>
            </a:r>
            <a:r>
              <a:rPr lang="ru-RU" altLang="ru-RU" sz="1800" b="1" dirty="0" smtClean="0">
                <a:solidFill>
                  <a:prstClr val="black"/>
                </a:solidFill>
                <a:cs typeface="+mn-cs"/>
              </a:rPr>
              <a:t>.: адъютант,</a:t>
            </a:r>
          </a:p>
        </p:txBody>
      </p:sp>
    </p:spTree>
    <p:extLst>
      <p:ext uri="{BB962C8B-B14F-4D97-AF65-F5344CB8AC3E}">
        <p14:creationId xmlns:p14="http://schemas.microsoft.com/office/powerpoint/2010/main" val="235124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  <p:bldP spid="368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/>
          <a:lstStyle/>
          <a:p>
            <a:r>
              <a:rPr lang="ru-RU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Приставки изменяемые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404" y="1612803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Воз – </a:t>
            </a:r>
            <a:r>
              <a:rPr lang="ru-RU" sz="3600" b="1" dirty="0" err="1" smtClean="0">
                <a:solidFill>
                  <a:srgbClr val="C00000"/>
                </a:solidFill>
              </a:rPr>
              <a:t>вос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Из – </a:t>
            </a:r>
            <a:r>
              <a:rPr lang="ru-RU" sz="3600" b="1" dirty="0" err="1" smtClean="0">
                <a:solidFill>
                  <a:srgbClr val="C00000"/>
                </a:solidFill>
              </a:rPr>
              <a:t>ис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err="1" smtClean="0">
                <a:solidFill>
                  <a:srgbClr val="C00000"/>
                </a:solidFill>
              </a:rPr>
              <a:t>Вз</a:t>
            </a:r>
            <a:r>
              <a:rPr lang="ru-RU" sz="3600" b="1" dirty="0" smtClean="0">
                <a:solidFill>
                  <a:srgbClr val="C00000"/>
                </a:solidFill>
              </a:rPr>
              <a:t> – </a:t>
            </a:r>
            <a:r>
              <a:rPr lang="ru-RU" sz="3600" b="1" dirty="0" err="1" smtClean="0">
                <a:solidFill>
                  <a:srgbClr val="C00000"/>
                </a:solidFill>
              </a:rPr>
              <a:t>вс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Раз – рас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Без – бес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Низ – </a:t>
            </a:r>
            <a:r>
              <a:rPr lang="ru-RU" sz="3600" b="1" dirty="0" err="1" smtClean="0">
                <a:solidFill>
                  <a:srgbClr val="C00000"/>
                </a:solidFill>
              </a:rPr>
              <a:t>нис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Через - </a:t>
            </a:r>
            <a:r>
              <a:rPr lang="ru-RU" sz="3600" b="1" dirty="0" err="1" smtClean="0">
                <a:solidFill>
                  <a:srgbClr val="C00000"/>
                </a:solidFill>
              </a:rPr>
              <a:t>черес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532668" y="1772817"/>
            <a:ext cx="1728192" cy="3810304"/>
          </a:xfrm>
          <a:prstGeom prst="rightBrace">
            <a:avLst>
              <a:gd name="adj1" fmla="val 8333"/>
              <a:gd name="adj2" fmla="val 505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5145" y="1412776"/>
            <a:ext cx="47525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Воз</a:t>
            </a:r>
            <a:r>
              <a:rPr lang="ru-RU" sz="2000" b="1" dirty="0" smtClean="0"/>
              <a:t>нести – </a:t>
            </a:r>
            <a:r>
              <a:rPr lang="ru-RU" sz="2000" b="1" dirty="0" smtClean="0">
                <a:solidFill>
                  <a:srgbClr val="C00000"/>
                </a:solidFill>
              </a:rPr>
              <a:t>вос</a:t>
            </a:r>
            <a:r>
              <a:rPr lang="ru-RU" sz="2000" b="1" dirty="0" smtClean="0"/>
              <a:t>поминание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Из</a:t>
            </a:r>
            <a:r>
              <a:rPr lang="ru-RU" sz="2000" b="1" dirty="0" smtClean="0"/>
              <a:t>возчик – </a:t>
            </a:r>
            <a:r>
              <a:rPr lang="ru-RU" sz="2000" b="1" dirty="0" smtClean="0">
                <a:solidFill>
                  <a:srgbClr val="C00000"/>
                </a:solidFill>
              </a:rPr>
              <a:t>ис</a:t>
            </a:r>
            <a:r>
              <a:rPr lang="ru-RU" sz="2000" b="1" dirty="0" smtClean="0"/>
              <a:t>париться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Вз</a:t>
            </a:r>
            <a:r>
              <a:rPr lang="ru-RU" sz="2000" b="1" dirty="0" smtClean="0"/>
              <a:t>бить – </a:t>
            </a:r>
            <a:r>
              <a:rPr lang="ru-RU" sz="2000" b="1" dirty="0" smtClean="0">
                <a:solidFill>
                  <a:srgbClr val="C00000"/>
                </a:solidFill>
              </a:rPr>
              <a:t>вс</a:t>
            </a:r>
            <a:r>
              <a:rPr lang="ru-RU" sz="2000" b="1" dirty="0" smtClean="0"/>
              <a:t>помнить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C00000"/>
                </a:solidFill>
              </a:rPr>
              <a:t>Раз</a:t>
            </a:r>
            <a:r>
              <a:rPr lang="ru-RU" sz="2000" b="1" dirty="0" smtClean="0"/>
              <a:t>гневаться – </a:t>
            </a:r>
            <a:r>
              <a:rPr lang="ru-RU" sz="2000" b="1" dirty="0" smtClean="0">
                <a:solidFill>
                  <a:srgbClr val="C00000"/>
                </a:solidFill>
              </a:rPr>
              <a:t>рас</a:t>
            </a:r>
            <a:r>
              <a:rPr lang="ru-RU" sz="2000" b="1" dirty="0" smtClean="0"/>
              <a:t>положиться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Без</a:t>
            </a:r>
            <a:r>
              <a:rPr lang="ru-RU" sz="2000" b="1" dirty="0" smtClean="0"/>
              <a:t>донный – </a:t>
            </a:r>
            <a:r>
              <a:rPr lang="ru-RU" sz="2000" b="1" dirty="0" smtClean="0">
                <a:solidFill>
                  <a:srgbClr val="C00000"/>
                </a:solidFill>
              </a:rPr>
              <a:t>бес</a:t>
            </a:r>
            <a:r>
              <a:rPr lang="ru-RU" sz="2000" b="1" dirty="0" smtClean="0"/>
              <a:t>причинный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Низ</a:t>
            </a:r>
            <a:r>
              <a:rPr lang="ru-RU" sz="2000" b="1" dirty="0" smtClean="0"/>
              <a:t>вергнуть – </a:t>
            </a:r>
            <a:r>
              <a:rPr lang="ru-RU" sz="2000" b="1" dirty="0" smtClean="0">
                <a:solidFill>
                  <a:srgbClr val="C00000"/>
                </a:solidFill>
              </a:rPr>
              <a:t>нис</a:t>
            </a:r>
            <a:r>
              <a:rPr lang="ru-RU" sz="2000" b="1" dirty="0" smtClean="0"/>
              <a:t>падать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C00000"/>
                </a:solidFill>
              </a:rPr>
              <a:t>Чрез</a:t>
            </a:r>
            <a:r>
              <a:rPr lang="ru-RU" sz="2000" b="1" dirty="0" smtClean="0"/>
              <a:t>мерный - </a:t>
            </a:r>
            <a:r>
              <a:rPr lang="ru-RU" sz="2000" b="1" dirty="0" smtClean="0">
                <a:solidFill>
                  <a:srgbClr val="C00000"/>
                </a:solidFill>
              </a:rPr>
              <a:t>чере</a:t>
            </a:r>
            <a:r>
              <a:rPr lang="ru-RU" sz="2000" b="1" dirty="0" smtClean="0"/>
              <a:t>счур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297" y="5724756"/>
            <a:ext cx="7930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Запомните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глухая согласная  (к, п, с, т, ф, х, ц, ч, ш, щ)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                 звонкая согласная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078231" y="5788264"/>
            <a:ext cx="489204" cy="24231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078231" y="6128771"/>
            <a:ext cx="489204" cy="24231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Лариса\Desktop\Подготовка к ЕГЭ\ЕГЭ картинки\5573-e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6" y="1412776"/>
            <a:ext cx="4436914" cy="44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23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2201AF"/>
                </a:solidFill>
                <a:latin typeface="Times New Roman" pitchFamily="18" charset="0"/>
                <a:cs typeface="Times New Roman" pitchFamily="18" charset="0"/>
              </a:rPr>
              <a:t>Орфография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9144" y="3140968"/>
            <a:ext cx="226215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2022</a:t>
            </a:r>
          </a:p>
          <a:p>
            <a:pPr algn="ctr"/>
            <a:endParaRPr lang="ru-RU" sz="72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72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Запомни: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Нис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падать – 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низ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вергаться,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НО: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</a:rPr>
              <a:t>не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с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добровать, </a:t>
            </a:r>
            <a:r>
              <a:rPr lang="ru-RU" sz="4400" b="1" dirty="0" err="1" smtClean="0">
                <a:solidFill>
                  <a:srgbClr val="00B050"/>
                </a:solidFill>
                <a:latin typeface="Comic Sans MS" pitchFamily="66" charset="0"/>
              </a:rPr>
              <a:t>не</a:t>
            </a:r>
            <a:r>
              <a:rPr lang="ru-RU" sz="4400" b="1" dirty="0" err="1" smtClean="0">
                <a:solidFill>
                  <a:srgbClr val="C00000"/>
                </a:solidFill>
                <a:latin typeface="Comic Sans MS" pitchFamily="66" charset="0"/>
              </a:rPr>
              <a:t>с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группированный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Запомни: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omic Sans MS" pitchFamily="66" charset="0"/>
              </a:rPr>
              <a:t>Приставки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ДИЗ-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НЕ бывает: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4400" b="1" dirty="0" err="1" smtClean="0">
                <a:solidFill>
                  <a:srgbClr val="00B050"/>
                </a:solidFill>
                <a:latin typeface="Comic Sans MS" pitchFamily="66" charset="0"/>
              </a:rPr>
              <a:t>диС</a:t>
            </a:r>
            <a:r>
              <a:rPr lang="ru-RU" sz="4400" b="1" dirty="0" err="1" smtClean="0">
                <a:solidFill>
                  <a:srgbClr val="002060"/>
                </a:solidFill>
                <a:latin typeface="Comic Sans MS" pitchFamily="66" charset="0"/>
              </a:rPr>
              <a:t>баланс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3058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ПРЕ - ПРИ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855491"/>
              </p:ext>
            </p:extLst>
          </p:nvPr>
        </p:nvGraphicFramePr>
        <p:xfrm>
          <a:off x="251520" y="1700808"/>
          <a:ext cx="8424936" cy="48709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12468"/>
                <a:gridCol w="4212468"/>
              </a:tblGrid>
              <a:tr h="57325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Пре-</a:t>
                      </a:r>
                      <a:endParaRPr lang="ru-RU" sz="2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omic Sans MS" pitchFamily="66" charset="0"/>
                        </a:rPr>
                        <a:t>При-</a:t>
                      </a:r>
                      <a:endParaRPr lang="ru-RU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5465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>
                          <a:latin typeface="Comic Sans MS" pitchFamily="66" charset="0"/>
                        </a:rPr>
                        <a:t>Пре – очень, наивысшая степень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="1" dirty="0" smtClean="0">
                          <a:latin typeface="Comic Sans MS" pitchFamily="66" charset="0"/>
                        </a:rPr>
                        <a:t>(прекрасный,</a:t>
                      </a:r>
                      <a:r>
                        <a:rPr lang="ru-RU" sz="2400" b="1" baseline="0" dirty="0" smtClean="0">
                          <a:latin typeface="Comic Sans MS" pitchFamily="66" charset="0"/>
                        </a:rPr>
                        <a:t> престарелый</a:t>
                      </a:r>
                      <a:r>
                        <a:rPr lang="ru-RU" sz="2400" b="1" dirty="0" smtClean="0">
                          <a:latin typeface="Comic Sans MS" pitchFamily="66" charset="0"/>
                        </a:rPr>
                        <a:t>)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b="1" dirty="0" smtClean="0">
                          <a:latin typeface="Comic Sans MS" pitchFamily="66" charset="0"/>
                        </a:rPr>
                        <a:t>При</a:t>
                      </a:r>
                      <a:r>
                        <a:rPr lang="ru-RU" sz="2400" b="1" baseline="0" dirty="0" smtClean="0">
                          <a:latin typeface="Comic Sans MS" pitchFamily="66" charset="0"/>
                        </a:rPr>
                        <a:t> – приближение , присоединение , прикосновение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="1" baseline="0" dirty="0" smtClean="0">
                          <a:latin typeface="Comic Sans MS" pitchFamily="66" charset="0"/>
                        </a:rPr>
                        <a:t>(прилететь, пригласить)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546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mic Sans MS" pitchFamily="66" charset="0"/>
                        </a:rPr>
                        <a:t>2. Пре – пере </a:t>
                      </a:r>
                    </a:p>
                    <a:p>
                      <a:r>
                        <a:rPr lang="ru-RU" sz="2400" b="1" dirty="0" smtClean="0">
                          <a:latin typeface="Comic Sans MS" pitchFamily="66" charset="0"/>
                        </a:rPr>
                        <a:t>(преломить, преграда)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mic Sans MS" pitchFamily="66" charset="0"/>
                        </a:rPr>
                        <a:t>2. При – неполнота действия</a:t>
                      </a:r>
                      <a:r>
                        <a:rPr lang="ru-RU" sz="2400" b="1" baseline="0" dirty="0" smtClean="0">
                          <a:latin typeface="Comic Sans MS" pitchFamily="66" charset="0"/>
                        </a:rPr>
                        <a:t> (чуть-чуть) </a:t>
                      </a:r>
                    </a:p>
                    <a:p>
                      <a:r>
                        <a:rPr lang="ru-RU" sz="2400" b="1" baseline="0" dirty="0" smtClean="0">
                          <a:latin typeface="Comic Sans MS" pitchFamily="66" charset="0"/>
                        </a:rPr>
                        <a:t>(приоткрыть, присесть)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509929">
                <a:tc>
                  <a:txBody>
                    <a:bodyPr/>
                    <a:lstStyle/>
                    <a:p>
                      <a:endParaRPr lang="ru-RU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mic Sans MS" pitchFamily="66" charset="0"/>
                        </a:rPr>
                        <a:t>3. При – близость (около, вблизи) </a:t>
                      </a:r>
                    </a:p>
                    <a:p>
                      <a:r>
                        <a:rPr lang="ru-RU" sz="2400" b="1" dirty="0" smtClean="0">
                          <a:latin typeface="Comic Sans MS" pitchFamily="66" charset="0"/>
                        </a:rPr>
                        <a:t>(пришкольный, приморский)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5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r>
              <a:rPr lang="ru-RU" sz="2400" b="1" dirty="0" smtClean="0"/>
              <a:t>В сходных по произношению словах различие в написании связано  с различием в значении. 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b="1" dirty="0" smtClean="0"/>
              <a:t>    Различайте: 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 </a:t>
            </a:r>
            <a:r>
              <a:rPr lang="ru-RU" sz="1600" b="1" dirty="0" err="1" smtClean="0"/>
              <a:t>пре</a:t>
            </a:r>
            <a:r>
              <a:rPr lang="ru-RU" sz="1600" b="1" dirty="0" smtClean="0"/>
              <a:t>-                                                                   при-  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предать </a:t>
            </a:r>
            <a:r>
              <a:rPr lang="ru-RU" sz="1600" b="1" i="1" dirty="0" smtClean="0"/>
              <a:t>(совершить предательство) </a:t>
            </a:r>
            <a:r>
              <a:rPr lang="ru-RU" sz="1600" b="1" dirty="0" smtClean="0"/>
              <a:t>      придать </a:t>
            </a:r>
            <a:r>
              <a:rPr lang="ru-RU" sz="1600" b="1" i="1" dirty="0" smtClean="0"/>
              <a:t>(сделать каким-нибудь по виду,  </a:t>
            </a:r>
            <a:br>
              <a:rPr lang="ru-RU" sz="1600" b="1" i="1" dirty="0" smtClean="0"/>
            </a:br>
            <a:r>
              <a:rPr lang="ru-RU" sz="1600" b="1" i="1" dirty="0" smtClean="0"/>
              <a:t>                                                                                              добавить) 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преклонить </a:t>
            </a:r>
            <a:r>
              <a:rPr lang="ru-RU" sz="1600" b="1" i="1" dirty="0" smtClean="0"/>
              <a:t>(колени) </a:t>
            </a:r>
            <a:r>
              <a:rPr lang="ru-RU" sz="1600" b="1" dirty="0" smtClean="0"/>
              <a:t>                                    приклонить </a:t>
            </a:r>
            <a:r>
              <a:rPr lang="ru-RU" sz="1600" b="1" i="1" dirty="0" smtClean="0"/>
              <a:t>(голову) 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пребывать </a:t>
            </a:r>
            <a:r>
              <a:rPr lang="ru-RU" sz="1600" b="1" i="1" dirty="0" smtClean="0"/>
              <a:t>(находиться где-либо) </a:t>
            </a:r>
            <a:r>
              <a:rPr lang="ru-RU" sz="1600" b="1" dirty="0" smtClean="0"/>
              <a:t>            прибывать </a:t>
            </a:r>
            <a:r>
              <a:rPr lang="ru-RU" sz="1600" b="1" i="1" dirty="0" smtClean="0"/>
              <a:t>(приезжать, прилетать)   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претворить </a:t>
            </a:r>
            <a:r>
              <a:rPr lang="ru-RU" sz="1600" b="1" i="1" dirty="0" smtClean="0"/>
              <a:t>(осуществить) </a:t>
            </a:r>
            <a:r>
              <a:rPr lang="ru-RU" sz="1600" b="1" dirty="0" smtClean="0"/>
              <a:t>                        притворить </a:t>
            </a:r>
            <a:r>
              <a:rPr lang="ru-RU" sz="1600" b="1" i="1" dirty="0" smtClean="0"/>
              <a:t>(прикрыть) 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претвориться </a:t>
            </a:r>
            <a:r>
              <a:rPr lang="ru-RU" sz="1600" b="1" i="1" dirty="0" smtClean="0"/>
              <a:t>(осуществиться) </a:t>
            </a:r>
            <a:r>
              <a:rPr lang="ru-RU" sz="1600" b="1" dirty="0" smtClean="0"/>
              <a:t>                притвориться </a:t>
            </a:r>
            <a:r>
              <a:rPr lang="ru-RU" sz="1600" b="1" i="1" dirty="0" smtClean="0"/>
              <a:t>(принять иной вид) 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преступить </a:t>
            </a:r>
            <a:r>
              <a:rPr lang="ru-RU" sz="1600" b="1" i="1" dirty="0" smtClean="0"/>
              <a:t>(нарушить) </a:t>
            </a:r>
            <a:r>
              <a:rPr lang="ru-RU" sz="1600" b="1" dirty="0" smtClean="0"/>
              <a:t>                                приступить </a:t>
            </a:r>
            <a:r>
              <a:rPr lang="ru-RU" sz="1600" b="1" i="1" dirty="0" smtClean="0"/>
              <a:t>(начать что-либо делать) 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предел </a:t>
            </a:r>
            <a:r>
              <a:rPr lang="ru-RU" sz="1600" b="1" i="1" dirty="0" smtClean="0"/>
              <a:t>(граница) </a:t>
            </a:r>
            <a:r>
              <a:rPr lang="ru-RU" sz="1600" b="1" dirty="0" smtClean="0"/>
              <a:t>                                            придел </a:t>
            </a:r>
            <a:r>
              <a:rPr lang="ru-RU" sz="1600" b="1" i="1" dirty="0" smtClean="0"/>
              <a:t>(пристройка) 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преходящий </a:t>
            </a:r>
            <a:r>
              <a:rPr lang="ru-RU" sz="1600" b="1" i="1" dirty="0" smtClean="0"/>
              <a:t>(временный) </a:t>
            </a:r>
            <a:r>
              <a:rPr lang="ru-RU" sz="1600" b="1" dirty="0" smtClean="0"/>
              <a:t>                          приходящий </a:t>
            </a:r>
            <a:r>
              <a:rPr lang="ru-RU" sz="1600" b="1" i="1" dirty="0" smtClean="0"/>
              <a:t>(пришедший на какое-то  </a:t>
            </a:r>
            <a:br>
              <a:rPr lang="ru-RU" sz="1600" b="1" i="1" dirty="0" smtClean="0"/>
            </a:br>
            <a:r>
              <a:rPr lang="ru-RU" sz="1600" b="1" i="1" dirty="0" smtClean="0"/>
              <a:t>                                                                                                     время) 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преградить </a:t>
            </a:r>
            <a:r>
              <a:rPr lang="ru-RU" sz="1600" b="1" i="1" dirty="0" smtClean="0"/>
              <a:t>(поставить препятствие) </a:t>
            </a:r>
            <a:r>
              <a:rPr lang="ru-RU" sz="1600" b="1" dirty="0" smtClean="0"/>
              <a:t>  пригородить </a:t>
            </a:r>
            <a:r>
              <a:rPr lang="ru-RU" sz="1600" b="1" i="1" dirty="0" smtClean="0"/>
              <a:t>(пристроить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591" y="476672"/>
            <a:ext cx="8305800" cy="1143000"/>
          </a:xfrm>
        </p:spPr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ПРЕ - ПРИ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Обязательно </a:t>
            </a:r>
            <a:r>
              <a:rPr lang="ru-RU" sz="32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обращаем внимание на слова в скобках</a:t>
            </a:r>
            <a:r>
              <a:rPr lang="ru-RU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: они помогут нам понять лексическое значение слова.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При</a:t>
            </a:r>
            <a:r>
              <a:rPr lang="ru-RU" sz="2800" b="1" dirty="0" smtClean="0">
                <a:latin typeface="Comic Sans MS" pitchFamily="66" charset="0"/>
              </a:rPr>
              <a:t>бывать (в город) –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пре</a:t>
            </a:r>
            <a:r>
              <a:rPr lang="ru-RU" sz="2800" b="1" dirty="0" smtClean="0">
                <a:latin typeface="Comic Sans MS" pitchFamily="66" charset="0"/>
              </a:rPr>
              <a:t>бывать (в городе)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При</a:t>
            </a:r>
            <a:r>
              <a:rPr lang="ru-RU" sz="2800" b="1" dirty="0" smtClean="0">
                <a:latin typeface="Comic Sans MS" pitchFamily="66" charset="0"/>
              </a:rPr>
              <a:t>клонить (ветку) –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пре</a:t>
            </a:r>
            <a:r>
              <a:rPr lang="ru-RU" sz="2800" b="1" dirty="0" smtClean="0">
                <a:latin typeface="Comic Sans MS" pitchFamily="66" charset="0"/>
              </a:rPr>
              <a:t>клонить (колено)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При</a:t>
            </a:r>
            <a:r>
              <a:rPr lang="ru-RU" sz="2800" b="1" dirty="0" smtClean="0">
                <a:latin typeface="Comic Sans MS" pitchFamily="66" charset="0"/>
              </a:rPr>
              <a:t>творить (дверь) –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пре</a:t>
            </a:r>
            <a:r>
              <a:rPr lang="ru-RU" sz="2800" b="1" dirty="0" smtClean="0">
                <a:latin typeface="Comic Sans MS" pitchFamily="66" charset="0"/>
              </a:rPr>
              <a:t>творить (мечту)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При</a:t>
            </a:r>
            <a:r>
              <a:rPr lang="ru-RU" sz="2800" b="1" dirty="0" smtClean="0">
                <a:latin typeface="Comic Sans MS" pitchFamily="66" charset="0"/>
              </a:rPr>
              <a:t>ходящий (поезд) – не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пре</a:t>
            </a:r>
            <a:r>
              <a:rPr lang="ru-RU" sz="2800" b="1" dirty="0" smtClean="0">
                <a:latin typeface="Comic Sans MS" pitchFamily="66" charset="0"/>
              </a:rPr>
              <a:t>ходящие </a:t>
            </a:r>
            <a:r>
              <a:rPr lang="ru-RU" sz="2800" b="1" dirty="0">
                <a:latin typeface="Comic Sans MS" pitchFamily="66" charset="0"/>
              </a:rPr>
              <a:t>(</a:t>
            </a:r>
            <a:r>
              <a:rPr lang="ru-RU" sz="2800" b="1" dirty="0" smtClean="0">
                <a:latin typeface="Comic Sans MS" pitchFamily="66" charset="0"/>
              </a:rPr>
              <a:t>ценности)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При</a:t>
            </a:r>
            <a:r>
              <a:rPr lang="ru-RU" sz="2800" b="1" dirty="0" smtClean="0">
                <a:latin typeface="Comic Sans MS" pitchFamily="66" charset="0"/>
              </a:rPr>
              <a:t>ступить (к выполнению) –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пре</a:t>
            </a:r>
            <a:r>
              <a:rPr lang="ru-RU" sz="2800" b="1" dirty="0" smtClean="0">
                <a:latin typeface="Comic Sans MS" pitchFamily="66" charset="0"/>
              </a:rPr>
              <a:t>ступить (закон)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При</a:t>
            </a:r>
            <a:r>
              <a:rPr lang="ru-RU" sz="2800" b="1" dirty="0" smtClean="0">
                <a:latin typeface="Comic Sans MS" pitchFamily="66" charset="0"/>
              </a:rPr>
              <a:t>дать (вид) –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пре</a:t>
            </a:r>
            <a:r>
              <a:rPr lang="ru-RU" sz="2800" b="1" dirty="0" smtClean="0">
                <a:latin typeface="Comic Sans MS" pitchFamily="66" charset="0"/>
              </a:rPr>
              <a:t>дать (Родину)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144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Ы, И после приставки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768457"/>
            <a:ext cx="6372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После приставки на согласную</a:t>
            </a:r>
          </a:p>
          <a:p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Без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мянный, под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скать, 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itchFamily="66" charset="0"/>
              </a:rPr>
              <a:t>пред</a:t>
            </a:r>
            <a:r>
              <a:rPr lang="ru-RU" sz="3200" b="1" dirty="0" err="1" smtClean="0">
                <a:solidFill>
                  <a:srgbClr val="C00000"/>
                </a:solidFill>
                <a:latin typeface="Comic Sans MS" pitchFamily="66" charset="0"/>
              </a:rPr>
              <a:t>ы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itchFamily="66" charset="0"/>
              </a:rPr>
              <a:t>юльская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 (жара), вз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скать (штраф), под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грать, с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змальства,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скное (агентство).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НО: вз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мать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7544" y="1916832"/>
            <a:ext cx="2232248" cy="3816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omic Sans MS" pitchFamily="66" charset="0"/>
              </a:rPr>
              <a:t>-Ы-</a:t>
            </a:r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18" y="587895"/>
            <a:ext cx="8305800" cy="1143000"/>
          </a:xfrm>
        </p:spPr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Ы, И после приставки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7544" y="1916832"/>
            <a:ext cx="2232248" cy="3816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omic Sans MS" pitchFamily="66" charset="0"/>
              </a:rPr>
              <a:t>-И-</a:t>
            </a:r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3138" y="1700808"/>
            <a:ext cx="604380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После приставки на гласную: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про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играть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4253" y="2996952"/>
            <a:ext cx="6040233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2. После приставок иноязычного происхождения: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меж-, сверх-, контр-, пан-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дез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-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межинститутский, сверхинтересный, контригра, панисламизм, дезинфекция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4253" y="5157192"/>
            <a:ext cx="6043803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3. В сложных словах: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пединститут, спортинвентарь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Ъ или Ь 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5576" y="1844824"/>
            <a:ext cx="1944216" cy="345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285293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Comic Sans MS" pitchFamily="66" charset="0"/>
              </a:rPr>
              <a:t>Ъ</a:t>
            </a:r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628800"/>
            <a:ext cx="6048672" cy="1731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98220" y="1637751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b="1" dirty="0" smtClean="0">
                <a:latin typeface="Comic Sans MS" pitchFamily="66" charset="0"/>
              </a:rPr>
              <a:t>После приставки на согласную перед буквами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е, ё, ю, я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Пред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ъ</a:t>
            </a:r>
            <a:r>
              <a:rPr lang="ru-RU" sz="2000" b="1" dirty="0" smtClean="0">
                <a:latin typeface="Comic Sans MS" pitchFamily="66" charset="0"/>
              </a:rPr>
              <a:t>юбилейный,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вз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ъ</a:t>
            </a:r>
            <a:r>
              <a:rPr lang="ru-RU" sz="2000" b="1" dirty="0" smtClean="0">
                <a:latin typeface="Comic Sans MS" pitchFamily="66" charset="0"/>
              </a:rPr>
              <a:t>ерошенный, с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ъ</a:t>
            </a:r>
            <a:r>
              <a:rPr lang="ru-RU" sz="2000" b="1" dirty="0" smtClean="0">
                <a:latin typeface="Comic Sans MS" pitchFamily="66" charset="0"/>
              </a:rPr>
              <a:t>ежился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717032"/>
            <a:ext cx="60486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98220" y="3913311"/>
            <a:ext cx="4846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Comic Sans MS" pitchFamily="66" charset="0"/>
              </a:rPr>
              <a:t>2.Первая часть прилагательного – числительное (двух-, трех-), а вторая часть слова начинается с гласных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е, ё, ю,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я</a:t>
            </a:r>
          </a:p>
          <a:p>
            <a:pPr lvl="0" algn="ctr"/>
            <a:r>
              <a:rPr lang="ru-RU" sz="2000" b="1" dirty="0" smtClean="0">
                <a:latin typeface="Comic Sans MS" pitchFamily="66" charset="0"/>
              </a:rPr>
              <a:t>двух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ъ</a:t>
            </a:r>
            <a:r>
              <a:rPr lang="ru-RU" sz="2000" b="1" dirty="0" smtClean="0">
                <a:latin typeface="Comic Sans MS" pitchFamily="66" charset="0"/>
              </a:rPr>
              <a:t>ярусный</a:t>
            </a:r>
          </a:p>
          <a:p>
            <a:pPr lvl="0" algn="ctr"/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Запомни!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4838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При написании Ъ помнить, что в словах </a:t>
            </a:r>
            <a:endParaRPr lang="ru-RU" sz="2800" b="1" kern="0" dirty="0" smtClean="0">
              <a:solidFill>
                <a:srgbClr val="000000"/>
              </a:solidFill>
              <a:latin typeface="Comic Sans MS" pitchFamily="66" charset="0"/>
              <a:cs typeface="Arial"/>
            </a:endParaRPr>
          </a:p>
          <a:p>
            <a:pPr algn="ctr"/>
            <a:r>
              <a:rPr lang="ru-RU" sz="2800" b="1" kern="0" dirty="0" smtClean="0">
                <a:solidFill>
                  <a:srgbClr val="C00000"/>
                </a:solidFill>
                <a:latin typeface="Comic Sans MS" pitchFamily="66" charset="0"/>
                <a:cs typeface="Arial"/>
              </a:rPr>
              <a:t>сузить</a:t>
            </a:r>
            <a:r>
              <a:rPr lang="ru-RU" sz="2800" b="1" kern="0" dirty="0">
                <a:solidFill>
                  <a:srgbClr val="C00000"/>
                </a:solidFill>
                <a:latin typeface="Comic Sans MS" pitchFamily="66" charset="0"/>
                <a:cs typeface="Arial"/>
              </a:rPr>
              <a:t>, сагитировать, сэкономить, пояснить, трёхэтажный, двухактный, двуязычный</a:t>
            </a:r>
            <a:r>
              <a:rPr lang="ru-RU" sz="2800" b="1" kern="0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 и т.д. </a:t>
            </a:r>
            <a:endParaRPr lang="ru-RU" sz="2800" b="1" kern="0" dirty="0" smtClean="0">
              <a:solidFill>
                <a:srgbClr val="000000"/>
              </a:solidFill>
              <a:latin typeface="Comic Sans MS" pitchFamily="66" charset="0"/>
              <a:cs typeface="Arial"/>
            </a:endParaRPr>
          </a:p>
          <a:p>
            <a:pPr algn="ctr"/>
            <a:r>
              <a:rPr lang="ru-RU" sz="2800" b="1" kern="0" dirty="0" smtClean="0">
                <a:solidFill>
                  <a:srgbClr val="000000"/>
                </a:solidFill>
                <a:latin typeface="Comic Sans MS" pitchFamily="66" charset="0"/>
                <a:cs typeface="Arial"/>
              </a:rPr>
              <a:t>Ъ </a:t>
            </a:r>
            <a:r>
              <a:rPr lang="ru-RU" sz="2800" b="1" kern="0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не пишется, т.к. в них либо корень не начинается на Е, Ё, Ю, Я, либо приставка оканчивается на гласный.</a:t>
            </a:r>
            <a:br>
              <a:rPr lang="ru-RU" sz="2800" b="1" kern="0" dirty="0">
                <a:solidFill>
                  <a:srgbClr val="000000"/>
                </a:solidFill>
                <a:latin typeface="Comic Sans MS" pitchFamily="66" charset="0"/>
                <a:cs typeface="Arial"/>
              </a:rPr>
            </a:b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Ъ или Ь 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5576" y="1844824"/>
            <a:ext cx="1944216" cy="345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0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Ь</a:t>
            </a:r>
            <a:endParaRPr lang="ru-RU" sz="6000" b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861083"/>
            <a:ext cx="5184576" cy="1960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7661" y="1913228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000" b="1" dirty="0" smtClean="0">
                <a:latin typeface="Comic Sans MS" pitchFamily="66" charset="0"/>
              </a:rPr>
              <a:t>В корне перед гласными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е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, ё, ю,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я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зав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ь</a:t>
            </a:r>
            <a:r>
              <a:rPr lang="ru-RU" sz="2000" b="1" dirty="0" smtClean="0">
                <a:latin typeface="Comic Sans MS" pitchFamily="66" charset="0"/>
              </a:rPr>
              <a:t>южило, сер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ь</a:t>
            </a:r>
            <a:r>
              <a:rPr lang="ru-RU" sz="2000" b="1" dirty="0">
                <a:latin typeface="Comic Sans MS" pitchFamily="66" charset="0"/>
              </a:rPr>
              <a:t>ё</a:t>
            </a:r>
            <a:r>
              <a:rPr lang="ru-RU" sz="2000" b="1" dirty="0" smtClean="0">
                <a:latin typeface="Comic Sans MS" pitchFamily="66" charset="0"/>
              </a:rPr>
              <a:t>зный, шампин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ь</a:t>
            </a:r>
            <a:r>
              <a:rPr lang="ru-RU" sz="2000" b="1" dirty="0" smtClean="0">
                <a:latin typeface="Comic Sans MS" pitchFamily="66" charset="0"/>
              </a:rPr>
              <a:t>он</a:t>
            </a:r>
            <a:endParaRPr lang="ru-RU" sz="2000" b="1" dirty="0">
              <a:latin typeface="Comic Sans MS" pitchFamily="66" charset="0"/>
            </a:endParaRPr>
          </a:p>
          <a:p>
            <a:pPr algn="ctr"/>
            <a:endParaRPr lang="ru-RU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1860" y="4365104"/>
            <a:ext cx="43564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Comic Sans MS" pitchFamily="66" charset="0"/>
              </a:rPr>
              <a:t>Запомни</a:t>
            </a:r>
            <a:r>
              <a:rPr lang="ru-RU" b="1" dirty="0" smtClean="0">
                <a:latin typeface="Comic Sans MS" pitchFamily="66" charset="0"/>
              </a:rPr>
              <a:t>: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субъект </a:t>
            </a:r>
            <a:r>
              <a:rPr lang="ru-RU" sz="2000" b="1" dirty="0">
                <a:latin typeface="Comic Sans MS" pitchFamily="66" charset="0"/>
              </a:rPr>
              <a:t>(</a:t>
            </a:r>
            <a:r>
              <a:rPr lang="ru-RU" sz="2000" b="1" dirty="0" smtClean="0">
                <a:latin typeface="Comic Sans MS" pitchFamily="66" charset="0"/>
              </a:rPr>
              <a:t>субъективный), 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объект (объективный), 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инъекция, адъютант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468313" y="0"/>
            <a:ext cx="820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400">
                <a:solidFill>
                  <a:srgbClr val="26262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000">
                <a:solidFill>
                  <a:srgbClr val="26262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>
                <a:solidFill>
                  <a:srgbClr val="26262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600">
                <a:solidFill>
                  <a:srgbClr val="26262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solidFill>
                  <a:prstClr val="black"/>
                </a:solidFill>
                <a:cs typeface="+mn-cs"/>
              </a:rPr>
              <a:t>Задание 9. Правописание корней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3468" y="461962"/>
          <a:ext cx="9120531" cy="620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4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 txBox="1">
            <a:spLocks noChangeArrowheads="1"/>
          </p:cNvSpPr>
          <p:nvPr/>
        </p:nvSpPr>
        <p:spPr bwMode="auto">
          <a:xfrm>
            <a:off x="1763713" y="765175"/>
            <a:ext cx="5308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Arial" panose="020B0604020202020204" pitchFamily="34" charset="0"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Arial" panose="020B0604020202020204" pitchFamily="34" charset="0"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Arial" panose="020B0604020202020204" pitchFamily="34" charset="0"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  <a:cs typeface="+mn-cs"/>
              </a:rPr>
              <a:t>Задание 11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800" b="1" dirty="0" smtClean="0">
              <a:solidFill>
                <a:prstClr val="black"/>
              </a:solidFill>
              <a:cs typeface="+mn-cs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sz="4000" b="1" dirty="0" smtClean="0">
                <a:solidFill>
                  <a:srgbClr val="83992A">
                    <a:lumMod val="75000"/>
                  </a:srgbClr>
                </a:solidFill>
                <a:cs typeface="+mn-cs"/>
              </a:rPr>
              <a:t>Правописание суффиксов прилагательных и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dirty="0" smtClean="0">
                <a:solidFill>
                  <a:srgbClr val="83992A">
                    <a:lumMod val="75000"/>
                  </a:srgbClr>
                </a:solidFill>
                <a:cs typeface="+mn-cs"/>
              </a:rPr>
              <a:t>глаголов</a:t>
            </a:r>
          </a:p>
        </p:txBody>
      </p:sp>
    </p:spTree>
    <p:extLst>
      <p:ext uri="{BB962C8B-B14F-4D97-AF65-F5344CB8AC3E}">
        <p14:creationId xmlns:p14="http://schemas.microsoft.com/office/powerpoint/2010/main" val="39158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>
          <a:xfrm>
            <a:off x="1176338" y="-459431"/>
            <a:ext cx="6799262" cy="1368152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n>
                  <a:noFill/>
                </a:ln>
              </a:rPr>
              <a:t>Задание 11</a:t>
            </a: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52" y="572265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7625" y="5934075"/>
            <a:ext cx="9540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1680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786478"/>
          </a:xfrm>
        </p:spPr>
        <p:txBody>
          <a:bodyPr>
            <a:normAutofit fontScale="85000" lnSpcReduction="10000"/>
          </a:bodyPr>
          <a:lstStyle/>
          <a:p>
            <a:pPr marL="514350" indent="-514350"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Суффиксы прилагательных </a:t>
            </a:r>
          </a:p>
          <a:p>
            <a:pPr marL="514350" indent="-51435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   </a:t>
            </a:r>
            <a:r>
              <a:rPr lang="ru-RU" sz="4000" b="1" dirty="0" smtClean="0">
                <a:solidFill>
                  <a:srgbClr val="FF0000"/>
                </a:solidFill>
              </a:rPr>
              <a:t>–ЧИВ- -ЛИВ-</a:t>
            </a:r>
            <a:r>
              <a:rPr lang="ru-RU" sz="4000" b="1" dirty="0" smtClean="0"/>
              <a:t> пишутся с 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/>
              <a:t> </a:t>
            </a:r>
          </a:p>
          <a:p>
            <a:pPr marL="514350" indent="-514350">
              <a:buNone/>
            </a:pPr>
            <a:r>
              <a:rPr lang="ru-RU" sz="4000" b="1" dirty="0" smtClean="0"/>
              <a:t>(наход</a:t>
            </a:r>
            <a:r>
              <a:rPr lang="ru-RU" sz="4000" b="1" dirty="0" smtClean="0">
                <a:solidFill>
                  <a:srgbClr val="FF0000"/>
                </a:solidFill>
              </a:rPr>
              <a:t>чив</a:t>
            </a:r>
            <a:r>
              <a:rPr lang="ru-RU" sz="4000" b="1" dirty="0" smtClean="0"/>
              <a:t>ый, разбор</a:t>
            </a:r>
            <a:r>
              <a:rPr lang="ru-RU" sz="4000" b="1" dirty="0" smtClean="0">
                <a:solidFill>
                  <a:srgbClr val="FF0000"/>
                </a:solidFill>
              </a:rPr>
              <a:t>чив</a:t>
            </a:r>
            <a:r>
              <a:rPr lang="ru-RU" sz="4000" b="1" dirty="0" smtClean="0"/>
              <a:t>ый, назой</a:t>
            </a:r>
            <a:r>
              <a:rPr lang="ru-RU" sz="4000" b="1" dirty="0" smtClean="0">
                <a:solidFill>
                  <a:srgbClr val="FF0000"/>
                </a:solidFill>
              </a:rPr>
              <a:t>лив</a:t>
            </a:r>
            <a:r>
              <a:rPr lang="ru-RU" sz="4000" b="1" dirty="0" smtClean="0"/>
              <a:t>ый)</a:t>
            </a:r>
          </a:p>
          <a:p>
            <a:pPr marL="514350" indent="-514350">
              <a:buNone/>
            </a:pPr>
            <a:endParaRPr lang="ru-RU" sz="4000" b="1" dirty="0" smtClean="0"/>
          </a:p>
          <a:p>
            <a:pPr marL="514350" indent="-514350" algn="ctr">
              <a:buNone/>
            </a:pPr>
            <a:r>
              <a:rPr lang="ru-RU" sz="4000" b="1" dirty="0" smtClean="0"/>
              <a:t>Обязательно выделить корень!</a:t>
            </a:r>
          </a:p>
          <a:p>
            <a:pPr marL="514350" indent="-514350">
              <a:buNone/>
            </a:pPr>
            <a:endParaRPr lang="ru-RU" sz="4000" b="1" dirty="0" smtClean="0"/>
          </a:p>
          <a:p>
            <a:pPr marL="514350" indent="-514350" algn="ctr">
              <a:buNone/>
            </a:pPr>
            <a:r>
              <a:rPr lang="ru-RU" sz="4000" b="1" dirty="0" smtClean="0"/>
              <a:t>В  суффиксе </a:t>
            </a:r>
            <a:r>
              <a:rPr lang="ru-RU" sz="4000" b="1" dirty="0" smtClean="0">
                <a:solidFill>
                  <a:srgbClr val="FF0000"/>
                </a:solidFill>
              </a:rPr>
              <a:t>–</a:t>
            </a:r>
            <a:r>
              <a:rPr lang="ru-RU" sz="4400" b="1" dirty="0" smtClean="0">
                <a:solidFill>
                  <a:srgbClr val="FF0000"/>
                </a:solidFill>
              </a:rPr>
              <a:t>ЕВ </a:t>
            </a:r>
            <a:r>
              <a:rPr lang="ru-RU" sz="4000" b="1" dirty="0" smtClean="0"/>
              <a:t>пишем 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  <a:p>
            <a:pPr marL="514350" indent="-514350" algn="ctr">
              <a:buNone/>
            </a:pPr>
            <a:r>
              <a:rPr lang="ru-RU" sz="4000" b="1" dirty="0" smtClean="0"/>
              <a:t>марл</a:t>
            </a:r>
            <a:r>
              <a:rPr lang="ru-RU" sz="4000" b="1" dirty="0" smtClean="0">
                <a:solidFill>
                  <a:srgbClr val="FF0000"/>
                </a:solidFill>
              </a:rPr>
              <a:t>ев</a:t>
            </a:r>
            <a:r>
              <a:rPr lang="ru-RU" sz="4000" b="1" dirty="0" smtClean="0"/>
              <a:t>ый, вермишел</a:t>
            </a:r>
            <a:r>
              <a:rPr lang="ru-RU" sz="4000" b="1" dirty="0" smtClean="0">
                <a:solidFill>
                  <a:srgbClr val="FF0000"/>
                </a:solidFill>
              </a:rPr>
              <a:t>ев</a:t>
            </a:r>
            <a:r>
              <a:rPr lang="ru-RU" sz="4000" b="1" dirty="0" smtClean="0"/>
              <a:t>ый, щавел</a:t>
            </a:r>
            <a:r>
              <a:rPr lang="ru-RU" sz="4000" b="1" dirty="0" smtClean="0">
                <a:solidFill>
                  <a:srgbClr val="FF0000"/>
                </a:solidFill>
              </a:rPr>
              <a:t>ев</a:t>
            </a:r>
            <a:r>
              <a:rPr lang="ru-RU" sz="4000" b="1" dirty="0" smtClean="0"/>
              <a:t>ый, </a:t>
            </a:r>
          </a:p>
          <a:p>
            <a:pPr marL="514350" indent="-514350" algn="ctr">
              <a:buNone/>
            </a:pPr>
            <a:r>
              <a:rPr lang="ru-RU" sz="4000" b="1" dirty="0" smtClean="0"/>
              <a:t> алюмини</a:t>
            </a:r>
            <a:r>
              <a:rPr lang="ru-RU" sz="4000" b="1" dirty="0" smtClean="0">
                <a:solidFill>
                  <a:srgbClr val="FF0000"/>
                </a:solidFill>
              </a:rPr>
              <a:t>ев</a:t>
            </a:r>
            <a:r>
              <a:rPr lang="ru-RU" sz="4000" b="1" dirty="0" smtClean="0"/>
              <a:t>ый, ключ</a:t>
            </a:r>
            <a:r>
              <a:rPr lang="ru-RU" sz="4000" b="1" dirty="0" smtClean="0">
                <a:solidFill>
                  <a:srgbClr val="FF0000"/>
                </a:solidFill>
              </a:rPr>
              <a:t>ев</a:t>
            </a:r>
            <a:r>
              <a:rPr lang="ru-RU" sz="4000" b="1" dirty="0" smtClean="0"/>
              <a:t>ой</a:t>
            </a:r>
          </a:p>
          <a:p>
            <a:pPr marL="514350" indent="-514350">
              <a:buNone/>
            </a:pPr>
            <a:r>
              <a:rPr lang="ru-RU" sz="4000" b="1" dirty="0" err="1" smtClean="0"/>
              <a:t>Искл</a:t>
            </a:r>
            <a:r>
              <a:rPr lang="ru-RU" sz="4000" b="1" dirty="0" smtClean="0"/>
              <a:t>.: </a:t>
            </a:r>
            <a:r>
              <a:rPr lang="ru-RU" sz="4000" b="1" dirty="0" smtClean="0">
                <a:solidFill>
                  <a:srgbClr val="00B050"/>
                </a:solidFill>
              </a:rPr>
              <a:t>милост</a:t>
            </a:r>
            <a:r>
              <a:rPr lang="ru-RU" sz="4000" b="1" dirty="0" smtClean="0">
                <a:solidFill>
                  <a:srgbClr val="FF0000"/>
                </a:solidFill>
              </a:rPr>
              <a:t>ив</a:t>
            </a:r>
            <a:r>
              <a:rPr lang="ru-RU" sz="4000" b="1" dirty="0" smtClean="0">
                <a:solidFill>
                  <a:srgbClr val="00B050"/>
                </a:solidFill>
              </a:rPr>
              <a:t>ый, юрод</a:t>
            </a:r>
            <a:r>
              <a:rPr lang="ru-RU" sz="4000" b="1" dirty="0" smtClean="0">
                <a:solidFill>
                  <a:srgbClr val="FF0000"/>
                </a:solidFill>
              </a:rPr>
              <a:t>ив</a:t>
            </a:r>
            <a:r>
              <a:rPr lang="ru-RU" sz="4000" b="1" dirty="0" smtClean="0">
                <a:solidFill>
                  <a:srgbClr val="00B050"/>
                </a:solidFill>
              </a:rPr>
              <a:t>ый</a:t>
            </a:r>
          </a:p>
          <a:p>
            <a:pPr marL="514350" indent="-514350">
              <a:buNone/>
            </a:pPr>
            <a:endParaRPr lang="ru-RU" sz="4000" b="1" dirty="0"/>
          </a:p>
        </p:txBody>
      </p:sp>
      <p:sp>
        <p:nvSpPr>
          <p:cNvPr id="7" name="Арка 6"/>
          <p:cNvSpPr/>
          <p:nvPr/>
        </p:nvSpPr>
        <p:spPr>
          <a:xfrm>
            <a:off x="755576" y="4437112"/>
            <a:ext cx="1080120" cy="14401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2915816" y="4365104"/>
            <a:ext cx="2088232" cy="21602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6156176" y="4365104"/>
            <a:ext cx="1224136" cy="14401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500042"/>
            <a:ext cx="8829708" cy="928694"/>
          </a:xfrm>
        </p:spPr>
        <p:txBody>
          <a:bodyPr>
            <a:normAutofit fontScale="90000"/>
          </a:bodyPr>
          <a:lstStyle/>
          <a:p>
            <a:pPr marL="514350" indent="-514350" algn="l"/>
            <a:r>
              <a:rPr lang="ru-RU" b="1" dirty="0" smtClean="0">
                <a:solidFill>
                  <a:srgbClr val="0070C0"/>
                </a:solidFill>
              </a:rPr>
              <a:t>      2. Суффиксы глаголов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-</a:t>
            </a:r>
            <a:r>
              <a:rPr lang="ru-RU" b="1" dirty="0" err="1" smtClean="0">
                <a:solidFill>
                  <a:srgbClr val="FF0000"/>
                </a:solidFill>
              </a:rPr>
              <a:t>ова</a:t>
            </a:r>
            <a:r>
              <a:rPr lang="ru-RU" b="1" dirty="0" smtClean="0">
                <a:solidFill>
                  <a:srgbClr val="FF0000"/>
                </a:solidFill>
              </a:rPr>
              <a:t>-(</a:t>
            </a:r>
            <a:r>
              <a:rPr lang="ru-RU" b="1" dirty="0" err="1" smtClean="0">
                <a:solidFill>
                  <a:srgbClr val="FF0000"/>
                </a:solidFill>
              </a:rPr>
              <a:t>ева</a:t>
            </a:r>
            <a:r>
              <a:rPr lang="ru-RU" b="1" dirty="0" smtClean="0">
                <a:solidFill>
                  <a:srgbClr val="FF0000"/>
                </a:solidFill>
              </a:rPr>
              <a:t>-),   -</a:t>
            </a:r>
            <a:r>
              <a:rPr lang="ru-RU" b="1" dirty="0" err="1" smtClean="0">
                <a:solidFill>
                  <a:srgbClr val="FF0000"/>
                </a:solidFill>
              </a:rPr>
              <a:t>ыва</a:t>
            </a:r>
            <a:r>
              <a:rPr lang="ru-RU" b="1" dirty="0" smtClean="0">
                <a:solidFill>
                  <a:srgbClr val="FF0000"/>
                </a:solidFill>
              </a:rPr>
              <a:t>-(-ива-)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521497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sz="4000" b="1" dirty="0" smtClean="0"/>
              <a:t>         Поставь глагол в форму 1 лица </a:t>
            </a:r>
          </a:p>
          <a:p>
            <a:pPr marL="514350" indent="-514350">
              <a:buNone/>
            </a:pPr>
            <a:r>
              <a:rPr lang="ru-RU" sz="4000" b="1" dirty="0" smtClean="0"/>
              <a:t>          наст. времени (Я)</a:t>
            </a:r>
          </a:p>
          <a:p>
            <a:pPr marL="514350" indent="-514350">
              <a:buNone/>
            </a:pPr>
            <a:r>
              <a:rPr lang="ru-RU" sz="4000" b="1" dirty="0" smtClean="0"/>
              <a:t>         Если на -</a:t>
            </a:r>
            <a:r>
              <a:rPr lang="ru-RU" sz="4000" b="1" dirty="0" smtClean="0">
                <a:solidFill>
                  <a:srgbClr val="FF0000"/>
                </a:solidFill>
              </a:rPr>
              <a:t>УЮ (-ЮЮ), </a:t>
            </a:r>
            <a:r>
              <a:rPr lang="ru-RU" sz="4000" b="1" dirty="0" smtClean="0"/>
              <a:t>(</a:t>
            </a:r>
            <a:r>
              <a:rPr lang="ru-RU" sz="4000" b="1" dirty="0" smtClean="0">
                <a:solidFill>
                  <a:srgbClr val="FF0000"/>
                </a:solidFill>
              </a:rPr>
              <a:t>-ВА- </a:t>
            </a:r>
            <a:r>
              <a:rPr lang="ru-RU" sz="4000" b="1" dirty="0" smtClean="0"/>
              <a:t>выпало),</a:t>
            </a:r>
          </a:p>
          <a:p>
            <a:pPr marL="514350" indent="-514350">
              <a:buNone/>
            </a:pPr>
            <a:r>
              <a:rPr lang="ru-RU" sz="4000" b="1" dirty="0" smtClean="0"/>
              <a:t>            то в </a:t>
            </a:r>
            <a:r>
              <a:rPr lang="ru-RU" sz="4000" b="1" dirty="0" err="1" smtClean="0"/>
              <a:t>н.ф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–ОВА-(-ЕВА-)</a:t>
            </a:r>
          </a:p>
          <a:p>
            <a:pPr marL="514350" indent="-514350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514350" indent="-514350" algn="ctr">
              <a:buNone/>
            </a:pPr>
            <a:r>
              <a:rPr lang="ru-RU" sz="4000" b="1" dirty="0" smtClean="0"/>
              <a:t>Я потч</a:t>
            </a:r>
            <a:r>
              <a:rPr lang="ru-RU" sz="4000" b="1" dirty="0" smtClean="0">
                <a:solidFill>
                  <a:srgbClr val="FF0000"/>
                </a:solidFill>
              </a:rPr>
              <a:t>ую</a:t>
            </a:r>
            <a:r>
              <a:rPr lang="ru-RU" sz="4000" b="1" dirty="0" smtClean="0"/>
              <a:t> – потч</a:t>
            </a:r>
            <a:r>
              <a:rPr lang="ru-RU" sz="4000" b="1" dirty="0" smtClean="0">
                <a:solidFill>
                  <a:srgbClr val="FF0000"/>
                </a:solidFill>
              </a:rPr>
              <a:t>ева</a:t>
            </a:r>
            <a:r>
              <a:rPr lang="ru-RU" sz="4000" b="1" dirty="0" smtClean="0"/>
              <a:t>ть</a:t>
            </a:r>
          </a:p>
          <a:p>
            <a:pPr marL="514350" indent="-514350" algn="ctr">
              <a:buNone/>
            </a:pPr>
            <a:r>
              <a:rPr lang="ru-RU" sz="4000" b="1" dirty="0" smtClean="0"/>
              <a:t>Я гор</a:t>
            </a:r>
            <a:r>
              <a:rPr lang="ru-RU" sz="4000" b="1" dirty="0" smtClean="0">
                <a:solidFill>
                  <a:srgbClr val="FF0000"/>
                </a:solidFill>
              </a:rPr>
              <a:t>юю</a:t>
            </a:r>
            <a:r>
              <a:rPr lang="ru-RU" sz="4000" b="1" dirty="0" smtClean="0"/>
              <a:t> – гор</a:t>
            </a:r>
            <a:r>
              <a:rPr lang="ru-RU" sz="4000" b="1" dirty="0" smtClean="0">
                <a:solidFill>
                  <a:srgbClr val="FF0000"/>
                </a:solidFill>
              </a:rPr>
              <a:t>ева</a:t>
            </a:r>
            <a:r>
              <a:rPr lang="ru-RU" sz="4000" b="1" dirty="0" smtClean="0"/>
              <a:t>ть</a:t>
            </a:r>
          </a:p>
          <a:p>
            <a:pPr marL="514350" indent="-514350" algn="ctr">
              <a:buNone/>
            </a:pPr>
            <a:r>
              <a:rPr lang="ru-RU" sz="4000" b="1" dirty="0" smtClean="0"/>
              <a:t>Я проб</a:t>
            </a:r>
            <a:r>
              <a:rPr lang="ru-RU" sz="4000" b="1" dirty="0" smtClean="0">
                <a:solidFill>
                  <a:srgbClr val="FF0000"/>
                </a:solidFill>
              </a:rPr>
              <a:t>ую</a:t>
            </a:r>
            <a:r>
              <a:rPr lang="ru-RU" sz="4000" b="1" dirty="0" smtClean="0"/>
              <a:t> – проб</a:t>
            </a:r>
            <a:r>
              <a:rPr lang="ru-RU" sz="4000" b="1" dirty="0" smtClean="0">
                <a:solidFill>
                  <a:srgbClr val="FF0000"/>
                </a:solidFill>
              </a:rPr>
              <a:t>ова</a:t>
            </a:r>
            <a:r>
              <a:rPr lang="ru-RU" sz="4000" b="1" dirty="0" smtClean="0"/>
              <a:t>ть</a:t>
            </a:r>
          </a:p>
          <a:p>
            <a:pPr marL="514350" indent="-514350" algn="ctr">
              <a:buNone/>
            </a:pPr>
            <a:r>
              <a:rPr lang="ru-RU" sz="4000" b="1" dirty="0" smtClean="0"/>
              <a:t>Я совет</a:t>
            </a:r>
            <a:r>
              <a:rPr lang="ru-RU" sz="4000" b="1" dirty="0" smtClean="0">
                <a:solidFill>
                  <a:srgbClr val="FF0000"/>
                </a:solidFill>
              </a:rPr>
              <a:t>ую</a:t>
            </a:r>
            <a:r>
              <a:rPr lang="ru-RU" sz="4000" b="1" dirty="0" smtClean="0"/>
              <a:t> – совет</a:t>
            </a:r>
            <a:r>
              <a:rPr lang="ru-RU" sz="4000" b="1" dirty="0" smtClean="0">
                <a:solidFill>
                  <a:srgbClr val="FF0000"/>
                </a:solidFill>
              </a:rPr>
              <a:t>ова</a:t>
            </a:r>
            <a:r>
              <a:rPr lang="ru-RU" sz="4000" b="1" dirty="0" smtClean="0"/>
              <a:t>ть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300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pPr marL="514350" indent="-514350"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607223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sz="4000" b="1" dirty="0" smtClean="0"/>
              <a:t>На -</a:t>
            </a:r>
            <a:r>
              <a:rPr lang="ru-RU" sz="4000" b="1" dirty="0" smtClean="0">
                <a:solidFill>
                  <a:srgbClr val="FF0000"/>
                </a:solidFill>
              </a:rPr>
              <a:t>ЫВАЮ (-ИВАЮ), </a:t>
            </a:r>
            <a:r>
              <a:rPr lang="ru-RU" sz="4000" b="1" dirty="0" smtClean="0"/>
              <a:t>то в </a:t>
            </a:r>
            <a:r>
              <a:rPr lang="ru-RU" sz="4000" b="1" dirty="0" err="1" smtClean="0"/>
              <a:t>н.ф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–ЫВА-(-ИВА-)</a:t>
            </a:r>
          </a:p>
          <a:p>
            <a:pPr marL="514350" lvl="0" indent="-514350">
              <a:buNone/>
            </a:pPr>
            <a:r>
              <a:rPr lang="ru-RU" sz="3700" b="1" dirty="0" smtClean="0">
                <a:solidFill>
                  <a:prstClr val="black"/>
                </a:solidFill>
              </a:rPr>
              <a:t>Если </a:t>
            </a:r>
            <a:r>
              <a:rPr lang="ru-RU" sz="3700" b="1" dirty="0" smtClean="0">
                <a:solidFill>
                  <a:srgbClr val="C00000"/>
                </a:solidFill>
              </a:rPr>
              <a:t>-</a:t>
            </a:r>
            <a:r>
              <a:rPr lang="ru-RU" sz="3700" b="1" dirty="0" smtClean="0">
                <a:solidFill>
                  <a:srgbClr val="FF0000"/>
                </a:solidFill>
              </a:rPr>
              <a:t>ВА- </a:t>
            </a:r>
            <a:r>
              <a:rPr lang="ru-RU" sz="3700" b="1" dirty="0" smtClean="0"/>
              <a:t>НЕ</a:t>
            </a:r>
            <a:r>
              <a:rPr lang="ru-RU" sz="3700" b="1" dirty="0" smtClean="0">
                <a:solidFill>
                  <a:srgbClr val="FF0000"/>
                </a:solidFill>
              </a:rPr>
              <a:t> </a:t>
            </a:r>
            <a:r>
              <a:rPr lang="ru-RU" sz="3700" b="1" dirty="0" smtClean="0">
                <a:solidFill>
                  <a:prstClr val="black"/>
                </a:solidFill>
              </a:rPr>
              <a:t>выпало,</a:t>
            </a:r>
          </a:p>
          <a:p>
            <a:pPr marL="514350" lvl="0" indent="-514350">
              <a:buNone/>
            </a:pPr>
            <a:r>
              <a:rPr lang="ru-RU" sz="3700" b="1" dirty="0" smtClean="0">
                <a:solidFill>
                  <a:prstClr val="black"/>
                </a:solidFill>
              </a:rPr>
              <a:t> то в </a:t>
            </a:r>
            <a:r>
              <a:rPr lang="ru-RU" sz="3700" b="1" dirty="0" err="1" smtClean="0">
                <a:solidFill>
                  <a:prstClr val="black"/>
                </a:solidFill>
              </a:rPr>
              <a:t>н.ф</a:t>
            </a:r>
            <a:r>
              <a:rPr lang="ru-RU" sz="3700" b="1" dirty="0" smtClean="0">
                <a:solidFill>
                  <a:prstClr val="black"/>
                </a:solidFill>
              </a:rPr>
              <a:t> </a:t>
            </a:r>
            <a:r>
              <a:rPr lang="ru-RU" sz="3700" b="1" dirty="0" smtClean="0">
                <a:solidFill>
                  <a:srgbClr val="FF0000"/>
                </a:solidFill>
              </a:rPr>
              <a:t>–ИВА-(-ЫВА-)</a:t>
            </a:r>
          </a:p>
          <a:p>
            <a:pPr marL="514350" indent="-514350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sz="4000" b="1" dirty="0" smtClean="0"/>
              <a:t>(Я </a:t>
            </a:r>
            <a:r>
              <a:rPr lang="ru-RU" sz="4000" b="1" dirty="0" err="1" smtClean="0"/>
              <a:t>вздраг</a:t>
            </a:r>
            <a:r>
              <a:rPr lang="ru-RU" sz="4000" b="1" dirty="0" err="1" smtClean="0">
                <a:solidFill>
                  <a:srgbClr val="FF0000"/>
                </a:solidFill>
              </a:rPr>
              <a:t>ИВАю</a:t>
            </a:r>
            <a:r>
              <a:rPr lang="ru-RU" sz="4000" b="1" dirty="0" smtClean="0"/>
              <a:t> – </a:t>
            </a:r>
          </a:p>
          <a:p>
            <a:pPr marL="514350" indent="-514350">
              <a:buNone/>
            </a:pPr>
            <a:r>
              <a:rPr lang="ru-RU" sz="4000" b="1" dirty="0" err="1" smtClean="0"/>
              <a:t>вздраг</a:t>
            </a:r>
            <a:r>
              <a:rPr lang="ru-RU" sz="4000" b="1" dirty="0" err="1" smtClean="0">
                <a:solidFill>
                  <a:srgbClr val="FF0000"/>
                </a:solidFill>
              </a:rPr>
              <a:t>ИВА</a:t>
            </a:r>
            <a:r>
              <a:rPr lang="ru-RU" sz="4000" b="1" dirty="0" err="1" smtClean="0"/>
              <a:t>ть</a:t>
            </a:r>
            <a:r>
              <a:rPr lang="ru-RU" sz="4000" b="1" dirty="0" smtClean="0"/>
              <a:t>;</a:t>
            </a:r>
          </a:p>
          <a:p>
            <a:pPr marL="514350" indent="-514350">
              <a:buNone/>
            </a:pPr>
            <a:endParaRPr lang="ru-RU" sz="2400" b="1" dirty="0" smtClean="0"/>
          </a:p>
          <a:p>
            <a:pPr marL="514350" indent="-514350">
              <a:buNone/>
            </a:pPr>
            <a:r>
              <a:rPr lang="ru-RU" sz="4000" b="1" dirty="0" smtClean="0"/>
              <a:t>Я </a:t>
            </a:r>
            <a:r>
              <a:rPr lang="ru-RU" sz="4000" b="1" dirty="0" err="1" smtClean="0"/>
              <a:t>склад</a:t>
            </a:r>
            <a:r>
              <a:rPr lang="ru-RU" sz="4000" b="1" dirty="0" err="1" smtClean="0">
                <a:solidFill>
                  <a:srgbClr val="FF0000"/>
                </a:solidFill>
              </a:rPr>
              <a:t>ЫВАю</a:t>
            </a:r>
            <a:r>
              <a:rPr lang="ru-RU" sz="4000" b="1" dirty="0" smtClean="0"/>
              <a:t> – </a:t>
            </a:r>
          </a:p>
          <a:p>
            <a:pPr marL="514350" indent="-514350">
              <a:buNone/>
            </a:pPr>
            <a:r>
              <a:rPr lang="ru-RU" sz="4000" b="1" dirty="0" err="1" smtClean="0"/>
              <a:t>склад</a:t>
            </a:r>
            <a:r>
              <a:rPr lang="ru-RU" sz="4000" b="1" dirty="0" err="1" smtClean="0">
                <a:solidFill>
                  <a:srgbClr val="FF0000"/>
                </a:solidFill>
              </a:rPr>
              <a:t>ЫВА</a:t>
            </a:r>
            <a:r>
              <a:rPr lang="ru-RU" sz="4000" b="1" dirty="0" err="1" smtClean="0"/>
              <a:t>ть</a:t>
            </a:r>
            <a:r>
              <a:rPr lang="ru-RU" sz="4000" b="1" dirty="0" smtClean="0"/>
              <a:t>).</a:t>
            </a:r>
          </a:p>
          <a:p>
            <a:pPr marL="514350" indent="-514350">
              <a:buNone/>
            </a:pP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2484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8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pPr marL="514350" indent="-514350"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76672"/>
            <a:ext cx="8929718" cy="6072230"/>
          </a:xfrm>
        </p:spPr>
        <p:txBody>
          <a:bodyPr>
            <a:normAutofit fontScale="40000" lnSpcReduction="20000"/>
          </a:bodyPr>
          <a:lstStyle/>
          <a:p>
            <a:pPr marL="514350" indent="-514350" algn="ctr">
              <a:buNone/>
            </a:pPr>
            <a:endParaRPr lang="ru-RU" sz="8000" b="1" dirty="0" smtClean="0"/>
          </a:p>
          <a:p>
            <a:pPr marL="514350" indent="-514350" algn="ctr">
              <a:buNone/>
            </a:pPr>
            <a:r>
              <a:rPr lang="ru-RU" sz="8000" b="1" dirty="0" smtClean="0"/>
              <a:t>Перед ударным суффиксом 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–ВА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  <a:t>́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pPr marL="514350" indent="-514350" algn="ctr">
              <a:buNone/>
            </a:pPr>
            <a:r>
              <a:rPr lang="ru-RU" sz="8000" b="1" dirty="0" smtClean="0"/>
              <a:t>пишется </a:t>
            </a:r>
            <a:r>
              <a:rPr lang="ru-RU" sz="8000" b="1" dirty="0" smtClean="0">
                <a:solidFill>
                  <a:srgbClr val="C00000"/>
                </a:solidFill>
              </a:rPr>
              <a:t>Е.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5000" b="1" dirty="0" smtClean="0">
              <a:solidFill>
                <a:srgbClr val="FF0000"/>
              </a:solidFill>
              <a:latin typeface="Arial" panose="020B0604020202020204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5000" b="1" dirty="0">
              <a:solidFill>
                <a:srgbClr val="FF0000"/>
              </a:solidFill>
              <a:latin typeface="Arial" panose="020B0604020202020204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5000" b="1" dirty="0" smtClean="0">
              <a:solidFill>
                <a:srgbClr val="FF0000"/>
              </a:solidFill>
              <a:latin typeface="Arial" panose="020B0604020202020204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5000" b="1" dirty="0">
              <a:solidFill>
                <a:srgbClr val="FF0000"/>
              </a:solidFill>
              <a:latin typeface="Arial" panose="020B0604020202020204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5000" b="1" dirty="0" smtClean="0">
                <a:solidFill>
                  <a:srgbClr val="FF0000"/>
                </a:solidFill>
                <a:latin typeface="Arial" panose="020B0604020202020204"/>
              </a:rPr>
              <a:t>ЗАПОМНИ: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5900" b="1" dirty="0">
              <a:solidFill>
                <a:srgbClr val="FF0000"/>
              </a:solidFill>
              <a:latin typeface="Arial" panose="020B0604020202020204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7000" b="1" dirty="0">
                <a:solidFill>
                  <a:prstClr val="black"/>
                </a:solidFill>
                <a:latin typeface="Arial" panose="020B0604020202020204"/>
              </a:rPr>
              <a:t>Можно в детстве </a:t>
            </a:r>
            <a:r>
              <a:rPr lang="ru-RU" altLang="ru-RU" sz="7000" b="1" dirty="0" err="1" smtClean="0">
                <a:solidFill>
                  <a:prstClr val="black"/>
                </a:solidFill>
                <a:latin typeface="Arial" panose="020B0604020202020204"/>
              </a:rPr>
              <a:t>застр</a:t>
            </a:r>
            <a:r>
              <a:rPr lang="ru-RU" altLang="ru-RU" sz="7000" b="1" dirty="0" err="1" smtClean="0">
                <a:solidFill>
                  <a:srgbClr val="9900FF"/>
                </a:solidFill>
                <a:latin typeface="Arial" panose="020B0604020202020204"/>
              </a:rPr>
              <a:t>ЕВА́</a:t>
            </a:r>
            <a:r>
              <a:rPr lang="ru-RU" altLang="ru-RU" sz="7000" b="1" dirty="0" err="1" smtClean="0">
                <a:solidFill>
                  <a:prstClr val="black"/>
                </a:solidFill>
                <a:latin typeface="Arial" panose="020B0604020202020204"/>
              </a:rPr>
              <a:t>ть</a:t>
            </a:r>
            <a:r>
              <a:rPr lang="ru-RU" altLang="ru-RU" sz="7000" b="1" dirty="0">
                <a:solidFill>
                  <a:prstClr val="black"/>
                </a:solidFill>
                <a:latin typeface="Arial" panose="020B0604020202020204"/>
              </a:rPr>
              <a:t>, </a:t>
            </a:r>
            <a:endParaRPr lang="ru-RU" altLang="ru-RU" sz="7000" b="1" dirty="0" smtClean="0">
              <a:solidFill>
                <a:prstClr val="black"/>
              </a:solidFill>
              <a:latin typeface="Arial" panose="020B0604020202020204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7000" b="1" dirty="0">
              <a:solidFill>
                <a:prstClr val="black"/>
              </a:solidFill>
              <a:latin typeface="Arial" panose="020B0604020202020204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7000" b="1" dirty="0">
                <a:solidFill>
                  <a:prstClr val="black"/>
                </a:solidFill>
                <a:latin typeface="Arial" panose="020B0604020202020204"/>
              </a:rPr>
              <a:t>Можно детство </a:t>
            </a:r>
            <a:r>
              <a:rPr lang="ru-RU" altLang="ru-RU" sz="7000" b="1" dirty="0" err="1" smtClean="0">
                <a:solidFill>
                  <a:prstClr val="black"/>
                </a:solidFill>
                <a:latin typeface="Arial" panose="020B0604020202020204"/>
              </a:rPr>
              <a:t>продл</a:t>
            </a:r>
            <a:r>
              <a:rPr lang="ru-RU" altLang="ru-RU" sz="7000" b="1" dirty="0" err="1" smtClean="0">
                <a:solidFill>
                  <a:srgbClr val="9900FF"/>
                </a:solidFill>
                <a:latin typeface="Arial" panose="020B0604020202020204"/>
              </a:rPr>
              <a:t>ЕВА́</a:t>
            </a:r>
            <a:r>
              <a:rPr lang="ru-RU" altLang="ru-RU" sz="7000" b="1" dirty="0" err="1" smtClean="0">
                <a:solidFill>
                  <a:prstClr val="black"/>
                </a:solidFill>
                <a:latin typeface="Arial" panose="020B0604020202020204"/>
              </a:rPr>
              <a:t>ть</a:t>
            </a:r>
            <a:r>
              <a:rPr lang="ru-RU" altLang="ru-RU" sz="7000" b="1" dirty="0">
                <a:solidFill>
                  <a:prstClr val="black"/>
                </a:solidFill>
                <a:latin typeface="Arial" panose="020B0604020202020204"/>
              </a:rPr>
              <a:t>, </a:t>
            </a:r>
            <a:endParaRPr lang="ru-RU" altLang="ru-RU" sz="7000" b="1" dirty="0" smtClean="0">
              <a:solidFill>
                <a:prstClr val="black"/>
              </a:solidFill>
              <a:latin typeface="Arial" panose="020B0604020202020204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7000" b="1" dirty="0" smtClean="0">
              <a:solidFill>
                <a:prstClr val="black"/>
              </a:solidFill>
              <a:latin typeface="Arial" panose="020B0604020202020204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7000" b="1" dirty="0" smtClean="0">
                <a:solidFill>
                  <a:prstClr val="black"/>
                </a:solidFill>
                <a:latin typeface="Arial" panose="020B0604020202020204"/>
              </a:rPr>
              <a:t>и </a:t>
            </a:r>
            <a:r>
              <a:rPr lang="ru-RU" altLang="ru-RU" sz="7000" b="1" dirty="0">
                <a:solidFill>
                  <a:prstClr val="black"/>
                </a:solidFill>
                <a:latin typeface="Arial" panose="020B0604020202020204"/>
              </a:rPr>
              <a:t>тогда </a:t>
            </a:r>
            <a:r>
              <a:rPr lang="ru-RU" altLang="ru-RU" sz="7000" b="1" dirty="0" err="1" smtClean="0">
                <a:solidFill>
                  <a:prstClr val="black"/>
                </a:solidFill>
                <a:latin typeface="Arial" panose="020B0604020202020204"/>
              </a:rPr>
              <a:t>намер</a:t>
            </a:r>
            <a:r>
              <a:rPr lang="ru-RU" altLang="ru-RU" sz="7000" b="1" dirty="0" err="1" smtClean="0">
                <a:solidFill>
                  <a:srgbClr val="9900FF"/>
                </a:solidFill>
                <a:latin typeface="Arial" panose="020B0604020202020204"/>
              </a:rPr>
              <a:t>ЕВА́</a:t>
            </a:r>
            <a:r>
              <a:rPr lang="ru-RU" altLang="ru-RU" sz="7000" b="1" dirty="0" err="1" smtClean="0">
                <a:solidFill>
                  <a:prstClr val="black"/>
                </a:solidFill>
                <a:latin typeface="Arial" panose="020B0604020202020204"/>
              </a:rPr>
              <a:t>ться</a:t>
            </a:r>
            <a:r>
              <a:rPr lang="ru-RU" altLang="ru-RU" sz="7000" b="1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7000" b="1" dirty="0" smtClean="0">
              <a:solidFill>
                <a:prstClr val="black"/>
              </a:solidFill>
              <a:latin typeface="Arial" panose="020B0604020202020204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7000" b="1" dirty="0" smtClean="0">
                <a:solidFill>
                  <a:prstClr val="black"/>
                </a:solidFill>
                <a:latin typeface="Arial" panose="020B0604020202020204"/>
              </a:rPr>
              <a:t>всех </a:t>
            </a:r>
            <a:r>
              <a:rPr lang="ru-RU" altLang="ru-RU" sz="7000" b="1" dirty="0">
                <a:solidFill>
                  <a:prstClr val="black"/>
                </a:solidFill>
                <a:latin typeface="Arial" panose="020B0604020202020204"/>
              </a:rPr>
              <a:t>собою </a:t>
            </a:r>
            <a:r>
              <a:rPr lang="ru-RU" altLang="ru-RU" sz="7000" b="1" dirty="0" err="1" smtClean="0">
                <a:solidFill>
                  <a:prstClr val="black"/>
                </a:solidFill>
                <a:latin typeface="Arial" panose="020B0604020202020204"/>
              </a:rPr>
              <a:t>затм</a:t>
            </a:r>
            <a:r>
              <a:rPr lang="ru-RU" altLang="ru-RU" sz="7000" b="1" dirty="0" err="1" smtClean="0">
                <a:solidFill>
                  <a:srgbClr val="9900FF"/>
                </a:solidFill>
                <a:latin typeface="Arial" panose="020B0604020202020204"/>
              </a:rPr>
              <a:t>ЕВА́</a:t>
            </a:r>
            <a:r>
              <a:rPr lang="ru-RU" altLang="ru-RU" sz="7000" b="1" dirty="0" err="1" smtClean="0">
                <a:solidFill>
                  <a:prstClr val="black"/>
                </a:solidFill>
                <a:latin typeface="Arial" panose="020B0604020202020204"/>
              </a:rPr>
              <a:t>ть</a:t>
            </a:r>
            <a:r>
              <a:rPr lang="ru-RU" altLang="ru-RU" sz="7000" b="1" dirty="0">
                <a:solidFill>
                  <a:prstClr val="black"/>
                </a:solidFill>
                <a:latin typeface="Arial" panose="020B0604020202020204"/>
              </a:rPr>
              <a:t>.</a:t>
            </a:r>
          </a:p>
          <a:p>
            <a:pPr marL="514350" indent="-514350">
              <a:buNone/>
            </a:pPr>
            <a:endParaRPr lang="ru-RU" sz="5900" b="1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ru-RU" sz="2400" b="1" dirty="0"/>
              <a:t>Задание </a:t>
            </a:r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187624" y="980728"/>
            <a:ext cx="6984776" cy="4392488"/>
          </a:xfrm>
        </p:spPr>
        <p:txBody>
          <a:bodyPr/>
          <a:lstStyle/>
          <a:p>
            <a:r>
              <a:rPr lang="ru-RU" sz="2800" b="1" dirty="0">
                <a:solidFill>
                  <a:srgbClr val="00B050"/>
                </a:solidFill>
              </a:rPr>
              <a:t>-ЕЦ- или -ИЦ-</a:t>
            </a:r>
            <a:r>
              <a:rPr lang="ru-RU" sz="2800" b="1" dirty="0" smtClean="0">
                <a:solidFill>
                  <a:srgbClr val="00B050"/>
                </a:solidFill>
              </a:rPr>
              <a:t>?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B050"/>
                </a:solidFill>
              </a:rPr>
              <a:t>-ЕЦ- </a:t>
            </a:r>
            <a:r>
              <a:rPr lang="ru-RU" sz="2800" dirty="0"/>
              <a:t>в существительных </a:t>
            </a:r>
            <a:r>
              <a:rPr lang="ru-RU" sz="2800" dirty="0">
                <a:solidFill>
                  <a:srgbClr val="00B050"/>
                </a:solidFill>
              </a:rPr>
              <a:t>мужского</a:t>
            </a:r>
            <a:r>
              <a:rPr lang="ru-RU" sz="2800" dirty="0"/>
              <a:t> рода (</a:t>
            </a:r>
            <a:r>
              <a:rPr lang="ru-RU" sz="2800" dirty="0" err="1"/>
              <a:t>братЕц</a:t>
            </a:r>
            <a:r>
              <a:rPr lang="ru-RU" sz="2800" dirty="0"/>
              <a:t>)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-ИЦ- </a:t>
            </a:r>
            <a:r>
              <a:rPr lang="ru-RU" sz="2800" dirty="0"/>
              <a:t>в существительных </a:t>
            </a:r>
            <a:r>
              <a:rPr lang="ru-RU" sz="2800" dirty="0">
                <a:solidFill>
                  <a:srgbClr val="00B050"/>
                </a:solidFill>
              </a:rPr>
              <a:t>женского</a:t>
            </a:r>
            <a:r>
              <a:rPr lang="ru-RU" sz="2800" dirty="0"/>
              <a:t> рода (</a:t>
            </a:r>
            <a:r>
              <a:rPr lang="ru-RU" sz="2800" dirty="0" err="1"/>
              <a:t>сестрИца</a:t>
            </a:r>
            <a:r>
              <a:rPr lang="ru-RU" sz="2800" dirty="0"/>
              <a:t>)</a:t>
            </a:r>
          </a:p>
          <a:p>
            <a:r>
              <a:rPr lang="ru-RU" sz="2800" dirty="0"/>
              <a:t>в существительных </a:t>
            </a:r>
            <a:r>
              <a:rPr lang="ru-RU" sz="2800" b="1" dirty="0">
                <a:solidFill>
                  <a:srgbClr val="00B050"/>
                </a:solidFill>
              </a:rPr>
              <a:t>среднего</a:t>
            </a:r>
            <a:r>
              <a:rPr lang="ru-RU" sz="2800" dirty="0"/>
              <a:t> рода может быть и</a:t>
            </a:r>
            <a:r>
              <a:rPr lang="ru-RU" sz="2800" b="1" dirty="0">
                <a:solidFill>
                  <a:srgbClr val="00B050"/>
                </a:solidFill>
              </a:rPr>
              <a:t> -ЕЦ-</a:t>
            </a:r>
            <a:r>
              <a:rPr lang="ru-RU" sz="2800" dirty="0"/>
              <a:t>, если ударение падает на слог после суффикса (</a:t>
            </a:r>
            <a:r>
              <a:rPr lang="ru-RU" sz="2800" dirty="0" err="1"/>
              <a:t>письмЕцо</a:t>
            </a:r>
            <a:r>
              <a:rPr lang="ru-RU" sz="2800" dirty="0"/>
              <a:t>), и </a:t>
            </a:r>
            <a:r>
              <a:rPr lang="ru-RU" sz="2800" b="1" dirty="0">
                <a:solidFill>
                  <a:srgbClr val="00B050"/>
                </a:solidFill>
              </a:rPr>
              <a:t>-ИЦ-</a:t>
            </a:r>
            <a:r>
              <a:rPr lang="ru-RU" sz="2800" dirty="0"/>
              <a:t>, если ударение приходится на слог перед суффиксом (</a:t>
            </a:r>
            <a:r>
              <a:rPr lang="ru-RU" sz="2800" dirty="0" err="1"/>
              <a:t>креслИце</a:t>
            </a:r>
            <a:r>
              <a:rPr lang="ru-RU" sz="2800" dirty="0"/>
              <a:t>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04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Рисунок 2" descr="Фото-иллюстрация из открытого досту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0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ru-RU" sz="2400" b="1" dirty="0"/>
              <a:t>Задание </a:t>
            </a:r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187624" y="980728"/>
            <a:ext cx="6984776" cy="4392488"/>
          </a:xfrm>
        </p:spPr>
        <p:txBody>
          <a:bodyPr/>
          <a:lstStyle/>
          <a:p>
            <a:r>
              <a:rPr lang="ru-RU" sz="2800" b="1" dirty="0">
                <a:solidFill>
                  <a:srgbClr val="00B050"/>
                </a:solidFill>
              </a:rPr>
              <a:t>-ЕНК- или -ИНК</a:t>
            </a:r>
            <a:r>
              <a:rPr lang="ru-RU" sz="2800" b="1" dirty="0" smtClean="0">
                <a:solidFill>
                  <a:srgbClr val="00B050"/>
                </a:solidFill>
              </a:rPr>
              <a:t>?</a:t>
            </a:r>
          </a:p>
          <a:p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/>
              <a:t>Пробуем </a:t>
            </a:r>
            <a:r>
              <a:rPr lang="ru-RU" sz="2800" b="1" dirty="0"/>
              <a:t>убрать букву </a:t>
            </a:r>
            <a:r>
              <a:rPr lang="ru-RU" sz="2800" b="1" dirty="0">
                <a:solidFill>
                  <a:srgbClr val="00B050"/>
                </a:solidFill>
              </a:rPr>
              <a:t>К. Если слово без К </a:t>
            </a:r>
            <a:r>
              <a:rPr lang="ru-RU" sz="2800" b="1" dirty="0" smtClean="0">
                <a:solidFill>
                  <a:srgbClr val="00B050"/>
                </a:solidFill>
              </a:rPr>
              <a:t>существует, </a:t>
            </a:r>
            <a:r>
              <a:rPr lang="ru-RU" sz="2800" b="1" dirty="0">
                <a:solidFill>
                  <a:srgbClr val="00B050"/>
                </a:solidFill>
              </a:rPr>
              <a:t>пишем И: </a:t>
            </a:r>
            <a:r>
              <a:rPr lang="ru-RU" sz="2800" b="1" dirty="0" err="1">
                <a:solidFill>
                  <a:srgbClr val="00B050"/>
                </a:solidFill>
              </a:rPr>
              <a:t>царапИнка</a:t>
            </a:r>
            <a:r>
              <a:rPr lang="ru-RU" sz="2800" b="1" dirty="0">
                <a:solidFill>
                  <a:srgbClr val="00B050"/>
                </a:solidFill>
              </a:rPr>
              <a:t> (есть слово царапина). Если слова без К не </a:t>
            </a:r>
            <a:r>
              <a:rPr lang="ru-RU" sz="2800" b="1" dirty="0" smtClean="0">
                <a:solidFill>
                  <a:srgbClr val="00B050"/>
                </a:solidFill>
              </a:rPr>
              <a:t>существует, </a:t>
            </a:r>
            <a:r>
              <a:rPr lang="ru-RU" sz="2800" b="1" dirty="0">
                <a:solidFill>
                  <a:srgbClr val="00B050"/>
                </a:solidFill>
              </a:rPr>
              <a:t>пишем Е: </a:t>
            </a:r>
            <a:r>
              <a:rPr lang="ru-RU" sz="2800" b="1" dirty="0" err="1">
                <a:solidFill>
                  <a:srgbClr val="00B050"/>
                </a:solidFill>
              </a:rPr>
              <a:t>спалЕнка</a:t>
            </a:r>
            <a:r>
              <a:rPr lang="ru-RU" sz="2800" b="1" dirty="0">
                <a:solidFill>
                  <a:srgbClr val="00B050"/>
                </a:solidFill>
              </a:rPr>
              <a:t> (нет слова спалена).</a:t>
            </a:r>
          </a:p>
        </p:txBody>
      </p:sp>
    </p:spTree>
    <p:extLst>
      <p:ext uri="{BB962C8B-B14F-4D97-AF65-F5344CB8AC3E}">
        <p14:creationId xmlns:p14="http://schemas.microsoft.com/office/powerpoint/2010/main" val="28553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187624" y="260648"/>
            <a:ext cx="6984776" cy="3816424"/>
          </a:xfrm>
        </p:spPr>
        <p:txBody>
          <a:bodyPr/>
          <a:lstStyle/>
          <a:p>
            <a:pPr algn="ctr"/>
            <a:endParaRPr lang="en-US" b="1" dirty="0" smtClean="0"/>
          </a:p>
          <a:p>
            <a:pPr algn="ctr"/>
            <a:r>
              <a:rPr lang="ru-RU" b="1" dirty="0" smtClean="0"/>
              <a:t>Инк </a:t>
            </a:r>
            <a:r>
              <a:rPr lang="ru-RU" b="1" dirty="0"/>
              <a:t>меняется на </a:t>
            </a:r>
            <a:r>
              <a:rPr lang="ru-RU" b="1" dirty="0" err="1"/>
              <a:t>ина</a:t>
            </a:r>
            <a:r>
              <a:rPr lang="ru-RU" b="1" dirty="0"/>
              <a:t>: </a:t>
            </a:r>
            <a:endParaRPr lang="ru-RU" b="1" dirty="0" smtClean="0"/>
          </a:p>
          <a:p>
            <a:pPr algn="ctr"/>
            <a:r>
              <a:rPr lang="ru-RU" b="1" dirty="0" smtClean="0"/>
              <a:t>половинка</a:t>
            </a:r>
            <a:r>
              <a:rPr lang="ru-RU" b="1" dirty="0"/>
              <a:t>, половина</a:t>
            </a:r>
            <a:r>
              <a:rPr lang="ru-RU" b="1" dirty="0" smtClean="0"/>
              <a:t>;</a:t>
            </a:r>
          </a:p>
          <a:p>
            <a:pPr algn="ctr"/>
            <a:r>
              <a:rPr lang="ru-RU" b="1" dirty="0" err="1" smtClean="0"/>
              <a:t>Енк</a:t>
            </a:r>
            <a:r>
              <a:rPr lang="ru-RU" b="1" dirty="0" smtClean="0"/>
              <a:t> </a:t>
            </a:r>
            <a:r>
              <a:rPr lang="ru-RU" b="1" dirty="0"/>
              <a:t>меняется на </a:t>
            </a:r>
            <a:r>
              <a:rPr lang="ru-RU" b="1" dirty="0" err="1"/>
              <a:t>ня</a:t>
            </a:r>
            <a:r>
              <a:rPr lang="ru-RU" b="1" dirty="0" smtClean="0"/>
              <a:t>:</a:t>
            </a:r>
          </a:p>
          <a:p>
            <a:pPr algn="ctr"/>
            <a:r>
              <a:rPr lang="ru-RU" b="1" dirty="0" smtClean="0"/>
              <a:t>Вишня</a:t>
            </a:r>
            <a:r>
              <a:rPr lang="ru-RU" b="1" dirty="0"/>
              <a:t>, вишенка моя</a:t>
            </a:r>
            <a:r>
              <a:rPr lang="ru-RU" b="1" dirty="0" smtClean="0"/>
              <a:t>.</a:t>
            </a:r>
            <a:endParaRPr lang="en-US" b="1" dirty="0" smtClean="0"/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ИЧК</a:t>
            </a:r>
            <a:r>
              <a:rPr lang="ru-RU" b="1" dirty="0">
                <a:solidFill>
                  <a:prstClr val="black"/>
                </a:solidFill>
              </a:rPr>
              <a:t> меняется на </a:t>
            </a:r>
            <a:r>
              <a:rPr lang="ru-RU" b="1" dirty="0">
                <a:solidFill>
                  <a:srgbClr val="FF0000"/>
                </a:solidFill>
              </a:rPr>
              <a:t>ИЦ</a:t>
            </a:r>
            <a:r>
              <a:rPr lang="ru-RU" b="1" dirty="0">
                <a:solidFill>
                  <a:prstClr val="black"/>
                </a:solidFill>
              </a:rPr>
              <a:t>А: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Вот </a:t>
            </a:r>
            <a:r>
              <a:rPr lang="ru-RU" b="1" dirty="0" err="1">
                <a:solidFill>
                  <a:prstClr val="black"/>
                </a:solidFill>
              </a:rPr>
              <a:t>син</a:t>
            </a:r>
            <a:r>
              <a:rPr lang="ru-RU" b="1" dirty="0" err="1">
                <a:solidFill>
                  <a:srgbClr val="FF0000"/>
                </a:solidFill>
              </a:rPr>
              <a:t>ИЧК</a:t>
            </a:r>
            <a:r>
              <a:rPr lang="ru-RU" b="1" dirty="0" err="1">
                <a:solidFill>
                  <a:prstClr val="black"/>
                </a:solidFill>
              </a:rPr>
              <a:t>а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син</a:t>
            </a:r>
            <a:r>
              <a:rPr lang="ru-RU" b="1" dirty="0" err="1">
                <a:solidFill>
                  <a:srgbClr val="FF0000"/>
                </a:solidFill>
              </a:rPr>
              <a:t>ИЦ</a:t>
            </a:r>
            <a:r>
              <a:rPr lang="ru-RU" b="1" dirty="0" err="1">
                <a:solidFill>
                  <a:prstClr val="black"/>
                </a:solidFill>
              </a:rPr>
              <a:t>а</a:t>
            </a:r>
            <a:r>
              <a:rPr lang="ru-RU" b="1" dirty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Смены нет, тогда, конечно,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Пишем </a:t>
            </a:r>
            <a:r>
              <a:rPr lang="ru-RU" b="1" dirty="0">
                <a:solidFill>
                  <a:srgbClr val="FF0000"/>
                </a:solidFill>
              </a:rPr>
              <a:t>ЕЧК</a:t>
            </a:r>
            <a:r>
              <a:rPr lang="ru-RU" b="1" dirty="0">
                <a:solidFill>
                  <a:prstClr val="black"/>
                </a:solidFill>
              </a:rPr>
              <a:t>, 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проверь - </a:t>
            </a:r>
            <a:r>
              <a:rPr lang="ru-RU" b="1" dirty="0" err="1">
                <a:solidFill>
                  <a:prstClr val="black"/>
                </a:solidFill>
              </a:rPr>
              <a:t>крыл</a:t>
            </a:r>
            <a:r>
              <a:rPr lang="ru-RU" b="1" dirty="0" err="1">
                <a:solidFill>
                  <a:srgbClr val="FF0000"/>
                </a:solidFill>
              </a:rPr>
              <a:t>ЕЧК</a:t>
            </a:r>
            <a:r>
              <a:rPr lang="ru-RU" b="1" dirty="0" err="1">
                <a:solidFill>
                  <a:prstClr val="black"/>
                </a:solidFill>
              </a:rPr>
              <a:t>о</a:t>
            </a:r>
            <a:r>
              <a:rPr lang="ru-RU" b="1" dirty="0">
                <a:solidFill>
                  <a:prstClr val="black"/>
                </a:solidFill>
              </a:rPr>
              <a:t>.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66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83595"/>
            <a:ext cx="9144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проверить правописание безударных гласных в корне слова, </a:t>
            </a:r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надо подобрать к данному слову однокоренное или изменить его так, чтобы этот безударный гласный оказался под ударением.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75640772"/>
              </p:ext>
            </p:extLst>
          </p:nvPr>
        </p:nvGraphicFramePr>
        <p:xfrm>
          <a:off x="298299" y="2045072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7"/>
          <p:cNvSpPr txBox="1"/>
          <p:nvPr/>
        </p:nvSpPr>
        <p:spPr>
          <a:xfrm>
            <a:off x="611560" y="4116747"/>
            <a:ext cx="3133582" cy="2554545"/>
          </a:xfrm>
          <a:prstGeom prst="rect">
            <a:avLst/>
          </a:prstGeom>
          <a:solidFill>
            <a:srgbClr val="C485D5">
              <a:lumMod val="20000"/>
              <a:lumOff val="80000"/>
            </a:srgbClr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DEF2FA">
                    <a:lumMod val="10000"/>
                  </a:srgbClr>
                </a:solidFill>
                <a:latin typeface="Cambria"/>
              </a:rPr>
              <a:t>д</a:t>
            </a:r>
            <a:r>
              <a:rPr lang="ru-RU" sz="3200" u="sng" dirty="0">
                <a:solidFill>
                  <a:srgbClr val="FF0000"/>
                </a:solidFill>
                <a:latin typeface="Cambria"/>
              </a:rPr>
              <a:t>а</a:t>
            </a:r>
            <a:r>
              <a:rPr lang="ru-RU" sz="3200" dirty="0">
                <a:solidFill>
                  <a:srgbClr val="DEF2FA">
                    <a:lumMod val="10000"/>
                  </a:srgbClr>
                </a:solidFill>
                <a:latin typeface="Cambria"/>
              </a:rPr>
              <a:t>лекий – д</a:t>
            </a:r>
            <a:r>
              <a:rPr lang="ru-RU" sz="3200" u="sng" dirty="0">
                <a:solidFill>
                  <a:srgbClr val="FF0000"/>
                </a:solidFill>
                <a:latin typeface="Cambria"/>
              </a:rPr>
              <a:t>а</a:t>
            </a:r>
            <a:r>
              <a:rPr lang="ru-RU" sz="3200" dirty="0">
                <a:solidFill>
                  <a:srgbClr val="DEF2FA">
                    <a:lumMod val="10000"/>
                  </a:srgbClr>
                </a:solidFill>
                <a:latin typeface="Cambria"/>
              </a:rPr>
              <a:t>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DEF2FA">
                    <a:lumMod val="10000"/>
                  </a:srgbClr>
                </a:solidFill>
                <a:latin typeface="Cambria"/>
              </a:rPr>
              <a:t>в</a:t>
            </a:r>
            <a:r>
              <a:rPr lang="ru-RU" sz="3200" u="sng" dirty="0" smtClean="0">
                <a:solidFill>
                  <a:srgbClr val="FF0000"/>
                </a:solidFill>
                <a:latin typeface="Cambria"/>
              </a:rPr>
              <a:t>и</a:t>
            </a:r>
            <a:r>
              <a:rPr lang="ru-RU" sz="3200" dirty="0" smtClean="0">
                <a:solidFill>
                  <a:srgbClr val="DEF2FA">
                    <a:lumMod val="10000"/>
                  </a:srgbClr>
                </a:solidFill>
                <a:latin typeface="Cambria"/>
              </a:rPr>
              <a:t>згливый </a:t>
            </a:r>
            <a:r>
              <a:rPr lang="ru-RU" sz="3200" dirty="0">
                <a:solidFill>
                  <a:srgbClr val="DEF2FA">
                    <a:lumMod val="10000"/>
                  </a:srgbClr>
                </a:solidFill>
                <a:latin typeface="Cambria"/>
              </a:rPr>
              <a:t>– в</a:t>
            </a:r>
            <a:r>
              <a:rPr lang="ru-RU" sz="3200" u="sng" dirty="0">
                <a:solidFill>
                  <a:srgbClr val="FF0000"/>
                </a:solidFill>
                <a:latin typeface="Cambria"/>
              </a:rPr>
              <a:t>и</a:t>
            </a:r>
            <a:r>
              <a:rPr lang="ru-RU" sz="3200" dirty="0">
                <a:solidFill>
                  <a:srgbClr val="DEF2FA">
                    <a:lumMod val="10000"/>
                  </a:srgbClr>
                </a:solidFill>
                <a:latin typeface="Cambria"/>
              </a:rPr>
              <a:t>зг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DEF2FA">
                    <a:lumMod val="10000"/>
                  </a:srgbClr>
                </a:solidFill>
                <a:latin typeface="Cambria"/>
              </a:rPr>
              <a:t>соед</a:t>
            </a:r>
            <a:r>
              <a:rPr lang="ru-RU" sz="3200" u="sng" dirty="0" smtClean="0">
                <a:solidFill>
                  <a:srgbClr val="FF0000"/>
                </a:solidFill>
                <a:latin typeface="Cambria"/>
              </a:rPr>
              <a:t>и</a:t>
            </a:r>
            <a:r>
              <a:rPr lang="ru-RU" sz="3200" dirty="0" smtClean="0">
                <a:solidFill>
                  <a:srgbClr val="DEF2FA">
                    <a:lumMod val="10000"/>
                  </a:srgbClr>
                </a:solidFill>
                <a:latin typeface="Cambria"/>
              </a:rPr>
              <a:t>нение </a:t>
            </a:r>
            <a:r>
              <a:rPr lang="ru-RU" sz="3200" dirty="0">
                <a:solidFill>
                  <a:srgbClr val="DEF2FA">
                    <a:lumMod val="10000"/>
                  </a:srgbClr>
                </a:solidFill>
                <a:latin typeface="Cambria"/>
              </a:rPr>
              <a:t>- ед</a:t>
            </a:r>
            <a:r>
              <a:rPr lang="ru-RU" sz="3200" u="sng" dirty="0">
                <a:solidFill>
                  <a:srgbClr val="FF0000"/>
                </a:solidFill>
                <a:latin typeface="Cambria"/>
              </a:rPr>
              <a:t>и</a:t>
            </a:r>
            <a:r>
              <a:rPr lang="ru-RU" sz="3200" dirty="0">
                <a:solidFill>
                  <a:srgbClr val="DEF2FA">
                    <a:lumMod val="10000"/>
                  </a:srgbClr>
                </a:solidFill>
                <a:latin typeface="Cambria"/>
              </a:rPr>
              <a:t>ный</a:t>
            </a:r>
          </a:p>
        </p:txBody>
      </p:sp>
      <p:sp>
        <p:nvSpPr>
          <p:cNvPr id="5" name="TextBox 50"/>
          <p:cNvSpPr txBox="1"/>
          <p:nvPr/>
        </p:nvSpPr>
        <p:spPr>
          <a:xfrm>
            <a:off x="5580112" y="4077072"/>
            <a:ext cx="2643206" cy="2554545"/>
          </a:xfrm>
          <a:prstGeom prst="rect">
            <a:avLst/>
          </a:prstGeom>
          <a:solidFill>
            <a:srgbClr val="C485D5">
              <a:lumMod val="20000"/>
              <a:lumOff val="80000"/>
            </a:srgbClr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mbria"/>
              </a:rPr>
              <a:t>д</a:t>
            </a:r>
            <a:r>
              <a:rPr lang="ru-RU" sz="3200" dirty="0">
                <a:solidFill>
                  <a:srgbClr val="FF0000"/>
                </a:solidFill>
                <a:latin typeface="Cambria"/>
              </a:rPr>
              <a:t>и</a:t>
            </a:r>
            <a:r>
              <a:rPr lang="ru-RU" sz="3200" dirty="0">
                <a:solidFill>
                  <a:sysClr val="windowText" lastClr="000000"/>
                </a:solidFill>
                <a:latin typeface="Cambria"/>
              </a:rPr>
              <a:t>ректор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mbria"/>
              </a:rPr>
              <a:t>ф</a:t>
            </a:r>
            <a:r>
              <a:rPr lang="ru-RU" sz="3200" dirty="0">
                <a:solidFill>
                  <a:srgbClr val="FF0000"/>
                </a:solidFill>
                <a:latin typeface="Cambria"/>
              </a:rPr>
              <a:t>и</a:t>
            </a:r>
            <a:r>
              <a:rPr lang="ru-RU" sz="3200" dirty="0">
                <a:solidFill>
                  <a:sysClr val="windowText" lastClr="000000"/>
                </a:solidFill>
                <a:latin typeface="Cambria"/>
              </a:rPr>
              <a:t>алка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mbria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Cambria"/>
              </a:rPr>
              <a:t>е</a:t>
            </a:r>
            <a:r>
              <a:rPr lang="ru-RU" sz="3200" dirty="0">
                <a:solidFill>
                  <a:sysClr val="windowText" lastClr="000000"/>
                </a:solidFill>
                <a:latin typeface="Cambria"/>
              </a:rPr>
              <a:t>форма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mbria"/>
              </a:rPr>
              <a:t>об</a:t>
            </a:r>
            <a:r>
              <a:rPr lang="ru-RU" sz="3200" dirty="0">
                <a:solidFill>
                  <a:srgbClr val="FF0000"/>
                </a:solidFill>
                <a:latin typeface="Cambria"/>
              </a:rPr>
              <a:t>о</a:t>
            </a:r>
            <a:r>
              <a:rPr lang="ru-RU" sz="3200" dirty="0">
                <a:solidFill>
                  <a:sysClr val="windowText" lastClr="000000"/>
                </a:solidFill>
                <a:latin typeface="Cambria"/>
              </a:rPr>
              <a:t>няние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mbria"/>
              </a:rPr>
              <a:t>к</a:t>
            </a:r>
            <a:r>
              <a:rPr lang="ru-RU" sz="3200" dirty="0">
                <a:solidFill>
                  <a:srgbClr val="FF0000"/>
                </a:solidFill>
                <a:latin typeface="Cambria"/>
              </a:rPr>
              <a:t>а</a:t>
            </a:r>
            <a:r>
              <a:rPr lang="ru-RU" sz="3200" dirty="0">
                <a:solidFill>
                  <a:sysClr val="windowText" lastClr="000000"/>
                </a:solidFill>
                <a:latin typeface="Cambria"/>
              </a:rPr>
              <a:t>вычки</a:t>
            </a:r>
          </a:p>
        </p:txBody>
      </p:sp>
    </p:spTree>
    <p:extLst>
      <p:ext uri="{BB962C8B-B14F-4D97-AF65-F5344CB8AC3E}">
        <p14:creationId xmlns:p14="http://schemas.microsoft.com/office/powerpoint/2010/main" val="40226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715436" cy="52864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12.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 варианты ответов, в которых в обоих словах одного ряда пропущена одна и та же буква. Запишите номера ответов.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(травы)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колыш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противореч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щий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выгляд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шь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обид..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вшийся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(кот)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мурлыч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..т,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приемл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жал..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щие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(пчёлы),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нный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(человек)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леч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щий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(врач), (родители)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тревож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 flipV="1">
            <a:off x="714348" y="5929330"/>
            <a:ext cx="7772400" cy="714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777777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777777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95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715436" cy="52864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12.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 варианты ответов, в которых в обоих словах одного ряда пропущена одна и та же буква. Запишите номера ответов.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(травы)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колыш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противореч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щий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выгляд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шь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обид..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вшийся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(кот)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мурлыч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..т,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приемл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жал..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щие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(пчёлы),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нный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(человек)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леч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щий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(врач), (родители)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тревож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Ответ: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3,4,5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 flipV="1">
            <a:off x="714348" y="5929330"/>
            <a:ext cx="7772400" cy="714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777777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777777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32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/>
          <p:cNvSpPr txBox="1">
            <a:spLocks noChangeArrowheads="1"/>
          </p:cNvSpPr>
          <p:nvPr/>
        </p:nvSpPr>
        <p:spPr bwMode="auto">
          <a:xfrm>
            <a:off x="655638" y="-80963"/>
            <a:ext cx="7634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400">
                <a:solidFill>
                  <a:srgbClr val="26262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000">
                <a:solidFill>
                  <a:srgbClr val="26262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>
                <a:solidFill>
                  <a:srgbClr val="26262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600">
                <a:solidFill>
                  <a:srgbClr val="26262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12. Правописание личных окончаний глаголов и суффиксов причастий</a:t>
            </a:r>
          </a:p>
        </p:txBody>
      </p:sp>
      <p:sp>
        <p:nvSpPr>
          <p:cNvPr id="99331" name="TextBox 2"/>
          <p:cNvSpPr txBox="1">
            <a:spLocks noChangeArrowheads="1"/>
          </p:cNvSpPr>
          <p:nvPr/>
        </p:nvSpPr>
        <p:spPr bwMode="auto">
          <a:xfrm>
            <a:off x="438389" y="873125"/>
            <a:ext cx="3671887" cy="2308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400">
                <a:solidFill>
                  <a:srgbClr val="26262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000">
                <a:solidFill>
                  <a:srgbClr val="26262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>
                <a:solidFill>
                  <a:srgbClr val="26262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600">
                <a:solidFill>
                  <a:srgbClr val="26262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1 спряжение: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i="1" smtClean="0">
                <a:solidFill>
                  <a:srgbClr val="9900FF"/>
                </a:solidFill>
                <a:cs typeface="+mn-cs"/>
              </a:rPr>
              <a:t>брить, стелить</a:t>
            </a:r>
            <a:r>
              <a:rPr lang="ru-RU" altLang="ru-RU" sz="1800" i="1" smtClean="0">
                <a:solidFill>
                  <a:prstClr val="black"/>
                </a:solidFill>
                <a:cs typeface="+mn-cs"/>
              </a:rPr>
              <a:t>,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все </a:t>
            </a:r>
            <a:r>
              <a:rPr lang="ru-RU" altLang="ru-RU" sz="1800" b="1" smtClean="0">
                <a:solidFill>
                  <a:srgbClr val="0070C0"/>
                </a:solidFill>
                <a:cs typeface="+mn-cs"/>
              </a:rPr>
              <a:t>ОСТАЛЬНЫЕ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 глаголы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                               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+mn-cs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в глаголах              в причастиях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   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Е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                           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ЕМ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 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  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УТ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,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ЮТ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              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УЩ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-,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ЮЩ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</a:t>
            </a:r>
          </a:p>
        </p:txBody>
      </p:sp>
      <p:sp>
        <p:nvSpPr>
          <p:cNvPr id="99332" name="TextBox 3"/>
          <p:cNvSpPr txBox="1">
            <a:spLocks noChangeArrowheads="1"/>
          </p:cNvSpPr>
          <p:nvPr/>
        </p:nvSpPr>
        <p:spPr bwMode="auto">
          <a:xfrm>
            <a:off x="4237038" y="1232693"/>
            <a:ext cx="4511675" cy="28622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400">
                <a:solidFill>
                  <a:srgbClr val="26262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000">
                <a:solidFill>
                  <a:srgbClr val="26262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>
                <a:solidFill>
                  <a:srgbClr val="26262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600">
                <a:solidFill>
                  <a:srgbClr val="26262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2 спряжение: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все на –</a:t>
            </a:r>
            <a:r>
              <a:rPr lang="ru-RU" altLang="ru-RU" sz="1800" b="1" smtClean="0">
                <a:solidFill>
                  <a:srgbClr val="0070C0"/>
                </a:solidFill>
                <a:cs typeface="+mn-cs"/>
              </a:rPr>
              <a:t>ИТЬ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 +11 исключений: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i="1" smtClean="0">
                <a:solidFill>
                  <a:srgbClr val="9900FF"/>
                </a:solidFill>
                <a:cs typeface="+mn-cs"/>
              </a:rPr>
              <a:t>гнать, дышать, держать, зависеть, слышать, видеть, ненавидеть,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i="1" smtClean="0">
                <a:solidFill>
                  <a:srgbClr val="9900FF"/>
                </a:solidFill>
                <a:cs typeface="+mn-cs"/>
              </a:rPr>
              <a:t>а ещё терпеть, вертеть,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i="1" smtClean="0">
                <a:solidFill>
                  <a:srgbClr val="9900FF"/>
                </a:solidFill>
                <a:cs typeface="+mn-cs"/>
              </a:rPr>
              <a:t>и обидеть, и смотреть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+mn-cs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в глаголах                в причастиях  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     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И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                           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ИМ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АТ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,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ЯТ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                  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АЩ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-,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ЯЩ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</a:t>
            </a:r>
          </a:p>
        </p:txBody>
      </p:sp>
      <p:sp>
        <p:nvSpPr>
          <p:cNvPr id="99333" name="TextBox 4"/>
          <p:cNvSpPr txBox="1">
            <a:spLocks noChangeArrowheads="1"/>
          </p:cNvSpPr>
          <p:nvPr/>
        </p:nvSpPr>
        <p:spPr bwMode="auto">
          <a:xfrm>
            <a:off x="404813" y="5056188"/>
            <a:ext cx="3684587" cy="147637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400">
                <a:solidFill>
                  <a:srgbClr val="26262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000">
                <a:solidFill>
                  <a:srgbClr val="26262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>
                <a:solidFill>
                  <a:srgbClr val="26262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600">
                <a:solidFill>
                  <a:srgbClr val="26262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в причастиях: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А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ть  →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А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н(н)-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Я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ть  →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Я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н(н)-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Е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ть  →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Е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н(н)-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И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ть  →  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Е</a:t>
            </a: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н(н)-</a:t>
            </a:r>
          </a:p>
        </p:txBody>
      </p: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4237038" y="4241800"/>
            <a:ext cx="4511675" cy="175418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400">
                <a:solidFill>
                  <a:srgbClr val="26262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000">
                <a:solidFill>
                  <a:srgbClr val="26262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>
                <a:solidFill>
                  <a:srgbClr val="26262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600">
                <a:solidFill>
                  <a:srgbClr val="26262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+mn-cs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в глаголах     </a:t>
            </a:r>
            <a:r>
              <a:rPr lang="ru-RU" altLang="ru-RU" sz="1800" smtClean="0">
                <a:solidFill>
                  <a:srgbClr val="FF0000"/>
                </a:solidFill>
                <a:cs typeface="+mn-cs"/>
              </a:rPr>
              <a:t>перед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Л</a:t>
            </a:r>
            <a:r>
              <a:rPr lang="ru-RU" altLang="ru-RU" sz="1800" smtClean="0">
                <a:solidFill>
                  <a:srgbClr val="FF0000"/>
                </a:solidFill>
                <a:cs typeface="+mn-cs"/>
              </a:rPr>
              <a:t>- 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+mn-cs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в причастиях                                      </a:t>
            </a:r>
            <a:r>
              <a:rPr lang="ru-RU" altLang="ru-RU" sz="1800" b="1" smtClean="0">
                <a:solidFill>
                  <a:prstClr val="black"/>
                </a:solidFill>
                <a:cs typeface="+mn-cs"/>
              </a:rPr>
              <a:t>ТЬ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                     </a:t>
            </a:r>
            <a:r>
              <a:rPr lang="ru-RU" altLang="ru-RU" sz="1800" smtClean="0">
                <a:solidFill>
                  <a:srgbClr val="FF0000"/>
                </a:solidFill>
                <a:cs typeface="+mn-cs"/>
              </a:rPr>
              <a:t>перед 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Ш</a:t>
            </a:r>
            <a:r>
              <a:rPr lang="ru-RU" altLang="ru-RU" sz="1800" smtClean="0">
                <a:solidFill>
                  <a:srgbClr val="FF0000"/>
                </a:solidFill>
                <a:cs typeface="+mn-cs"/>
              </a:rPr>
              <a:t>-, -</a:t>
            </a:r>
            <a:r>
              <a:rPr lang="ru-RU" altLang="ru-RU" sz="1800" b="1" smtClean="0">
                <a:solidFill>
                  <a:srgbClr val="FF0000"/>
                </a:solidFill>
                <a:cs typeface="+mn-cs"/>
              </a:rPr>
              <a:t>ВШ</a:t>
            </a:r>
            <a:r>
              <a:rPr lang="ru-RU" altLang="ru-RU" sz="1800" smtClean="0">
                <a:solidFill>
                  <a:srgbClr val="FF0000"/>
                </a:solidFill>
                <a:cs typeface="+mn-cs"/>
              </a:rPr>
              <a:t>- 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+mn-cs"/>
              </a:rPr>
              <a:t>деепричастиях</a:t>
            </a:r>
          </a:p>
        </p:txBody>
      </p:sp>
      <p:sp>
        <p:nvSpPr>
          <p:cNvPr id="99335" name="Пятно 1 15"/>
          <p:cNvSpPr>
            <a:spLocks noChangeArrowheads="1"/>
          </p:cNvSpPr>
          <p:nvPr/>
        </p:nvSpPr>
        <p:spPr bwMode="auto">
          <a:xfrm>
            <a:off x="8101013" y="5295900"/>
            <a:ext cx="188912" cy="293688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400">
                <a:solidFill>
                  <a:srgbClr val="26262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000">
                <a:solidFill>
                  <a:srgbClr val="26262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>
                <a:solidFill>
                  <a:srgbClr val="26262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600">
                <a:solidFill>
                  <a:srgbClr val="26262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99336" name="Прямая со стрелкой 17"/>
          <p:cNvCxnSpPr>
            <a:cxnSpLocks noChangeShapeType="1"/>
          </p:cNvCxnSpPr>
          <p:nvPr/>
        </p:nvCxnSpPr>
        <p:spPr bwMode="auto">
          <a:xfrm>
            <a:off x="7164388" y="4941888"/>
            <a:ext cx="792162" cy="354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37" name="Прямая со стрелкой 19"/>
          <p:cNvCxnSpPr>
            <a:cxnSpLocks noChangeShapeType="1"/>
          </p:cNvCxnSpPr>
          <p:nvPr/>
        </p:nvCxnSpPr>
        <p:spPr bwMode="auto">
          <a:xfrm flipV="1">
            <a:off x="7812088" y="5589588"/>
            <a:ext cx="28892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38" name="Прямая со стрелкой 21"/>
          <p:cNvCxnSpPr>
            <a:cxnSpLocks noChangeShapeType="1"/>
          </p:cNvCxnSpPr>
          <p:nvPr/>
        </p:nvCxnSpPr>
        <p:spPr bwMode="auto">
          <a:xfrm>
            <a:off x="2476500" y="1665288"/>
            <a:ext cx="431800" cy="512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39" name="Прямая со стрелкой 23"/>
          <p:cNvCxnSpPr>
            <a:cxnSpLocks noChangeShapeType="1"/>
          </p:cNvCxnSpPr>
          <p:nvPr/>
        </p:nvCxnSpPr>
        <p:spPr bwMode="auto">
          <a:xfrm flipH="1">
            <a:off x="1374775" y="1665288"/>
            <a:ext cx="360363" cy="512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40" name="Прямая со стрелкой 29"/>
          <p:cNvCxnSpPr>
            <a:cxnSpLocks noChangeShapeType="1"/>
          </p:cNvCxnSpPr>
          <p:nvPr/>
        </p:nvCxnSpPr>
        <p:spPr bwMode="auto">
          <a:xfrm>
            <a:off x="6948488" y="2447925"/>
            <a:ext cx="43180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41" name="Прямая со стрелкой 31"/>
          <p:cNvCxnSpPr>
            <a:cxnSpLocks noChangeShapeType="1"/>
          </p:cNvCxnSpPr>
          <p:nvPr/>
        </p:nvCxnSpPr>
        <p:spPr bwMode="auto">
          <a:xfrm flipH="1">
            <a:off x="4716463" y="2505075"/>
            <a:ext cx="43180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42" name="TextBox 32"/>
          <p:cNvSpPr txBox="1">
            <a:spLocks noChangeArrowheads="1"/>
          </p:cNvSpPr>
          <p:nvPr/>
        </p:nvSpPr>
        <p:spPr bwMode="auto">
          <a:xfrm>
            <a:off x="430104" y="3294856"/>
            <a:ext cx="3671887" cy="1600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400">
                <a:solidFill>
                  <a:srgbClr val="26262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2000">
                <a:solidFill>
                  <a:srgbClr val="26262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>
                <a:solidFill>
                  <a:srgbClr val="26262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600">
                <a:solidFill>
                  <a:srgbClr val="26262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rgbClr val="26262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cs typeface="+mn-cs"/>
              </a:rPr>
              <a:t>ЗАПОМНИ: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Зижд</a:t>
            </a:r>
            <a:r>
              <a:rPr lang="ru-RU" altLang="ru-RU" sz="1600" dirty="0" smtClean="0">
                <a:solidFill>
                  <a:srgbClr val="9900FF"/>
                </a:solidFill>
                <a:cs typeface="+mn-cs"/>
              </a:rPr>
              <a:t>ить</a:t>
            </a: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ся – зижд</a:t>
            </a:r>
            <a:r>
              <a:rPr lang="ru-RU" altLang="ru-RU" sz="1600" b="1" dirty="0" smtClean="0">
                <a:solidFill>
                  <a:srgbClr val="FF0000"/>
                </a:solidFill>
                <a:cs typeface="+mn-cs"/>
              </a:rPr>
              <a:t>ет</a:t>
            </a: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ся, зижд</a:t>
            </a:r>
            <a:r>
              <a:rPr lang="ru-RU" altLang="ru-RU" sz="1600" b="1" dirty="0" smtClean="0">
                <a:solidFill>
                  <a:srgbClr val="FF0000"/>
                </a:solidFill>
                <a:cs typeface="+mn-cs"/>
              </a:rPr>
              <a:t>ут</a:t>
            </a: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ся, </a:t>
            </a:r>
            <a:r>
              <a:rPr lang="ru-RU" altLang="ru-RU" sz="1600" dirty="0" err="1" smtClean="0">
                <a:solidFill>
                  <a:prstClr val="black"/>
                </a:solidFill>
                <a:cs typeface="+mn-cs"/>
              </a:rPr>
              <a:t>зижд</a:t>
            </a:r>
            <a:r>
              <a:rPr lang="ru-RU" altLang="ru-RU" sz="1600" b="1" dirty="0" err="1" smtClean="0">
                <a:solidFill>
                  <a:srgbClr val="FF0000"/>
                </a:solidFill>
                <a:cs typeface="+mn-cs"/>
              </a:rPr>
              <a:t>ущ</a:t>
            </a:r>
            <a:r>
              <a:rPr lang="ru-RU" altLang="ru-RU" sz="1600" dirty="0" err="1" smtClean="0">
                <a:solidFill>
                  <a:prstClr val="black"/>
                </a:solidFill>
                <a:cs typeface="+mn-cs"/>
              </a:rPr>
              <a:t>ий</a:t>
            </a: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.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Брезж</a:t>
            </a:r>
            <a:r>
              <a:rPr lang="ru-RU" altLang="ru-RU" sz="1600" dirty="0" smtClean="0">
                <a:solidFill>
                  <a:srgbClr val="9900FF"/>
                </a:solidFill>
                <a:cs typeface="+mn-cs"/>
              </a:rPr>
              <a:t>ить</a:t>
            </a: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 – брезж</a:t>
            </a:r>
            <a:r>
              <a:rPr lang="ru-RU" altLang="ru-RU" sz="1600" b="1" dirty="0" smtClean="0">
                <a:solidFill>
                  <a:srgbClr val="FF0000"/>
                </a:solidFill>
                <a:cs typeface="+mn-cs"/>
              </a:rPr>
              <a:t>ит</a:t>
            </a: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, </a:t>
            </a:r>
            <a:r>
              <a:rPr lang="ru-RU" altLang="ru-RU" sz="1600" dirty="0" err="1" smtClean="0">
                <a:solidFill>
                  <a:prstClr val="black"/>
                </a:solidFill>
                <a:cs typeface="+mn-cs"/>
              </a:rPr>
              <a:t>брезж</a:t>
            </a:r>
            <a:r>
              <a:rPr lang="ru-RU" altLang="ru-RU" sz="1600" b="1" dirty="0" err="1" smtClean="0">
                <a:solidFill>
                  <a:srgbClr val="FF0000"/>
                </a:solidFill>
                <a:cs typeface="+mn-cs"/>
              </a:rPr>
              <a:t>ут</a:t>
            </a: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, </a:t>
            </a:r>
            <a:r>
              <a:rPr lang="ru-RU" altLang="ru-RU" sz="1600" dirty="0" err="1" smtClean="0">
                <a:solidFill>
                  <a:prstClr val="black"/>
                </a:solidFill>
                <a:cs typeface="+mn-cs"/>
              </a:rPr>
              <a:t>брезж</a:t>
            </a:r>
            <a:r>
              <a:rPr lang="ru-RU" altLang="ru-RU" sz="1600" b="1" dirty="0" err="1" smtClean="0">
                <a:solidFill>
                  <a:srgbClr val="FF0000"/>
                </a:solidFill>
                <a:cs typeface="+mn-cs"/>
              </a:rPr>
              <a:t>ущ</a:t>
            </a:r>
            <a:r>
              <a:rPr lang="ru-RU" altLang="ru-RU" sz="1600" dirty="0" err="1" smtClean="0">
                <a:solidFill>
                  <a:prstClr val="black"/>
                </a:solidFill>
                <a:cs typeface="+mn-cs"/>
              </a:rPr>
              <a:t>ий</a:t>
            </a: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.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Зыб</a:t>
            </a:r>
            <a:r>
              <a:rPr lang="ru-RU" altLang="ru-RU" sz="1600" dirty="0" smtClean="0">
                <a:solidFill>
                  <a:srgbClr val="9900FF"/>
                </a:solidFill>
                <a:cs typeface="+mn-cs"/>
              </a:rPr>
              <a:t>ить</a:t>
            </a: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ся – зыбл</a:t>
            </a:r>
            <a:r>
              <a:rPr lang="ru-RU" altLang="ru-RU" sz="1600" b="1" dirty="0" smtClean="0">
                <a:solidFill>
                  <a:srgbClr val="FF0000"/>
                </a:solidFill>
                <a:cs typeface="+mn-cs"/>
              </a:rPr>
              <a:t>ет</a:t>
            </a: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ся, зыбл</a:t>
            </a:r>
            <a:r>
              <a:rPr lang="ru-RU" altLang="ru-RU" sz="1600" b="1" dirty="0" smtClean="0">
                <a:solidFill>
                  <a:srgbClr val="FF0000"/>
                </a:solidFill>
                <a:cs typeface="+mn-cs"/>
              </a:rPr>
              <a:t>ю</a:t>
            </a:r>
            <a:r>
              <a:rPr lang="ru-RU" altLang="ru-RU" sz="1600" dirty="0" smtClean="0">
                <a:solidFill>
                  <a:srgbClr val="FF0000"/>
                </a:solidFill>
                <a:cs typeface="+mn-cs"/>
              </a:rPr>
              <a:t>т</a:t>
            </a:r>
            <a:r>
              <a:rPr lang="ru-RU" altLang="ru-RU" sz="1600" dirty="0" smtClean="0">
                <a:solidFill>
                  <a:prstClr val="black"/>
                </a:solidFill>
                <a:cs typeface="+mn-cs"/>
              </a:rPr>
              <a:t>ся.</a:t>
            </a:r>
          </a:p>
        </p:txBody>
      </p:sp>
    </p:spTree>
    <p:extLst>
      <p:ext uri="{BB962C8B-B14F-4D97-AF65-F5344CB8AC3E}">
        <p14:creationId xmlns:p14="http://schemas.microsoft.com/office/powerpoint/2010/main" val="2267445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ru-RU" sz="2400" b="1" dirty="0"/>
              <a:t>Задание </a:t>
            </a:r>
            <a:r>
              <a:rPr lang="ru-RU" sz="2400" b="1" dirty="0" smtClean="0"/>
              <a:t>12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475656" y="836712"/>
            <a:ext cx="7272808" cy="43924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«Коварные» </a:t>
            </a:r>
            <a:r>
              <a:rPr lang="ru-RU" sz="2800" b="1" dirty="0">
                <a:solidFill>
                  <a:srgbClr val="00B050"/>
                </a:solidFill>
              </a:rPr>
              <a:t>глаголы на -ИТЬ</a:t>
            </a:r>
            <a:r>
              <a:rPr lang="ru-RU" sz="2800" b="1" dirty="0" smtClean="0">
                <a:solidFill>
                  <a:srgbClr val="00B050"/>
                </a:solidFill>
              </a:rPr>
              <a:t>: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клеИть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мучИть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мерИть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строИть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утешИть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увеличИть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наскучИть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сосредоточИть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и редко употребляемые </a:t>
            </a:r>
            <a:r>
              <a:rPr lang="ru-RU" sz="2800" b="1" dirty="0" err="1">
                <a:solidFill>
                  <a:srgbClr val="002060"/>
                </a:solidFill>
              </a:rPr>
              <a:t>зиждИться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зыбИться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B050"/>
                </a:solidFill>
              </a:rPr>
              <a:t>на -АТЬ:</a:t>
            </a:r>
          </a:p>
          <a:p>
            <a:r>
              <a:rPr lang="ru-RU" sz="2800" b="1" dirty="0" err="1">
                <a:solidFill>
                  <a:srgbClr val="002060"/>
                </a:solidFill>
              </a:rPr>
              <a:t>ворочАть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ёрничАть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жаждАть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B050"/>
                </a:solidFill>
              </a:rPr>
              <a:t>на -ЕТЬ:</a:t>
            </a:r>
          </a:p>
          <a:p>
            <a:r>
              <a:rPr lang="ru-RU" sz="2800" b="1" dirty="0" err="1">
                <a:solidFill>
                  <a:srgbClr val="002060"/>
                </a:solidFill>
              </a:rPr>
              <a:t>выздоровЕть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  <a:p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ru-RU" sz="2400" b="1" dirty="0"/>
              <a:t>Задание </a:t>
            </a:r>
            <a:r>
              <a:rPr lang="ru-RU" sz="2400" b="1" dirty="0" smtClean="0"/>
              <a:t>12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475656" y="836712"/>
            <a:ext cx="7272808" cy="43924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и </a:t>
            </a:r>
            <a:r>
              <a:rPr lang="ru-RU" sz="2800" b="1" dirty="0">
                <a:solidFill>
                  <a:srgbClr val="00B050"/>
                </a:solidFill>
              </a:rPr>
              <a:t>самая распространённая группа, вызывающая сложности на -ЯТЬ</a:t>
            </a:r>
            <a:r>
              <a:rPr lang="ru-RU" sz="2800" b="1" dirty="0" smtClean="0">
                <a:solidFill>
                  <a:srgbClr val="00B050"/>
                </a:solidFill>
              </a:rPr>
              <a:t>:</a:t>
            </a:r>
          </a:p>
          <a:p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сеЯТЬ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веЯть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реЯть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лаЯть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таЯть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чуЯть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лелеЯть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затеЯть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кашлЯть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каЯться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маЯться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надеЯться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28670"/>
            <a:ext cx="7315200" cy="10715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31871"/>
                </a:solidFill>
                <a:latin typeface="Times New Roman" pitchFamily="18" charset="0"/>
                <a:cs typeface="Times New Roman" pitchFamily="18" charset="0"/>
              </a:rPr>
              <a:t>Личные окончания глаголов</a:t>
            </a:r>
            <a:endParaRPr lang="ru-RU" b="1" dirty="0">
              <a:solidFill>
                <a:srgbClr val="031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438400"/>
          <a:ext cx="814393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269"/>
                <a:gridCol w="2824697"/>
                <a:gridCol w="1214446"/>
                <a:gridCol w="285752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спряжение  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спряжение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лицо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-у(-</a:t>
                      </a:r>
                      <a:r>
                        <a:rPr lang="ru-RU" sz="3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  - ем</a:t>
                      </a:r>
                      <a:endParaRPr lang="ru-RU" sz="3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лицо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-у(-</a:t>
                      </a:r>
                      <a:r>
                        <a:rPr lang="ru-RU" sz="3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  - им</a:t>
                      </a:r>
                      <a:endParaRPr lang="ru-RU" sz="3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лицо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ешь, - </a:t>
                      </a:r>
                      <a:r>
                        <a:rPr lang="ru-RU" sz="3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ете</a:t>
                      </a:r>
                      <a:endParaRPr lang="ru-RU" sz="3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лицо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ишь, - </a:t>
                      </a:r>
                      <a:r>
                        <a:rPr lang="ru-RU" sz="3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ите</a:t>
                      </a:r>
                      <a:endParaRPr lang="ru-RU" sz="3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лицо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3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- </a:t>
                      </a:r>
                      <a:r>
                        <a:rPr lang="ru-RU" sz="3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- ют</a:t>
                      </a:r>
                      <a:endParaRPr lang="ru-RU" sz="3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лицо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3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- </a:t>
                      </a:r>
                      <a:r>
                        <a:rPr lang="ru-RU" sz="3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- </a:t>
                      </a:r>
                      <a:r>
                        <a:rPr lang="ru-RU" sz="3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ят</a:t>
                      </a:r>
                      <a:endParaRPr lang="ru-RU" sz="3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7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71546"/>
            <a:ext cx="7315200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31871"/>
                </a:solidFill>
                <a:latin typeface="Times New Roman" pitchFamily="18" charset="0"/>
                <a:cs typeface="Times New Roman" pitchFamily="18" charset="0"/>
              </a:rPr>
              <a:t>Правило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14554"/>
            <a:ext cx="7315200" cy="4414846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Действительные причастия настоящего времени образуются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глаголов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спряжения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помощи суффиксов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ущ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ru-RU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ющ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глаголов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спряжения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помощи суффиксов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ащ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ru-RU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ящ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488424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ru-RU" sz="2400" b="1" dirty="0"/>
              <a:t>Задание </a:t>
            </a:r>
            <a:r>
              <a:rPr lang="ru-RU" sz="2400" b="1" dirty="0" smtClean="0"/>
              <a:t>12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475656" y="836712"/>
            <a:ext cx="7272808" cy="43924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Чтобы запомнить правописание гласных </a:t>
            </a:r>
            <a:r>
              <a:rPr lang="ru-RU" sz="2800" b="1" dirty="0" smtClean="0">
                <a:solidFill>
                  <a:srgbClr val="002060"/>
                </a:solidFill>
              </a:rPr>
              <a:t>У – Ю </a:t>
            </a:r>
            <a:r>
              <a:rPr lang="ru-RU" sz="2800" b="1" dirty="0" smtClean="0">
                <a:solidFill>
                  <a:srgbClr val="00B050"/>
                </a:solidFill>
              </a:rPr>
              <a:t>/ </a:t>
            </a:r>
            <a:r>
              <a:rPr lang="ru-RU" sz="2800" b="1" dirty="0" smtClean="0">
                <a:solidFill>
                  <a:srgbClr val="002060"/>
                </a:solidFill>
              </a:rPr>
              <a:t>А – Я </a:t>
            </a:r>
            <a:r>
              <a:rPr lang="ru-RU" sz="2800" b="1" dirty="0" smtClean="0">
                <a:solidFill>
                  <a:srgbClr val="00B050"/>
                </a:solidFill>
              </a:rPr>
              <a:t>в 3 лице мн. числа (ОНИ) и в суффиксах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</a:t>
            </a:r>
            <a:r>
              <a:rPr lang="ru-RU" sz="2800" b="1" dirty="0" smtClean="0">
                <a:solidFill>
                  <a:srgbClr val="00B050"/>
                </a:solidFill>
              </a:rPr>
              <a:t>Щ – </a:t>
            </a:r>
            <a:r>
              <a:rPr lang="ru-RU" sz="2800" b="1" dirty="0" smtClean="0">
                <a:solidFill>
                  <a:srgbClr val="002060"/>
                </a:solidFill>
              </a:rPr>
              <a:t>Ю</a:t>
            </a:r>
            <a:r>
              <a:rPr lang="ru-RU" sz="2800" b="1" dirty="0" smtClean="0">
                <a:solidFill>
                  <a:srgbClr val="00B050"/>
                </a:solidFill>
              </a:rPr>
              <a:t>Щ / </a:t>
            </a:r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r>
              <a:rPr lang="ru-RU" sz="2800" b="1" dirty="0" smtClean="0">
                <a:solidFill>
                  <a:srgbClr val="00B050"/>
                </a:solidFill>
              </a:rPr>
              <a:t>Щ – </a:t>
            </a:r>
            <a:r>
              <a:rPr lang="ru-RU" sz="2800" b="1" dirty="0" smtClean="0">
                <a:solidFill>
                  <a:srgbClr val="002060"/>
                </a:solidFill>
              </a:rPr>
              <a:t>Я</a:t>
            </a:r>
            <a:r>
              <a:rPr lang="ru-RU" sz="2800" b="1" dirty="0" smtClean="0">
                <a:solidFill>
                  <a:srgbClr val="00B050"/>
                </a:solidFill>
              </a:rPr>
              <a:t>Щ,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н</a:t>
            </a:r>
            <a:r>
              <a:rPr lang="ru-RU" sz="2800" b="1" dirty="0" smtClean="0">
                <a:solidFill>
                  <a:srgbClr val="00B050"/>
                </a:solidFill>
              </a:rPr>
              <a:t>ужно применять слова: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ц</a:t>
            </a:r>
            <a:r>
              <a:rPr lang="ru-RU" sz="2800" b="1" dirty="0" smtClean="0">
                <a:solidFill>
                  <a:srgbClr val="002060"/>
                </a:solidFill>
              </a:rPr>
              <a:t>елую,  милая</a:t>
            </a:r>
          </a:p>
          <a:p>
            <a:r>
              <a:rPr lang="ru-RU" sz="4000" b="1" dirty="0" err="1" smtClean="0">
                <a:solidFill>
                  <a:srgbClr val="00B050"/>
                </a:solidFill>
              </a:rPr>
              <a:t>цел</a:t>
            </a:r>
            <a:r>
              <a:rPr lang="ru-RU" sz="4000" b="1" dirty="0" err="1" smtClean="0">
                <a:solidFill>
                  <a:srgbClr val="002060"/>
                </a:solidFill>
              </a:rPr>
              <a:t>УЮ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(к глаголам 1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.)</a:t>
            </a:r>
          </a:p>
          <a:p>
            <a:r>
              <a:rPr lang="ru-RU" sz="4000" b="1" dirty="0" err="1" smtClean="0">
                <a:solidFill>
                  <a:srgbClr val="00B050"/>
                </a:solidFill>
              </a:rPr>
              <a:t>мил</a:t>
            </a:r>
            <a:r>
              <a:rPr lang="ru-RU" sz="4000" b="1" dirty="0" err="1" smtClean="0">
                <a:solidFill>
                  <a:srgbClr val="002060"/>
                </a:solidFill>
              </a:rPr>
              <a:t>АЯ</a:t>
            </a:r>
            <a:r>
              <a:rPr lang="ru-RU" sz="2800" b="1" dirty="0" smtClean="0">
                <a:solidFill>
                  <a:srgbClr val="00B050"/>
                </a:solidFill>
              </a:rPr>
              <a:t> (к глаголам 2 </a:t>
            </a:r>
            <a:r>
              <a:rPr lang="ru-RU" sz="2800" b="1" dirty="0" err="1" smtClean="0">
                <a:solidFill>
                  <a:srgbClr val="00B050"/>
                </a:solidFill>
              </a:rPr>
              <a:t>спр</a:t>
            </a:r>
            <a:r>
              <a:rPr lang="ru-RU" sz="2800" b="1" dirty="0" smtClean="0">
                <a:solidFill>
                  <a:srgbClr val="00B050"/>
                </a:solidFill>
              </a:rPr>
              <a:t>.)</a:t>
            </a:r>
            <a:endParaRPr lang="ru-RU" b="1" dirty="0">
              <a:solidFill>
                <a:srgbClr val="00B050"/>
              </a:solidFill>
            </a:endParaRPr>
          </a:p>
          <a:p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</a:rPr>
              <a:t>Задание 12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763688" y="1556792"/>
            <a:ext cx="6696744" cy="381642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Алгоритм рассуждения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Народы бор..</a:t>
            </a:r>
            <a:r>
              <a:rPr lang="ru-RU" dirty="0" err="1" smtClean="0"/>
              <a:t>тся</a:t>
            </a:r>
            <a:r>
              <a:rPr lang="ru-RU" dirty="0" smtClean="0"/>
              <a:t> – </a:t>
            </a:r>
            <a:r>
              <a:rPr lang="ru-RU" dirty="0" err="1" smtClean="0"/>
              <a:t>бор</a:t>
            </a:r>
            <a:r>
              <a:rPr lang="ru-RU" b="1" dirty="0" err="1" smtClean="0">
                <a:solidFill>
                  <a:srgbClr val="00B050"/>
                </a:solidFill>
              </a:rPr>
              <a:t>ОТЬ</a:t>
            </a:r>
            <a:r>
              <a:rPr lang="ru-RU" dirty="0" err="1" smtClean="0"/>
              <a:t>ся</a:t>
            </a:r>
            <a:endParaRPr lang="ru-RU" dirty="0" smtClean="0"/>
          </a:p>
          <a:p>
            <a:r>
              <a:rPr lang="ru-RU" dirty="0" smtClean="0"/>
              <a:t> (1 </a:t>
            </a:r>
            <a:r>
              <a:rPr lang="ru-RU" dirty="0" err="1" smtClean="0"/>
              <a:t>спр</a:t>
            </a:r>
            <a:r>
              <a:rPr lang="ru-RU" dirty="0" smtClean="0"/>
              <a:t>.) – подставляем </a:t>
            </a:r>
            <a:r>
              <a:rPr lang="ru-RU" dirty="0" err="1" smtClean="0"/>
              <a:t>цел</a:t>
            </a:r>
            <a:r>
              <a:rPr lang="ru-RU" b="1" dirty="0" err="1" smtClean="0">
                <a:solidFill>
                  <a:srgbClr val="00B050"/>
                </a:solidFill>
              </a:rPr>
              <a:t>УЮ</a:t>
            </a:r>
            <a:r>
              <a:rPr lang="ru-RU" dirty="0" smtClean="0"/>
              <a:t> – вставляем </a:t>
            </a:r>
            <a:r>
              <a:rPr lang="ru-RU" b="1" dirty="0" smtClean="0">
                <a:solidFill>
                  <a:srgbClr val="00B050"/>
                </a:solidFill>
              </a:rPr>
              <a:t>Ю</a:t>
            </a:r>
            <a:r>
              <a:rPr lang="ru-RU" dirty="0" smtClean="0"/>
              <a:t> – </a:t>
            </a:r>
            <a:r>
              <a:rPr lang="ru-RU" dirty="0" err="1" smtClean="0"/>
              <a:t>бор</a:t>
            </a:r>
            <a:r>
              <a:rPr lang="ru-RU" b="1" dirty="0" err="1" smtClean="0">
                <a:solidFill>
                  <a:srgbClr val="00B050"/>
                </a:solidFill>
              </a:rPr>
              <a:t>Ю</a:t>
            </a:r>
            <a:r>
              <a:rPr lang="ru-RU" dirty="0" err="1" smtClean="0"/>
              <a:t>тся</a:t>
            </a:r>
            <a:r>
              <a:rPr lang="ru-RU" dirty="0" smtClean="0"/>
              <a:t> - </a:t>
            </a:r>
            <a:r>
              <a:rPr lang="ru-RU" dirty="0" err="1" smtClean="0"/>
              <a:t>бор</a:t>
            </a:r>
            <a:r>
              <a:rPr lang="ru-RU" b="1" dirty="0" err="1" smtClean="0">
                <a:solidFill>
                  <a:srgbClr val="00B050"/>
                </a:solidFill>
              </a:rPr>
              <a:t>ЮЩ</a:t>
            </a:r>
            <a:r>
              <a:rPr lang="ru-RU" dirty="0" err="1" smtClean="0"/>
              <a:t>ийся</a:t>
            </a:r>
            <a:endParaRPr lang="ru-RU" dirty="0" smtClean="0"/>
          </a:p>
          <a:p>
            <a:r>
              <a:rPr lang="ru-RU" dirty="0" smtClean="0"/>
              <a:t>Дети </a:t>
            </a:r>
            <a:r>
              <a:rPr lang="ru-RU" dirty="0" err="1" smtClean="0"/>
              <a:t>кле</a:t>
            </a:r>
            <a:r>
              <a:rPr lang="ru-RU" dirty="0" smtClean="0"/>
              <a:t>..т – </a:t>
            </a:r>
            <a:r>
              <a:rPr lang="ru-RU" dirty="0" err="1" smtClean="0"/>
              <a:t>кле</a:t>
            </a:r>
            <a:r>
              <a:rPr lang="ru-RU" b="1" dirty="0" err="1" smtClean="0">
                <a:solidFill>
                  <a:srgbClr val="00B050"/>
                </a:solidFill>
              </a:rPr>
              <a:t>ИТЬ</a:t>
            </a:r>
            <a:r>
              <a:rPr lang="ru-RU" dirty="0" smtClean="0"/>
              <a:t> (2 </a:t>
            </a:r>
            <a:r>
              <a:rPr lang="ru-RU" dirty="0" err="1" smtClean="0"/>
              <a:t>спр</a:t>
            </a:r>
            <a:r>
              <a:rPr lang="ru-RU" dirty="0" smtClean="0"/>
              <a:t>.) – подставляем </a:t>
            </a:r>
            <a:r>
              <a:rPr lang="ru-RU" dirty="0" err="1" smtClean="0"/>
              <a:t>мил</a:t>
            </a:r>
            <a:r>
              <a:rPr lang="ru-RU" b="1" dirty="0" err="1" smtClean="0">
                <a:solidFill>
                  <a:srgbClr val="00B050"/>
                </a:solidFill>
              </a:rPr>
              <a:t>АЯ</a:t>
            </a:r>
            <a:r>
              <a:rPr lang="ru-RU" dirty="0" smtClean="0"/>
              <a:t> – вставляем </a:t>
            </a:r>
            <a:r>
              <a:rPr lang="ru-RU" b="1" dirty="0" smtClean="0">
                <a:solidFill>
                  <a:srgbClr val="00B050"/>
                </a:solidFill>
              </a:rPr>
              <a:t>Я</a:t>
            </a:r>
            <a:r>
              <a:rPr lang="ru-RU" dirty="0" smtClean="0"/>
              <a:t> – </a:t>
            </a:r>
            <a:r>
              <a:rPr lang="ru-RU" dirty="0" err="1" smtClean="0"/>
              <a:t>кле</a:t>
            </a:r>
            <a:r>
              <a:rPr lang="ru-RU" b="1" dirty="0" err="1" smtClean="0">
                <a:solidFill>
                  <a:srgbClr val="00B050"/>
                </a:solidFill>
              </a:rPr>
              <a:t>Я</a:t>
            </a:r>
            <a:r>
              <a:rPr lang="ru-RU" dirty="0" err="1" smtClean="0"/>
              <a:t>т</a:t>
            </a:r>
            <a:r>
              <a:rPr lang="ru-RU" dirty="0" smtClean="0"/>
              <a:t> - </a:t>
            </a:r>
            <a:r>
              <a:rPr lang="ru-RU" dirty="0" err="1" smtClean="0"/>
              <a:t>кле</a:t>
            </a:r>
            <a:r>
              <a:rPr lang="ru-RU" b="1" dirty="0" err="1" smtClean="0">
                <a:solidFill>
                  <a:srgbClr val="00B050"/>
                </a:solidFill>
              </a:rPr>
              <a:t>ЯЩ</a:t>
            </a:r>
            <a:r>
              <a:rPr lang="ru-RU" dirty="0" err="1" smtClean="0"/>
              <a:t>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3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Потренируемся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Журавли </a:t>
            </a:r>
            <a:r>
              <a:rPr lang="ru-RU" dirty="0" err="1" smtClean="0"/>
              <a:t>курлыч</a:t>
            </a:r>
            <a:r>
              <a:rPr lang="ru-RU" dirty="0" smtClean="0"/>
              <a:t>..т – </a:t>
            </a:r>
            <a:r>
              <a:rPr lang="ru-RU" dirty="0" err="1" smtClean="0"/>
              <a:t>курлык</a:t>
            </a:r>
            <a:r>
              <a:rPr lang="ru-RU" dirty="0" err="1" smtClean="0">
                <a:solidFill>
                  <a:srgbClr val="00B050"/>
                </a:solidFill>
              </a:rPr>
              <a:t>АТЬ</a:t>
            </a:r>
            <a:r>
              <a:rPr lang="ru-RU" dirty="0" smtClean="0"/>
              <a:t> (1 </a:t>
            </a:r>
            <a:r>
              <a:rPr lang="ru-RU" dirty="0" err="1" smtClean="0"/>
              <a:t>спр</a:t>
            </a:r>
            <a:r>
              <a:rPr lang="ru-RU" dirty="0" smtClean="0"/>
              <a:t>.) – </a:t>
            </a:r>
            <a:r>
              <a:rPr lang="ru-RU" dirty="0" err="1" smtClean="0"/>
              <a:t>цел</a:t>
            </a:r>
            <a:r>
              <a:rPr lang="ru-RU" b="1" dirty="0" err="1" smtClean="0">
                <a:solidFill>
                  <a:srgbClr val="00B050"/>
                </a:solidFill>
              </a:rPr>
              <a:t>УЮ</a:t>
            </a:r>
            <a:r>
              <a:rPr lang="ru-RU" dirty="0" smtClean="0"/>
              <a:t> – </a:t>
            </a:r>
            <a:r>
              <a:rPr lang="ru-RU" dirty="0" err="1" smtClean="0"/>
              <a:t>курлыч</a:t>
            </a:r>
            <a:r>
              <a:rPr lang="ru-RU" b="1" dirty="0" err="1" smtClean="0"/>
              <a:t>У</a:t>
            </a:r>
            <a:r>
              <a:rPr lang="ru-RU" dirty="0" err="1" smtClean="0"/>
              <a:t>т</a:t>
            </a:r>
            <a:r>
              <a:rPr lang="ru-RU" dirty="0" smtClean="0"/>
              <a:t> – </a:t>
            </a:r>
            <a:r>
              <a:rPr lang="ru-RU" dirty="0" err="1" smtClean="0"/>
              <a:t>курлыч</a:t>
            </a:r>
            <a:r>
              <a:rPr lang="ru-RU" b="1" dirty="0" err="1" smtClean="0">
                <a:solidFill>
                  <a:srgbClr val="00B050"/>
                </a:solidFill>
              </a:rPr>
              <a:t>УЩ</a:t>
            </a:r>
            <a:r>
              <a:rPr lang="ru-RU" dirty="0" err="1" smtClean="0"/>
              <a:t>ие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Травы стел..</a:t>
            </a:r>
            <a:r>
              <a:rPr lang="ru-RU" dirty="0" err="1" smtClean="0"/>
              <a:t>тся</a:t>
            </a:r>
            <a:r>
              <a:rPr lang="ru-RU" dirty="0" smtClean="0"/>
              <a:t> – </a:t>
            </a:r>
            <a:r>
              <a:rPr lang="ru-RU" dirty="0" err="1" smtClean="0"/>
              <a:t>стел</a:t>
            </a:r>
            <a:r>
              <a:rPr lang="ru-RU" b="1" dirty="0" err="1" smtClean="0">
                <a:solidFill>
                  <a:srgbClr val="00B050"/>
                </a:solidFill>
              </a:rPr>
              <a:t>ИТЬ</a:t>
            </a:r>
            <a:r>
              <a:rPr lang="ru-RU" dirty="0" smtClean="0"/>
              <a:t> (1 </a:t>
            </a:r>
            <a:r>
              <a:rPr lang="ru-RU" dirty="0" err="1" smtClean="0"/>
              <a:t>спр</a:t>
            </a:r>
            <a:r>
              <a:rPr lang="ru-RU" dirty="0" smtClean="0"/>
              <a:t>., </a:t>
            </a:r>
            <a:r>
              <a:rPr lang="ru-RU" dirty="0" err="1" smtClean="0"/>
              <a:t>искл</a:t>
            </a:r>
            <a:r>
              <a:rPr lang="ru-RU" dirty="0" smtClean="0"/>
              <a:t>.) </a:t>
            </a:r>
            <a:r>
              <a:rPr lang="ru-RU" dirty="0">
                <a:solidFill>
                  <a:prstClr val="black"/>
                </a:solidFill>
              </a:rPr>
              <a:t>–</a:t>
            </a:r>
            <a:r>
              <a:rPr lang="ru-RU" dirty="0" smtClean="0"/>
              <a:t> </a:t>
            </a:r>
            <a:r>
              <a:rPr lang="ru-RU" dirty="0" err="1">
                <a:solidFill>
                  <a:prstClr val="black"/>
                </a:solidFill>
              </a:rPr>
              <a:t>цел</a:t>
            </a:r>
            <a:r>
              <a:rPr lang="ru-RU" b="1" dirty="0" err="1">
                <a:solidFill>
                  <a:srgbClr val="00B050"/>
                </a:solidFill>
              </a:rPr>
              <a:t>УЮ</a:t>
            </a:r>
            <a:r>
              <a:rPr lang="ru-RU" dirty="0">
                <a:solidFill>
                  <a:prstClr val="black"/>
                </a:solidFill>
              </a:rPr>
              <a:t> – </a:t>
            </a:r>
            <a:r>
              <a:rPr lang="ru-RU" dirty="0" err="1" smtClean="0">
                <a:solidFill>
                  <a:prstClr val="black"/>
                </a:solidFill>
              </a:rPr>
              <a:t>стел</a:t>
            </a:r>
            <a:r>
              <a:rPr lang="ru-RU" b="1" dirty="0" err="1" smtClean="0">
                <a:solidFill>
                  <a:srgbClr val="00B050"/>
                </a:solidFill>
              </a:rPr>
              <a:t>Ю</a:t>
            </a:r>
            <a:r>
              <a:rPr lang="ru-RU" dirty="0" err="1" smtClean="0">
                <a:solidFill>
                  <a:prstClr val="black"/>
                </a:solidFill>
              </a:rPr>
              <a:t>тся</a:t>
            </a:r>
            <a:r>
              <a:rPr lang="ru-RU" dirty="0" smtClean="0">
                <a:solidFill>
                  <a:prstClr val="black"/>
                </a:solidFill>
              </a:rPr>
              <a:t> - </a:t>
            </a:r>
            <a:r>
              <a:rPr lang="ru-RU" dirty="0" err="1" smtClean="0">
                <a:solidFill>
                  <a:prstClr val="black"/>
                </a:solidFill>
              </a:rPr>
              <a:t>стел</a:t>
            </a:r>
            <a:r>
              <a:rPr lang="ru-RU" b="1" dirty="0" err="1" smtClean="0">
                <a:solidFill>
                  <a:srgbClr val="00B050"/>
                </a:solidFill>
              </a:rPr>
              <a:t>ЮЩ</a:t>
            </a:r>
            <a:r>
              <a:rPr lang="ru-RU" dirty="0" err="1" smtClean="0">
                <a:solidFill>
                  <a:prstClr val="black"/>
                </a:solidFill>
              </a:rPr>
              <a:t>иеся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3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Проверь себя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7524" y="1196765"/>
            <a:ext cx="8856476" cy="4644577"/>
          </a:xfrm>
        </p:spPr>
        <p:txBody>
          <a:bodyPr/>
          <a:lstStyle/>
          <a:p>
            <a:r>
              <a:rPr lang="ru-RU" dirty="0" smtClean="0"/>
              <a:t>Подчеркните безударную гласную в корнях слов. Рядом с каждым словом запишите проверочное.</a:t>
            </a:r>
          </a:p>
          <a:p>
            <a:r>
              <a:rPr lang="ru-RU" dirty="0" smtClean="0"/>
              <a:t>Белизна - ____, приходить-____, флажок-____,</a:t>
            </a:r>
          </a:p>
          <a:p>
            <a:r>
              <a:rPr lang="ru-RU" dirty="0" smtClean="0"/>
              <a:t>цветной-______, родной-______,скрипучий-____,</a:t>
            </a:r>
          </a:p>
          <a:p>
            <a:r>
              <a:rPr lang="ru-RU" dirty="0"/>
              <a:t>з</a:t>
            </a:r>
            <a:r>
              <a:rPr lang="ru-RU" dirty="0" smtClean="0"/>
              <a:t>олото-_______, уголок-______, стрелок-______.</a:t>
            </a:r>
            <a:endParaRPr lang="ru-RU" dirty="0"/>
          </a:p>
        </p:txBody>
      </p:sp>
      <p:pic>
        <p:nvPicPr>
          <p:cNvPr id="16386" name="Picture 2" descr="Корни с безударной гласной, проверяемой ударением Зап.вать песню – зап.вать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5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Волны пен..</a:t>
            </a:r>
            <a:r>
              <a:rPr lang="ru-RU" dirty="0" err="1" smtClean="0"/>
              <a:t>тся</a:t>
            </a:r>
            <a:r>
              <a:rPr lang="ru-RU" dirty="0" smtClean="0"/>
              <a:t> – </a:t>
            </a:r>
            <a:r>
              <a:rPr lang="ru-RU" dirty="0" err="1" smtClean="0"/>
              <a:t>пен</a:t>
            </a:r>
            <a:r>
              <a:rPr lang="ru-RU" b="1" dirty="0" err="1" smtClean="0">
                <a:solidFill>
                  <a:srgbClr val="00B050"/>
                </a:solidFill>
              </a:rPr>
              <a:t>ИТЬ</a:t>
            </a:r>
            <a:r>
              <a:rPr lang="ru-RU" dirty="0" err="1" smtClean="0"/>
              <a:t>ся</a:t>
            </a:r>
            <a:r>
              <a:rPr lang="ru-RU" dirty="0" smtClean="0"/>
              <a:t> – </a:t>
            </a:r>
          </a:p>
          <a:p>
            <a:r>
              <a:rPr lang="ru-RU" dirty="0" smtClean="0"/>
              <a:t>(2 </a:t>
            </a:r>
            <a:r>
              <a:rPr lang="ru-RU" dirty="0" err="1" smtClean="0"/>
              <a:t>спр</a:t>
            </a:r>
            <a:r>
              <a:rPr lang="ru-RU" dirty="0" smtClean="0"/>
              <a:t>.) – </a:t>
            </a:r>
            <a:r>
              <a:rPr lang="ru-RU" dirty="0" err="1" smtClean="0"/>
              <a:t>мил</a:t>
            </a:r>
            <a:r>
              <a:rPr lang="ru-RU" b="1" dirty="0" err="1" smtClean="0">
                <a:solidFill>
                  <a:srgbClr val="00B050"/>
                </a:solidFill>
              </a:rPr>
              <a:t>АЯ</a:t>
            </a:r>
            <a:r>
              <a:rPr lang="ru-RU" dirty="0" smtClean="0"/>
              <a:t> – </a:t>
            </a:r>
            <a:r>
              <a:rPr lang="ru-RU" dirty="0" err="1" smtClean="0"/>
              <a:t>пен</a:t>
            </a:r>
            <a:r>
              <a:rPr lang="ru-RU" b="1" dirty="0" err="1" smtClean="0">
                <a:solidFill>
                  <a:srgbClr val="00B050"/>
                </a:solidFill>
              </a:rPr>
              <a:t>Я</a:t>
            </a:r>
            <a:r>
              <a:rPr lang="ru-RU" dirty="0" err="1" smtClean="0"/>
              <a:t>тся</a:t>
            </a:r>
            <a:r>
              <a:rPr lang="ru-RU" dirty="0" smtClean="0"/>
              <a:t> – </a:t>
            </a:r>
            <a:r>
              <a:rPr lang="ru-RU" dirty="0" err="1" smtClean="0"/>
              <a:t>пен</a:t>
            </a:r>
            <a:r>
              <a:rPr lang="ru-RU" b="1" dirty="0" err="1" smtClean="0">
                <a:solidFill>
                  <a:srgbClr val="00B050"/>
                </a:solidFill>
              </a:rPr>
              <a:t>ЯЩ</a:t>
            </a:r>
            <a:r>
              <a:rPr lang="ru-RU" dirty="0" err="1" smtClean="0"/>
              <a:t>иеся</a:t>
            </a:r>
            <a:endParaRPr lang="ru-RU" dirty="0" smtClean="0"/>
          </a:p>
          <a:p>
            <a:pPr lvl="0"/>
            <a:r>
              <a:rPr lang="ru-RU" dirty="0" smtClean="0"/>
              <a:t>Дети </a:t>
            </a:r>
            <a:r>
              <a:rPr lang="ru-RU" dirty="0" err="1" smtClean="0"/>
              <a:t>дыш</a:t>
            </a:r>
            <a:r>
              <a:rPr lang="ru-RU" dirty="0" smtClean="0"/>
              <a:t>..т – </a:t>
            </a:r>
            <a:r>
              <a:rPr lang="ru-RU" dirty="0" err="1" smtClean="0"/>
              <a:t>дыш</a:t>
            </a:r>
            <a:r>
              <a:rPr lang="ru-RU" b="1" dirty="0" err="1" smtClean="0">
                <a:solidFill>
                  <a:srgbClr val="00B050"/>
                </a:solidFill>
              </a:rPr>
              <a:t>АТЬ</a:t>
            </a:r>
            <a:r>
              <a:rPr lang="ru-RU" dirty="0">
                <a:solidFill>
                  <a:prstClr val="black"/>
                </a:solidFill>
              </a:rPr>
              <a:t> –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(2 </a:t>
            </a:r>
            <a:r>
              <a:rPr lang="ru-RU" dirty="0" err="1">
                <a:solidFill>
                  <a:prstClr val="black"/>
                </a:solidFill>
              </a:rPr>
              <a:t>спр</a:t>
            </a:r>
            <a:r>
              <a:rPr lang="ru-RU" dirty="0" smtClean="0">
                <a:solidFill>
                  <a:prstClr val="black"/>
                </a:solidFill>
              </a:rPr>
              <a:t>., </a:t>
            </a:r>
            <a:r>
              <a:rPr lang="ru-RU" dirty="0" err="1" smtClean="0">
                <a:solidFill>
                  <a:prstClr val="black"/>
                </a:solidFill>
              </a:rPr>
              <a:t>искл</a:t>
            </a:r>
            <a:r>
              <a:rPr lang="ru-RU" dirty="0" smtClean="0">
                <a:solidFill>
                  <a:prstClr val="black"/>
                </a:solidFill>
              </a:rPr>
              <a:t>.)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err="1">
                <a:solidFill>
                  <a:prstClr val="black"/>
                </a:solidFill>
              </a:rPr>
              <a:t>мил</a:t>
            </a:r>
            <a:r>
              <a:rPr lang="ru-RU" b="1" dirty="0" err="1">
                <a:solidFill>
                  <a:srgbClr val="00B050"/>
                </a:solidFill>
              </a:rPr>
              <a:t>АЯ</a:t>
            </a:r>
            <a:r>
              <a:rPr lang="ru-RU" dirty="0">
                <a:solidFill>
                  <a:prstClr val="black"/>
                </a:solidFill>
              </a:rPr>
              <a:t> – </a:t>
            </a:r>
            <a:r>
              <a:rPr lang="ru-RU" dirty="0" err="1" smtClean="0">
                <a:solidFill>
                  <a:prstClr val="black"/>
                </a:solidFill>
              </a:rPr>
              <a:t>дыш</a:t>
            </a:r>
            <a:r>
              <a:rPr lang="ru-RU" b="1" dirty="0" err="1" smtClean="0">
                <a:solidFill>
                  <a:srgbClr val="00B050"/>
                </a:solidFill>
              </a:rPr>
              <a:t>АТ</a:t>
            </a:r>
            <a:r>
              <a:rPr lang="ru-RU" dirty="0" smtClean="0">
                <a:solidFill>
                  <a:prstClr val="black"/>
                </a:solidFill>
              </a:rPr>
              <a:t> - </a:t>
            </a:r>
            <a:r>
              <a:rPr lang="ru-RU" dirty="0" err="1" smtClean="0">
                <a:solidFill>
                  <a:prstClr val="black"/>
                </a:solidFill>
              </a:rPr>
              <a:t>дыщ</a:t>
            </a:r>
            <a:r>
              <a:rPr lang="ru-RU" b="1" dirty="0" err="1" smtClean="0">
                <a:solidFill>
                  <a:srgbClr val="00B050"/>
                </a:solidFill>
              </a:rPr>
              <a:t>АЩ</a:t>
            </a:r>
            <a:r>
              <a:rPr lang="ru-RU" dirty="0" err="1" smtClean="0">
                <a:solidFill>
                  <a:prstClr val="black"/>
                </a:solidFill>
              </a:rPr>
              <a:t>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9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Задание 12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187624" y="1556792"/>
            <a:ext cx="7488832" cy="381642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Запомнить исключения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из правил: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приемлЕМый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(от ПРИНЯТЬ),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незыблЕМый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(от устаревшего глагола ЗЫБАТЬ 1-го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спр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.),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неотъемлЕМый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(от ОТНЯТЬ);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движИМый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устаревшего глагола ДВИЖИТИ);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мучАЩий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(от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МУЧИТЬ;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мучАть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-разг.),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мучимый;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брезжУЩий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(от БРЕЗЖИТЬ,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искл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9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ru-RU" sz="2400" b="1" dirty="0"/>
              <a:t>Задание </a:t>
            </a:r>
            <a:r>
              <a:rPr lang="ru-RU" sz="2400" b="1" dirty="0" smtClean="0"/>
              <a:t>12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475656" y="836712"/>
            <a:ext cx="7272808" cy="4392488"/>
          </a:xfrm>
        </p:spPr>
        <p:txBody>
          <a:bodyPr/>
          <a:lstStyle/>
          <a:p>
            <a:r>
              <a:rPr lang="ru-RU" sz="2800" b="1" dirty="0">
                <a:solidFill>
                  <a:srgbClr val="00B050"/>
                </a:solidFill>
              </a:rPr>
              <a:t>Е-И в глаголах с приставкой ОБЕС- (ОБЕЗ-).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В </a:t>
            </a:r>
            <a:r>
              <a:rPr lang="ru-RU" sz="2800" b="1" dirty="0">
                <a:solidFill>
                  <a:srgbClr val="0070C0"/>
                </a:solidFill>
              </a:rPr>
              <a:t>переходных</a:t>
            </a:r>
            <a:r>
              <a:rPr lang="ru-RU" sz="2800" b="1" dirty="0">
                <a:solidFill>
                  <a:srgbClr val="00B050"/>
                </a:solidFill>
              </a:rPr>
              <a:t> глаголах – </a:t>
            </a:r>
            <a:r>
              <a:rPr lang="ru-RU" sz="2800" b="1" dirty="0">
                <a:solidFill>
                  <a:srgbClr val="0070C0"/>
                </a:solidFill>
              </a:rPr>
              <a:t>И</a:t>
            </a:r>
            <a:r>
              <a:rPr lang="ru-RU" sz="2800" b="1" dirty="0">
                <a:solidFill>
                  <a:srgbClr val="00B050"/>
                </a:solidFill>
              </a:rPr>
              <a:t>: </a:t>
            </a:r>
            <a:r>
              <a:rPr lang="ru-RU" sz="2800" b="1" dirty="0" err="1">
                <a:solidFill>
                  <a:srgbClr val="00B050"/>
                </a:solidFill>
              </a:rPr>
              <a:t>обессилИть</a:t>
            </a:r>
            <a:r>
              <a:rPr lang="ru-RU" sz="2800" b="1" dirty="0">
                <a:solidFill>
                  <a:srgbClr val="00B050"/>
                </a:solidFill>
              </a:rPr>
              <a:t> (кого-либо) врага;</a:t>
            </a:r>
          </a:p>
          <a:p>
            <a:r>
              <a:rPr lang="ru-RU" sz="2800" b="1" dirty="0" err="1">
                <a:solidFill>
                  <a:srgbClr val="00B050"/>
                </a:solidFill>
              </a:rPr>
              <a:t>обезлюдИть</a:t>
            </a:r>
            <a:r>
              <a:rPr lang="ru-RU" sz="2800" b="1" dirty="0">
                <a:solidFill>
                  <a:srgbClr val="00B050"/>
                </a:solidFill>
              </a:rPr>
              <a:t> (что-либо) деревню;</a:t>
            </a:r>
          </a:p>
          <a:p>
            <a:r>
              <a:rPr lang="ru-RU" sz="2800" b="1" dirty="0" err="1">
                <a:solidFill>
                  <a:srgbClr val="00B050"/>
                </a:solidFill>
              </a:rPr>
              <a:t>обескровИть</a:t>
            </a:r>
            <a:r>
              <a:rPr lang="ru-RU" sz="2800" b="1" dirty="0">
                <a:solidFill>
                  <a:srgbClr val="00B050"/>
                </a:solidFill>
              </a:rPr>
              <a:t> (кого-либо) противника.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В </a:t>
            </a:r>
            <a:r>
              <a:rPr lang="ru-RU" sz="2800" b="1" dirty="0">
                <a:solidFill>
                  <a:srgbClr val="0070C0"/>
                </a:solidFill>
              </a:rPr>
              <a:t>непереходных</a:t>
            </a:r>
            <a:r>
              <a:rPr lang="ru-RU" sz="2800" b="1" dirty="0">
                <a:solidFill>
                  <a:srgbClr val="00B050"/>
                </a:solidFill>
              </a:rPr>
              <a:t> глаголах – </a:t>
            </a:r>
            <a:r>
              <a:rPr lang="ru-RU" sz="2800" b="1" dirty="0">
                <a:solidFill>
                  <a:srgbClr val="0070C0"/>
                </a:solidFill>
              </a:rPr>
              <a:t>Е</a:t>
            </a:r>
            <a:r>
              <a:rPr lang="ru-RU" sz="2800" b="1" dirty="0">
                <a:solidFill>
                  <a:srgbClr val="00B050"/>
                </a:solidFill>
              </a:rPr>
              <a:t>: </a:t>
            </a:r>
            <a:r>
              <a:rPr lang="ru-RU" sz="2800" b="1" dirty="0" err="1">
                <a:solidFill>
                  <a:srgbClr val="00B050"/>
                </a:solidFill>
              </a:rPr>
              <a:t>обессилЕть</a:t>
            </a:r>
            <a:r>
              <a:rPr lang="ru-RU" sz="2800" b="1" dirty="0">
                <a:solidFill>
                  <a:srgbClr val="00B050"/>
                </a:solidFill>
              </a:rPr>
              <a:t> (от чего?) от болезни;</a:t>
            </a:r>
          </a:p>
          <a:p>
            <a:r>
              <a:rPr lang="ru-RU" sz="2800" b="1" dirty="0" err="1">
                <a:solidFill>
                  <a:srgbClr val="00B050"/>
                </a:solidFill>
              </a:rPr>
              <a:t>обезлюдЕть</a:t>
            </a:r>
            <a:r>
              <a:rPr lang="ru-RU" sz="2800" b="1" dirty="0">
                <a:solidFill>
                  <a:srgbClr val="00B050"/>
                </a:solidFill>
              </a:rPr>
              <a:t> (от чего?) от пожара;</a:t>
            </a:r>
          </a:p>
          <a:p>
            <a:r>
              <a:rPr lang="ru-RU" sz="2800" b="1" dirty="0" err="1">
                <a:solidFill>
                  <a:srgbClr val="00B050"/>
                </a:solidFill>
              </a:rPr>
              <a:t>обескровЕть</a:t>
            </a:r>
            <a:r>
              <a:rPr lang="ru-RU" sz="2800" b="1" dirty="0">
                <a:solidFill>
                  <a:srgbClr val="00B050"/>
                </a:solidFill>
              </a:rPr>
              <a:t> (от чего?) от ножевого ранения.</a:t>
            </a:r>
          </a:p>
          <a:p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85794"/>
            <a:ext cx="731520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31871"/>
                </a:solidFill>
                <a:latin typeface="Times New Roman" pitchFamily="18" charset="0"/>
                <a:cs typeface="Times New Roman" pitchFamily="18" charset="0"/>
              </a:rPr>
              <a:t>Действительные причастия прошедшего времени</a:t>
            </a:r>
            <a:br>
              <a:rPr lang="ru-RU" b="1" dirty="0" smtClean="0">
                <a:solidFill>
                  <a:srgbClr val="03187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31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2877" y="1985946"/>
            <a:ext cx="4572032" cy="47720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Зате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вший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нный 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991337"/>
            <a:ext cx="4000528" cy="47720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Выпил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Выпил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вший</a:t>
            </a:r>
          </a:p>
          <a:p>
            <a:pPr>
              <a:buNone/>
            </a:pP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Выпил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нный -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500166" y="2428868"/>
            <a:ext cx="71438" cy="690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777777"/>
              </a:solidFill>
              <a:cs typeface="+mn-cs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1117257" y="2357430"/>
            <a:ext cx="45719" cy="20717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777777"/>
              </a:solidFill>
              <a:cs typeface="+mn-cs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6286512" y="2428868"/>
            <a:ext cx="357190" cy="8572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777777"/>
              </a:solidFill>
              <a:cs typeface="+mn-cs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572131" y="2428868"/>
            <a:ext cx="45719" cy="20717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777777"/>
              </a:solidFill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rot="16200000" flipH="1">
            <a:off x="2464579" y="2893215"/>
            <a:ext cx="428628" cy="21431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2571736" y="2786058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642910" y="1071546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239303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  <p:bldP spid="25604" grpId="0" build="p" autoUpdateAnimBg="0"/>
      <p:bldP spid="25605" grpId="0" animBg="1"/>
      <p:bldP spid="25606" grpId="0" animBg="1"/>
      <p:bldP spid="25607" grpId="0" animBg="1"/>
      <p:bldP spid="2560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85794"/>
            <a:ext cx="731520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31871"/>
                </a:solidFill>
                <a:latin typeface="Times New Roman" pitchFamily="18" charset="0"/>
                <a:cs typeface="Times New Roman" pitchFamily="18" charset="0"/>
              </a:rPr>
              <a:t>Страдательные причастия прошедшего времени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857364"/>
            <a:ext cx="4572032" cy="47720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Растер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Растер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нный</a:t>
            </a:r>
          </a:p>
          <a:p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Выкач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</a:p>
          <a:p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Выкач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нный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1857364"/>
            <a:ext cx="4000528" cy="47720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Запуст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Запущ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</a:p>
          <a:p>
            <a:pPr>
              <a:buNone/>
            </a:pP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ый </a:t>
            </a:r>
          </a:p>
          <a:p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500166" y="2428868"/>
            <a:ext cx="45719" cy="785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777777"/>
              </a:solidFill>
              <a:cs typeface="+mn-cs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929322" y="2357430"/>
            <a:ext cx="45719" cy="9286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777777"/>
              </a:solidFill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rot="16200000" flipH="1">
            <a:off x="2464579" y="2893215"/>
            <a:ext cx="428628" cy="21431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2571736" y="2786058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642910" y="1071546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571604" y="4929198"/>
            <a:ext cx="45719" cy="785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777777"/>
              </a:solidFill>
              <a:cs typeface="+mn-cs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072198" y="4786322"/>
            <a:ext cx="45719" cy="9286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77777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54440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  <p:bldP spid="25604" grpId="0" build="p" autoUpdateAnimBg="0"/>
      <p:bldP spid="25605" grpId="0" animBg="1"/>
      <p:bldP spid="25607" grpId="0" animBg="1"/>
      <p:bldP spid="12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и документы\Мои рисунки\ЕГЭ, ГИА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28800"/>
            <a:ext cx="6143668" cy="3869052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572000" y="4286256"/>
            <a:ext cx="3000396" cy="967978"/>
          </a:xfrm>
          <a:prstGeom prst="round2Same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dirty="0" smtClean="0"/>
              <a:t>100%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201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653" y="188640"/>
            <a:ext cx="891834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Написание </a:t>
            </a:r>
            <a:r>
              <a:rPr lang="ru-RU" sz="2900" b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безударных гласных, не проверяемых ударением, определяется по орфографическому словарю. </a:t>
            </a:r>
            <a:endParaRPr lang="ru-RU" sz="2900" b="1" dirty="0" smtClean="0">
              <a:solidFill>
                <a:prstClr val="black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ctr"/>
            <a:r>
              <a:rPr lang="ru-RU" sz="2900" b="1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Их </a:t>
            </a:r>
            <a:r>
              <a:rPr lang="ru-RU" sz="2900" b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содержат как русские, так и заимствованные слова</a:t>
            </a:r>
            <a:r>
              <a:rPr lang="ru-RU" sz="2900" b="1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456892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Авангард, авантюра, адвокат, альманах, аннотация</a:t>
            </a:r>
            <a:r>
              <a:rPr lang="ru-RU" sz="3200" dirty="0" smtClean="0">
                <a:solidFill>
                  <a:prstClr val="black"/>
                </a:solidFill>
              </a:rPr>
              <a:t>,, </a:t>
            </a:r>
            <a:r>
              <a:rPr lang="ru-RU" sz="3200" dirty="0">
                <a:solidFill>
                  <a:prstClr val="black"/>
                </a:solidFill>
              </a:rPr>
              <a:t>сув</a:t>
            </a:r>
            <a:r>
              <a:rPr lang="ru-RU" sz="3200" dirty="0">
                <a:solidFill>
                  <a:srgbClr val="FF0000"/>
                </a:solidFill>
              </a:rPr>
              <a:t>е</a:t>
            </a:r>
            <a:r>
              <a:rPr lang="ru-RU" sz="3200" dirty="0">
                <a:solidFill>
                  <a:prstClr val="black"/>
                </a:solidFill>
              </a:rPr>
              <a:t>р</a:t>
            </a:r>
            <a:r>
              <a:rPr lang="ru-RU" sz="3200" dirty="0">
                <a:solidFill>
                  <a:srgbClr val="00B050"/>
                </a:solidFill>
              </a:rPr>
              <a:t>е</a:t>
            </a:r>
            <a:r>
              <a:rPr lang="ru-RU" sz="3200" dirty="0">
                <a:solidFill>
                  <a:prstClr val="black"/>
                </a:solidFill>
              </a:rPr>
              <a:t>нитет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>
                <a:solidFill>
                  <a:prstClr val="black"/>
                </a:solidFill>
              </a:rPr>
              <a:t>антагонизм, апартаменты, аплодисменты, </a:t>
            </a:r>
            <a:r>
              <a:rPr lang="ru-RU" sz="3200" dirty="0" smtClean="0">
                <a:solidFill>
                  <a:prstClr val="black"/>
                </a:solidFill>
              </a:rPr>
              <a:t>апелляция,</a:t>
            </a:r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>
                <a:solidFill>
                  <a:prstClr val="black"/>
                </a:solidFill>
              </a:rPr>
              <a:t>багаж, </a:t>
            </a:r>
            <a:r>
              <a:rPr lang="ru-RU" sz="3200" dirty="0" smtClean="0">
                <a:solidFill>
                  <a:prstClr val="black"/>
                </a:solidFill>
              </a:rPr>
              <a:t>бойкот, т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>
                <a:solidFill>
                  <a:prstClr val="black"/>
                </a:solidFill>
              </a:rPr>
              <a:t>р</a:t>
            </a:r>
            <a:r>
              <a:rPr lang="ru-RU" sz="3200" dirty="0" smtClean="0"/>
              <a:t>е</a:t>
            </a:r>
            <a:r>
              <a:rPr lang="ru-RU" sz="3200" dirty="0" smtClean="0">
                <a:solidFill>
                  <a:prstClr val="black"/>
                </a:solidFill>
              </a:rPr>
              <a:t>тический, вакансия</a:t>
            </a:r>
            <a:r>
              <a:rPr lang="ru-RU" sz="3200" dirty="0">
                <a:solidFill>
                  <a:prstClr val="black"/>
                </a:solidFill>
              </a:rPr>
              <a:t>, в</a:t>
            </a:r>
            <a:r>
              <a:rPr lang="ru-RU" sz="3200" dirty="0">
                <a:solidFill>
                  <a:srgbClr val="FF0000"/>
                </a:solidFill>
              </a:rPr>
              <a:t>е</a:t>
            </a:r>
            <a:r>
              <a:rPr lang="ru-RU" sz="3200" dirty="0">
                <a:solidFill>
                  <a:prstClr val="black"/>
                </a:solidFill>
              </a:rPr>
              <a:t>л</a:t>
            </a:r>
            <a:r>
              <a:rPr lang="ru-RU" sz="3200" dirty="0">
                <a:solidFill>
                  <a:srgbClr val="00B050"/>
                </a:solidFill>
              </a:rPr>
              <a:t>и</a:t>
            </a:r>
            <a:r>
              <a:rPr lang="ru-RU" sz="3200" dirty="0">
                <a:solidFill>
                  <a:prstClr val="black"/>
                </a:solidFill>
              </a:rPr>
              <a:t>колепный, ветеринар, </a:t>
            </a:r>
            <a:r>
              <a:rPr lang="ru-RU" sz="3200" dirty="0" smtClean="0">
                <a:solidFill>
                  <a:prstClr val="black"/>
                </a:solidFill>
              </a:rPr>
              <a:t>винегрет,</a:t>
            </a:r>
            <a:r>
              <a:rPr lang="ru-RU" sz="3200" dirty="0">
                <a:solidFill>
                  <a:prstClr val="black"/>
                </a:solidFill>
              </a:rPr>
              <a:t> габариты, </a:t>
            </a:r>
            <a:r>
              <a:rPr lang="ru-RU" sz="3200" dirty="0" smtClean="0">
                <a:solidFill>
                  <a:prstClr val="black"/>
                </a:solidFill>
              </a:rPr>
              <a:t>гарнизон, горизонт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918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4644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 </a:t>
            </a:r>
            <a:r>
              <a:rPr lang="ru-RU" b="1" dirty="0" smtClean="0">
                <a:solidFill>
                  <a:prstClr val="black"/>
                </a:solidFill>
              </a:rPr>
              <a:t>ОБРАТИТЕ ВНИМАНИЕ!!!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1)Чередование </a:t>
            </a:r>
            <a:r>
              <a:rPr lang="ru-RU" sz="2000" b="1" i="1" dirty="0" smtClean="0">
                <a:solidFill>
                  <a:prstClr val="black"/>
                </a:solidFill>
              </a:rPr>
              <a:t>и</a:t>
            </a:r>
            <a:r>
              <a:rPr lang="ru-RU" sz="2000" b="1" dirty="0" smtClean="0">
                <a:solidFill>
                  <a:prstClr val="black"/>
                </a:solidFill>
              </a:rPr>
              <a:t>/</a:t>
            </a:r>
            <a:r>
              <a:rPr lang="ru-RU" sz="2000" b="1" i="1" dirty="0" smtClean="0">
                <a:solidFill>
                  <a:prstClr val="black"/>
                </a:solidFill>
              </a:rPr>
              <a:t>е</a:t>
            </a:r>
            <a:r>
              <a:rPr lang="ru-RU" sz="2000" b="1" dirty="0" smtClean="0">
                <a:solidFill>
                  <a:prstClr val="black"/>
                </a:solidFill>
              </a:rPr>
              <a:t> в корнях </a:t>
            </a:r>
            <a:r>
              <a:rPr lang="ru-RU" sz="2000" b="1" i="1" dirty="0" smtClean="0">
                <a:solidFill>
                  <a:prstClr val="black"/>
                </a:solidFill>
              </a:rPr>
              <a:t>мир-</a:t>
            </a:r>
            <a:r>
              <a:rPr lang="ru-RU" sz="2000" b="1" dirty="0" smtClean="0">
                <a:solidFill>
                  <a:prstClr val="black"/>
                </a:solidFill>
              </a:rPr>
              <a:t>/</a:t>
            </a:r>
            <a:r>
              <a:rPr lang="ru-RU" sz="2000" b="1" i="1" dirty="0" smtClean="0">
                <a:solidFill>
                  <a:prstClr val="black"/>
                </a:solidFill>
              </a:rPr>
              <a:t>мер-</a:t>
            </a:r>
            <a:r>
              <a:rPr lang="ru-RU" sz="2000" b="1" dirty="0" smtClean="0">
                <a:solidFill>
                  <a:prstClr val="black"/>
                </a:solidFill>
              </a:rPr>
              <a:t> характерно только для слов со значениями «мёртвый», «умирать», «замереть, стать неподвижным» и т.п.</a:t>
            </a:r>
          </a:p>
          <a:p>
            <a:r>
              <a:rPr lang="ru-RU" sz="2000" b="1" i="1" dirty="0" smtClean="0">
                <a:solidFill>
                  <a:prstClr val="black"/>
                </a:solidFill>
              </a:rPr>
              <a:t>Вымирать – вымереть, замирать – замереть.</a:t>
            </a:r>
            <a:endParaRPr lang="ru-RU" sz="2000" b="1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В словах с корнем </a:t>
            </a:r>
            <a:r>
              <a:rPr lang="ru-RU" sz="2000" b="1" i="1" dirty="0" smtClean="0">
                <a:solidFill>
                  <a:prstClr val="black"/>
                </a:solidFill>
              </a:rPr>
              <a:t>мир-</a:t>
            </a:r>
            <a:r>
              <a:rPr lang="ru-RU" sz="2000" b="1" dirty="0" smtClean="0">
                <a:solidFill>
                  <a:prstClr val="black"/>
                </a:solidFill>
              </a:rPr>
              <a:t> со значением «отсутствие войны, вражды» всегда пишется </a:t>
            </a:r>
            <a:r>
              <a:rPr lang="ru-RU" sz="2000" b="1" i="1" dirty="0" smtClean="0">
                <a:solidFill>
                  <a:prstClr val="black"/>
                </a:solidFill>
              </a:rPr>
              <a:t>и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prstClr val="black"/>
                </a:solidFill>
              </a:rPr>
              <a:t>Мир, мирный, усмирять.</a:t>
            </a:r>
            <a:endParaRPr lang="ru-RU" sz="2000" b="1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В словах с корнем </a:t>
            </a:r>
            <a:r>
              <a:rPr lang="ru-RU" sz="2000" b="1" i="1" dirty="0" smtClean="0">
                <a:solidFill>
                  <a:prstClr val="black"/>
                </a:solidFill>
              </a:rPr>
              <a:t>мер-</a:t>
            </a:r>
            <a:r>
              <a:rPr lang="ru-RU" sz="2000" b="1" dirty="0" smtClean="0">
                <a:solidFill>
                  <a:prstClr val="black"/>
                </a:solidFill>
              </a:rPr>
              <a:t> со значением «мерить, измерять» всегда пишется </a:t>
            </a:r>
            <a:r>
              <a:rPr lang="ru-RU" sz="2000" b="1" i="1" dirty="0" smtClean="0">
                <a:solidFill>
                  <a:prstClr val="black"/>
                </a:solidFill>
              </a:rPr>
              <a:t>е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prstClr val="black"/>
                </a:solidFill>
              </a:rPr>
              <a:t>Мерить, измерять, примерять платье, мерило.</a:t>
            </a:r>
            <a:endParaRPr lang="ru-RU" sz="2000" b="1" dirty="0" smtClean="0">
              <a:solidFill>
                <a:prstClr val="black"/>
              </a:solidFill>
            </a:endParaRPr>
          </a:p>
          <a:p>
            <a:endParaRPr lang="ru-RU" sz="2000" b="1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2) Чередование </a:t>
            </a:r>
            <a:r>
              <a:rPr lang="ru-RU" sz="2000" b="1" i="1" dirty="0" smtClean="0">
                <a:solidFill>
                  <a:prstClr val="black"/>
                </a:solidFill>
              </a:rPr>
              <a:t>и</a:t>
            </a:r>
            <a:r>
              <a:rPr lang="ru-RU" sz="2000" b="1" dirty="0" smtClean="0">
                <a:solidFill>
                  <a:prstClr val="black"/>
                </a:solidFill>
              </a:rPr>
              <a:t>/</a:t>
            </a:r>
            <a:r>
              <a:rPr lang="ru-RU" sz="2000" b="1" i="1" dirty="0" smtClean="0">
                <a:solidFill>
                  <a:prstClr val="black"/>
                </a:solidFill>
              </a:rPr>
              <a:t>е</a:t>
            </a:r>
            <a:r>
              <a:rPr lang="ru-RU" sz="2000" b="1" dirty="0" smtClean="0">
                <a:solidFill>
                  <a:prstClr val="black"/>
                </a:solidFill>
              </a:rPr>
              <a:t> в корнях </a:t>
            </a:r>
            <a:r>
              <a:rPr lang="ru-RU" sz="2000" b="1" i="1" dirty="0" smtClean="0">
                <a:solidFill>
                  <a:prstClr val="black"/>
                </a:solidFill>
              </a:rPr>
              <a:t>пир-</a:t>
            </a:r>
            <a:r>
              <a:rPr lang="ru-RU" sz="2000" b="1" dirty="0" smtClean="0">
                <a:solidFill>
                  <a:prstClr val="black"/>
                </a:solidFill>
              </a:rPr>
              <a:t>/</a:t>
            </a:r>
            <a:r>
              <a:rPr lang="ru-RU" sz="2000" b="1" i="1" dirty="0" smtClean="0">
                <a:solidFill>
                  <a:prstClr val="black"/>
                </a:solidFill>
              </a:rPr>
              <a:t>пер-</a:t>
            </a:r>
            <a:r>
              <a:rPr lang="ru-RU" sz="2000" b="1" dirty="0" smtClean="0">
                <a:solidFill>
                  <a:prstClr val="black"/>
                </a:solidFill>
              </a:rPr>
              <a:t> характерно только для слов со значениями «закрыть», «открыть», «двигать», «выдаться вперёд, выдавиться» и т.п.</a:t>
            </a:r>
          </a:p>
          <a:p>
            <a:r>
              <a:rPr lang="ru-RU" sz="2000" b="1" i="1" dirty="0" smtClean="0">
                <a:solidFill>
                  <a:prstClr val="black"/>
                </a:solidFill>
              </a:rPr>
              <a:t>Запирать – запереть, отпирать – отпереть, выпирать – выпереть.</a:t>
            </a:r>
            <a:endParaRPr lang="ru-RU" sz="2000" b="1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В словах с корнем </a:t>
            </a:r>
            <a:r>
              <a:rPr lang="ru-RU" sz="2000" b="1" i="1" dirty="0" smtClean="0">
                <a:solidFill>
                  <a:prstClr val="black"/>
                </a:solidFill>
              </a:rPr>
              <a:t>пир-</a:t>
            </a:r>
            <a:r>
              <a:rPr lang="ru-RU" sz="2000" b="1" dirty="0" smtClean="0">
                <a:solidFill>
                  <a:prstClr val="black"/>
                </a:solidFill>
              </a:rPr>
              <a:t> со значением «обильное угощение, пиршество» всегда пишется </a:t>
            </a:r>
            <a:r>
              <a:rPr lang="ru-RU" sz="2000" b="1" i="1" dirty="0" smtClean="0">
                <a:solidFill>
                  <a:prstClr val="black"/>
                </a:solidFill>
              </a:rPr>
              <a:t>и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prstClr val="black"/>
                </a:solidFill>
              </a:rPr>
              <a:t>            Пир, пировать.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5225"/>
            <a:ext cx="1981200" cy="476250"/>
          </a:xfrm>
          <a:prstGeom prst="rect">
            <a:avLst/>
          </a:prstGeom>
        </p:spPr>
        <p:txBody>
          <a:bodyPr/>
          <a:lstStyle/>
          <a:p>
            <a:fld id="{CF7A543C-DED8-4398-9DC9-13C89E6F33D7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1187450" y="404813"/>
            <a:ext cx="66246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мер/</a:t>
            </a:r>
            <a:r>
              <a:rPr lang="ru-RU" altLang="ru-RU" sz="4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мирА</a:t>
            </a:r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971550" y="1916113"/>
            <a:ext cx="7488238" cy="449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вы</a:t>
            </a:r>
            <a:r>
              <a:rPr lang="ru-RU" alt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мер</a:t>
            </a:r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еть </a:t>
            </a:r>
            <a:r>
              <a:rPr lang="en-US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–</a:t>
            </a:r>
            <a:r>
              <a:rPr lang="ru-RU" altLang="ru-RU" sz="36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вы</a:t>
            </a:r>
            <a:r>
              <a:rPr lang="ru-RU" altLang="ru-RU" sz="3600" b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мирА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ть</a:t>
            </a:r>
          </a:p>
          <a:p>
            <a:pPr algn="ctr"/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за</a:t>
            </a:r>
            <a:r>
              <a:rPr lang="ru-RU" alt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мер</a:t>
            </a:r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еть </a:t>
            </a:r>
            <a:r>
              <a:rPr lang="en-US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–</a:t>
            </a:r>
            <a:r>
              <a:rPr lang="ru-RU" altLang="ru-RU" sz="36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за</a:t>
            </a:r>
            <a:r>
              <a:rPr lang="ru-RU" altLang="ru-RU" sz="3600" b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мирА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ть</a:t>
            </a:r>
          </a:p>
          <a:p>
            <a:pPr algn="ctr"/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об</a:t>
            </a:r>
            <a:r>
              <a:rPr lang="ru-RU" alt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мер</a:t>
            </a:r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еть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–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об</a:t>
            </a:r>
            <a:r>
              <a:rPr lang="ru-RU" altLang="ru-RU" sz="3600" b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мирА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ть</a:t>
            </a:r>
          </a:p>
          <a:p>
            <a:pPr algn="ctr"/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пере</a:t>
            </a:r>
            <a:r>
              <a:rPr lang="ru-RU" alt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мер</a:t>
            </a:r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еть  </a:t>
            </a:r>
            <a:r>
              <a:rPr lang="en-US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–</a:t>
            </a:r>
            <a:r>
              <a:rPr lang="ru-RU" altLang="ru-RU" sz="36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пере</a:t>
            </a:r>
            <a:r>
              <a:rPr lang="ru-RU" altLang="ru-RU" sz="3600" b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мирА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ть </a:t>
            </a:r>
          </a:p>
          <a:p>
            <a:pPr algn="ctr"/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у</a:t>
            </a:r>
            <a:r>
              <a:rPr lang="ru-RU" alt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мер</a:t>
            </a:r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еть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–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у</a:t>
            </a:r>
            <a:r>
              <a:rPr lang="ru-RU" altLang="ru-RU" sz="3600" b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мирА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ть</a:t>
            </a:r>
            <a:endParaRPr lang="ru-RU" altLang="ru-RU" sz="3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/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от</a:t>
            </a:r>
            <a:r>
              <a:rPr lang="ru-RU" alt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мер</a:t>
            </a:r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еть </a:t>
            </a:r>
            <a:r>
              <a:rPr lang="en-US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–</a:t>
            </a:r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от</a:t>
            </a:r>
            <a:r>
              <a:rPr lang="ru-RU" altLang="ru-RU" sz="3600" b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мирА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ть</a:t>
            </a:r>
            <a:endParaRPr lang="ru-RU" altLang="ru-RU" sz="3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/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по</a:t>
            </a:r>
            <a:r>
              <a:rPr lang="ru-RU" alt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мер</a:t>
            </a:r>
            <a:r>
              <a:rPr lang="ru-RU" alt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еть </a:t>
            </a:r>
            <a:r>
              <a:rPr lang="en-US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–</a:t>
            </a:r>
            <a:r>
              <a:rPr lang="ru-RU" altLang="ru-RU" sz="360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по</a:t>
            </a:r>
            <a:r>
              <a:rPr lang="ru-RU" altLang="ru-RU" sz="3600" b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мирА</a:t>
            </a: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ть</a:t>
            </a:r>
          </a:p>
          <a:p>
            <a:pPr algn="ctr"/>
            <a:endParaRPr lang="ru-RU" altLang="ru-RU" sz="3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9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7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powerpoint-template">
  <a:themeElements>
    <a:clrScheme name="">
      <a:dk1>
        <a:srgbClr val="777777"/>
      </a:dk1>
      <a:lt1>
        <a:srgbClr val="FFFFFF"/>
      </a:lt1>
      <a:dk2>
        <a:srgbClr val="777777"/>
      </a:dk2>
      <a:lt2>
        <a:srgbClr val="0571CB"/>
      </a:lt2>
      <a:accent1>
        <a:srgbClr val="04A0EE"/>
      </a:accent1>
      <a:accent2>
        <a:srgbClr val="47C1FE"/>
      </a:accent2>
      <a:accent3>
        <a:srgbClr val="FFFFFF"/>
      </a:accent3>
      <a:accent4>
        <a:srgbClr val="656565"/>
      </a:accent4>
      <a:accent5>
        <a:srgbClr val="AACDF5"/>
      </a:accent5>
      <a:accent6>
        <a:srgbClr val="3FAFE6"/>
      </a:accent6>
      <a:hlink>
        <a:srgbClr val="6AD7FE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правописание приставок</Template>
  <TotalTime>891</TotalTime>
  <Words>2188</Words>
  <Application>Microsoft Office PowerPoint</Application>
  <PresentationFormat>Экран (4:3)</PresentationFormat>
  <Paragraphs>423</Paragraphs>
  <Slides>55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55</vt:i4>
      </vt:variant>
    </vt:vector>
  </HeadingPairs>
  <TitlesOfParts>
    <vt:vector size="77" baseType="lpstr">
      <vt:lpstr>Arial Unicode MS</vt:lpstr>
      <vt:lpstr>Arial</vt:lpstr>
      <vt:lpstr>Calibri</vt:lpstr>
      <vt:lpstr>Cambria</vt:lpstr>
      <vt:lpstr>Cassandra</vt:lpstr>
      <vt:lpstr>Century Gothic</vt:lpstr>
      <vt:lpstr>Comic Sans MS</vt:lpstr>
      <vt:lpstr>Constantia</vt:lpstr>
      <vt:lpstr>굴림</vt:lpstr>
      <vt:lpstr>Microsoft Sans Serif</vt:lpstr>
      <vt:lpstr>Times New Roman</vt:lpstr>
      <vt:lpstr>Verdana</vt:lpstr>
      <vt:lpstr>Wingdings</vt:lpstr>
      <vt:lpstr>Wingdings 2</vt:lpstr>
      <vt:lpstr>2_Тема Office</vt:lpstr>
      <vt:lpstr>3_Тема Office</vt:lpstr>
      <vt:lpstr>4_Натуральные материалы</vt:lpstr>
      <vt:lpstr>1_Тема Office</vt:lpstr>
      <vt:lpstr>4_Тема Office</vt:lpstr>
      <vt:lpstr>37_Натуральные материалы</vt:lpstr>
      <vt:lpstr>powerpoint-template</vt:lpstr>
      <vt:lpstr>Поток</vt:lpstr>
      <vt:lpstr>Работа над орфографией на уроках русского языка как средство повышения низких результатов</vt:lpstr>
      <vt:lpstr> Орфография </vt:lpstr>
      <vt:lpstr>Презентация PowerPoint</vt:lpstr>
      <vt:lpstr>Презентация PowerPoint</vt:lpstr>
      <vt:lpstr>Проверь себя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Приставки изменяемые</vt:lpstr>
      <vt:lpstr>Запомни:</vt:lpstr>
      <vt:lpstr>Запомни:</vt:lpstr>
      <vt:lpstr>ПРЕ - ПРИ</vt:lpstr>
      <vt:lpstr>Презентация PowerPoint</vt:lpstr>
      <vt:lpstr>ПРЕ - ПРИ</vt:lpstr>
      <vt:lpstr>Ы, И после приставки</vt:lpstr>
      <vt:lpstr>Ы, И после приставки</vt:lpstr>
      <vt:lpstr>Ъ или Ь ?</vt:lpstr>
      <vt:lpstr>Запомни!</vt:lpstr>
      <vt:lpstr>Ъ или Ь ?</vt:lpstr>
      <vt:lpstr>Презентация PowerPoint</vt:lpstr>
      <vt:lpstr>Задание 11</vt:lpstr>
      <vt:lpstr>Презентация PowerPoint</vt:lpstr>
      <vt:lpstr>      2. Суффиксы глаголов   -ова-(ева-),   -ыва-(-ива-) </vt:lpstr>
      <vt:lpstr>Презентация PowerPoint</vt:lpstr>
      <vt:lpstr>Презентация PowerPoint</vt:lpstr>
      <vt:lpstr>Задание 11</vt:lpstr>
      <vt:lpstr>Презентация PowerPoint</vt:lpstr>
      <vt:lpstr>Задание 11</vt:lpstr>
      <vt:lpstr>Презентация PowerPoint</vt:lpstr>
      <vt:lpstr>Задание 12.  Укажите варианты ответов, в которых в обоих словах одного ряда пропущена одна и та же буква. Запишите номера ответов.  1) (травы) колыш..тся, противореч..щий 2) выгляд..шь, обид..вшийся 3) (кот) мурлыч..т, приемл..мый 4) жал..щие (пчёлы), рассе..нный (человек) 5) леч..щий (врач), (родители) тревож..тся </vt:lpstr>
      <vt:lpstr>Задание 12.  Укажите варианты ответов, в которых в обоих словах одного ряда пропущена одна и та же буква. Запишите номера ответов.  1) (травы) колыш..тся, противореч..щий 2) выгляд..шь, обид..вшийся 3) (кот) мурлыч..т, приемл..мый 4) жал..щие (пчёлы), рассе..нный (человек) 5) леч..щий (врач), (родители) тревож..тся                                                                          Ответ: 3,4,5 </vt:lpstr>
      <vt:lpstr>Презентация PowerPoint</vt:lpstr>
      <vt:lpstr>Задание 12</vt:lpstr>
      <vt:lpstr>Задание 12</vt:lpstr>
      <vt:lpstr>Личные окончания глаголов</vt:lpstr>
      <vt:lpstr>Правило</vt:lpstr>
      <vt:lpstr>Задание 12</vt:lpstr>
      <vt:lpstr>Задание 12</vt:lpstr>
      <vt:lpstr>Потренируемся</vt:lpstr>
      <vt:lpstr>Презентация PowerPoint</vt:lpstr>
      <vt:lpstr>Задание 12</vt:lpstr>
      <vt:lpstr>Задание 12</vt:lpstr>
      <vt:lpstr>Действительные причастия прошедшего времени </vt:lpstr>
      <vt:lpstr>Страдательные причастия прошедшего времени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Готовимся к</dc:title>
  <dc:creator>Лариса</dc:creator>
  <cp:lastModifiedBy>1</cp:lastModifiedBy>
  <cp:revision>81</cp:revision>
  <dcterms:created xsi:type="dcterms:W3CDTF">2011-09-26T15:14:12Z</dcterms:created>
  <dcterms:modified xsi:type="dcterms:W3CDTF">2022-05-04T12:50:07Z</dcterms:modified>
</cp:coreProperties>
</file>