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0.jpg" ContentType="image/jpeg"/>
  <Override PartName="/ppt/media/image11.jpg" ContentType="image/jpeg"/>
  <Override PartName="/ppt/media/image20.jpg" ContentType="image/jpeg"/>
  <Override PartName="/ppt/media/image21.jpg" ContentType="image/jpeg"/>
  <Override PartName="/ppt/media/image22.jpg" ContentType="image/jpeg"/>
  <Override PartName="/ppt/media/image24.jpg" ContentType="image/jpeg"/>
  <Override PartName="/ppt/media/image2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1" r:id="rId4"/>
    <p:sldId id="262" r:id="rId5"/>
    <p:sldId id="258" r:id="rId6"/>
    <p:sldId id="257" r:id="rId7"/>
    <p:sldId id="263" r:id="rId8"/>
    <p:sldId id="264" r:id="rId9"/>
    <p:sldId id="265" r:id="rId10"/>
    <p:sldId id="266" r:id="rId1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A950D-EDB3-46A8-BCA7-A3D7CCFDF89A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D89E7-64AE-4D97-89E3-F4A2ACD16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225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D89E7-64AE-4D97-89E3-F4A2ACD16F9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16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45054" y="-44068"/>
            <a:ext cx="3453891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47799" y="5978132"/>
            <a:ext cx="6598107" cy="767518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lang="ru-RU" sz="20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№12 им. И.Г. Остапенко </a:t>
            </a:r>
            <a:r>
              <a:rPr lang="ru-RU" sz="2000" b="1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с.Глафировка</a:t>
            </a:r>
            <a:endParaRPr lang="ru-RU" sz="2000" b="1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lang="ru-RU" sz="20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2022 г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7584" y="457200"/>
            <a:ext cx="8906416" cy="17979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6525" marR="5080" indent="-1394460" algn="ctr">
              <a:spcBef>
                <a:spcPts val="100"/>
              </a:spcBef>
            </a:pPr>
            <a:r>
              <a:rPr lang="ru-RU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опыта по использованию педагогических 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r>
              <a:rPr lang="ru-RU" sz="2800" dirty="0">
                <a:cs typeface="Times New Roman" panose="02020603050405020304" pitchFamily="18" charset="0"/>
              </a:rPr>
              <a:t/>
            </a:r>
            <a:br>
              <a:rPr lang="ru-RU" sz="2800" dirty="0"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«Через инновации к качеству образования»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2692" y="861060"/>
            <a:ext cx="481584" cy="4800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23" y="53790"/>
            <a:ext cx="34544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1415">
            <a:off x="779987" y="2607143"/>
            <a:ext cx="3337288" cy="3337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699" y="53790"/>
            <a:ext cx="4062799" cy="3047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69">
            <a:off x="5566728" y="2648585"/>
            <a:ext cx="2647950" cy="353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297" y="1970787"/>
            <a:ext cx="2057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446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174328">
            <a:off x="714739" y="2015816"/>
            <a:ext cx="35096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это творчество</a:t>
            </a:r>
            <a:r>
              <a:rPr lang="ru-RU" sz="2400" b="1" dirty="0">
                <a:latin typeface="Arial Narrow" pitchFamily="34" charset="0"/>
              </a:rPr>
              <a:t>, индивидуальность, готовность принятия нового, адекватное </a:t>
            </a:r>
            <a:r>
              <a:rPr lang="ru-RU" sz="2400" b="1" dirty="0" smtClean="0">
                <a:latin typeface="Arial Narrow" pitchFamily="34" charset="0"/>
              </a:rPr>
              <a:t>  	отношение </a:t>
            </a:r>
            <a:r>
              <a:rPr lang="ru-RU" sz="2400" b="1" dirty="0">
                <a:latin typeface="Arial Narrow" pitchFamily="34" charset="0"/>
              </a:rPr>
              <a:t>к </a:t>
            </a:r>
            <a:r>
              <a:rPr lang="ru-RU" sz="2400" b="1" dirty="0" smtClean="0">
                <a:latin typeface="Arial Narrow" pitchFamily="34" charset="0"/>
              </a:rPr>
              <a:t>	 	педагогическим 	            инновациям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1134547">
            <a:off x="4970577" y="1909272"/>
            <a:ext cx="33081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 Narrow" pitchFamily="34" charset="0"/>
              </a:rPr>
              <a:t>э</a:t>
            </a:r>
            <a:r>
              <a:rPr lang="ru-RU" sz="2400" b="1" dirty="0" smtClean="0">
                <a:latin typeface="Arial Narrow" pitchFamily="34" charset="0"/>
              </a:rPr>
              <a:t>то способность </a:t>
            </a:r>
            <a:r>
              <a:rPr lang="ru-RU" sz="2400" b="1" dirty="0">
                <a:latin typeface="Arial Narrow" pitchFamily="34" charset="0"/>
              </a:rPr>
              <a:t>сформировать устойчивую мотивацию учащегося к обучению, тем самым повысить уровень </a:t>
            </a:r>
            <a:endParaRPr lang="ru-RU" sz="2400" b="1" dirty="0" smtClean="0">
              <a:latin typeface="Arial Narrow" pitchFamily="34" charset="0"/>
            </a:endParaRPr>
          </a:p>
          <a:p>
            <a:r>
              <a:rPr lang="ru-RU" sz="2400" b="1" dirty="0" smtClean="0">
                <a:latin typeface="Arial Narrow" pitchFamily="34" charset="0"/>
              </a:rPr>
              <a:t>качества </a:t>
            </a:r>
          </a:p>
          <a:p>
            <a:r>
              <a:rPr lang="ru-RU" sz="2400" b="1" dirty="0" smtClean="0">
                <a:latin typeface="Arial Narrow" pitchFamily="34" charset="0"/>
              </a:rPr>
              <a:t>образования</a:t>
            </a:r>
            <a:r>
              <a:rPr lang="ru-RU" sz="2400" b="1" dirty="0">
                <a:latin typeface="Arial Narrow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68731"/>
            <a:ext cx="8534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Arial Narrow" pitchFamily="34" charset="0"/>
              </a:rPr>
              <a:t>Профессиональная </a:t>
            </a:r>
            <a:r>
              <a:rPr lang="ru-RU" sz="3600" b="1" dirty="0">
                <a:solidFill>
                  <a:srgbClr val="C00000"/>
                </a:solidFill>
                <a:latin typeface="Arial Narrow" pitchFamily="34" charset="0"/>
              </a:rPr>
              <a:t>компетентность </a:t>
            </a:r>
            <a:endParaRPr lang="ru-RU" sz="36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r>
              <a:rPr lang="ru-RU" sz="32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                                                педагога -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3864">
            <a:off x="2793621" y="4954210"/>
            <a:ext cx="2182061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92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26591" y="1240914"/>
            <a:ext cx="323131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 Narrow" pitchFamily="34" charset="0"/>
              </a:rPr>
              <a:t>Учитель </a:t>
            </a:r>
            <a:r>
              <a:rPr lang="ru-RU" sz="2400" b="1" i="1" dirty="0">
                <a:solidFill>
                  <a:srgbClr val="FF0000"/>
                </a:solidFill>
                <a:latin typeface="Arial Narrow" pitchFamily="34" charset="0"/>
              </a:rPr>
              <a:t>должен сознательно </a:t>
            </a:r>
            <a:endParaRPr lang="ru-RU" sz="2400" b="1" i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Arial Narrow" pitchFamily="34" charset="0"/>
              </a:rPr>
              <a:t>идти </a:t>
            </a:r>
            <a:r>
              <a:rPr lang="ru-RU" sz="2400" b="1" i="1" dirty="0">
                <a:solidFill>
                  <a:srgbClr val="FF0000"/>
                </a:solidFill>
                <a:latin typeface="Arial Narrow" pitchFamily="34" charset="0"/>
              </a:rPr>
              <a:t>в </a:t>
            </a:r>
            <a:r>
              <a:rPr lang="ru-RU" sz="2400" b="1" i="1" dirty="0" smtClean="0">
                <a:solidFill>
                  <a:srgbClr val="FF0000"/>
                </a:solidFill>
                <a:latin typeface="Arial Narrow" pitchFamily="34" charset="0"/>
              </a:rPr>
              <a:t>ногу </a:t>
            </a:r>
            <a:r>
              <a:rPr lang="ru-RU" sz="2400" b="1" i="1" dirty="0">
                <a:solidFill>
                  <a:srgbClr val="FF0000"/>
                </a:solidFill>
                <a:latin typeface="Arial Narrow" pitchFamily="34" charset="0"/>
              </a:rPr>
              <a:t>с современностью, проникаться  и  вдохновляться пробудившимися в  </a:t>
            </a:r>
            <a:r>
              <a:rPr lang="ru-RU" sz="2400" b="1" i="1" dirty="0" smtClean="0">
                <a:solidFill>
                  <a:srgbClr val="FF0000"/>
                </a:solidFill>
                <a:latin typeface="Arial Narrow" pitchFamily="34" charset="0"/>
              </a:rPr>
              <a:t>ней переменами.          </a:t>
            </a:r>
            <a:r>
              <a:rPr lang="ru-RU" sz="2400" b="1" i="1" dirty="0">
                <a:solidFill>
                  <a:srgbClr val="FF0000"/>
                </a:solidFill>
                <a:latin typeface="Arial Narrow" pitchFamily="34" charset="0"/>
              </a:rPr>
              <a:t>	</a:t>
            </a:r>
            <a:endParaRPr lang="ru-RU" sz="2400" b="1" i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r>
              <a:rPr lang="ru-RU" sz="2000" i="1" dirty="0" smtClean="0">
                <a:latin typeface="Arial Narrow" pitchFamily="34" charset="0"/>
              </a:rPr>
              <a:t>А</a:t>
            </a:r>
            <a:r>
              <a:rPr lang="ru-RU" sz="2000" i="1" dirty="0">
                <a:latin typeface="Arial Narrow" pitchFamily="34" charset="0"/>
              </a:rPr>
              <a:t>. </a:t>
            </a:r>
            <a:r>
              <a:rPr lang="ru-RU" sz="2000" i="1" dirty="0" err="1">
                <a:latin typeface="Arial Narrow" pitchFamily="34" charset="0"/>
              </a:rPr>
              <a:t>Дистервег</a:t>
            </a:r>
            <a:endParaRPr lang="ru-RU" sz="2000" i="1" dirty="0"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7514" y="1306587"/>
            <a:ext cx="360443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 Narrow" pitchFamily="34" charset="0"/>
              </a:rPr>
              <a:t>Повышение компетентности</a:t>
            </a:r>
            <a:r>
              <a:rPr lang="ru-RU" sz="2400" b="1" dirty="0">
                <a:latin typeface="Arial Narrow" pitchFamily="34" charset="0"/>
              </a:rPr>
              <a:t>, профессионализма учителя – одно из важнейших условий повышения качества </a:t>
            </a:r>
            <a:r>
              <a:rPr lang="ru-RU" sz="2400" b="1" dirty="0" smtClean="0">
                <a:latin typeface="Arial Narrow" pitchFamily="34" charset="0"/>
              </a:rPr>
              <a:t>	образования</a:t>
            </a:r>
            <a:r>
              <a:rPr lang="ru-RU" sz="2400" b="1" dirty="0">
                <a:latin typeface="Arial Narrow" pitchFamily="34" charset="0"/>
              </a:rPr>
              <a:t>.</a:t>
            </a:r>
          </a:p>
        </p:txBody>
      </p:sp>
      <p:pic>
        <p:nvPicPr>
          <p:cNvPr id="6" name="Picture 18" descr="http://s017.radikal.ru/i436/1208/04/39c50833bca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37833"/>
            <a:ext cx="14001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38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9681" y="1762401"/>
            <a:ext cx="406277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развитие </a:t>
            </a:r>
            <a:r>
              <a:rPr lang="ru-RU" sz="2400" b="1" dirty="0">
                <a:solidFill>
                  <a:srgbClr val="0070C0"/>
                </a:solidFill>
                <a:latin typeface="Arial Narrow" pitchFamily="34" charset="0"/>
              </a:rPr>
              <a:t>творческой индивидуальности, </a:t>
            </a:r>
            <a:endParaRPr lang="ru-RU" sz="24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формирование </a:t>
            </a: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</a:rPr>
              <a:t>восприимчивости к педагогическим 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	 	инновациям</a:t>
            </a: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ru-RU" sz="2400" b="1" dirty="0" smtClean="0">
                <a:latin typeface="Arial Narrow" pitchFamily="34" charset="0"/>
              </a:rPr>
              <a:t>	 		способность 	  			адаптироваться </a:t>
            </a:r>
          </a:p>
          <a:p>
            <a:r>
              <a:rPr lang="ru-RU" sz="2400" b="1" dirty="0" smtClean="0">
                <a:latin typeface="Arial Narrow" pitchFamily="34" charset="0"/>
              </a:rPr>
              <a:t>	            в </a:t>
            </a:r>
            <a:r>
              <a:rPr lang="ru-RU" sz="2400" b="1" dirty="0">
                <a:latin typeface="Arial Narrow" pitchFamily="34" charset="0"/>
              </a:rPr>
              <a:t>меняющейся </a:t>
            </a:r>
            <a:endParaRPr lang="ru-RU" sz="2400" b="1" dirty="0" smtClean="0">
              <a:latin typeface="Arial Narrow" pitchFamily="34" charset="0"/>
            </a:endParaRPr>
          </a:p>
          <a:p>
            <a:r>
              <a:rPr lang="ru-RU" sz="2400" b="1" dirty="0" smtClean="0">
                <a:latin typeface="Arial Narrow" pitchFamily="34" charset="0"/>
              </a:rPr>
              <a:t>	           педагогической </a:t>
            </a:r>
          </a:p>
          <a:p>
            <a:r>
              <a:rPr lang="ru-RU" sz="2400" b="1" dirty="0" smtClean="0">
                <a:latin typeface="Arial Narrow" pitchFamily="34" charset="0"/>
              </a:rPr>
              <a:t>	                             среде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4485" y="336751"/>
            <a:ext cx="77955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 Narrow" pitchFamily="34" charset="0"/>
              </a:rPr>
              <a:t>	</a:t>
            </a:r>
            <a:r>
              <a:rPr lang="ru-RU" sz="3600" b="1" dirty="0" smtClean="0">
                <a:latin typeface="Arial Narrow" pitchFamily="34" charset="0"/>
              </a:rPr>
              <a:t>           </a:t>
            </a:r>
            <a:r>
              <a:rPr lang="ru-RU" sz="4000" b="1" dirty="0" smtClean="0">
                <a:latin typeface="Arial Narrow" pitchFamily="34" charset="0"/>
              </a:rPr>
              <a:t>Развитие </a:t>
            </a:r>
          </a:p>
          <a:p>
            <a:r>
              <a:rPr lang="ru-RU" sz="3600" b="1" dirty="0" smtClean="0">
                <a:latin typeface="Arial Narrow" pitchFamily="34" charset="0"/>
              </a:rPr>
              <a:t>   профессиональной </a:t>
            </a:r>
            <a:r>
              <a:rPr lang="ru-RU" sz="3600" b="1" dirty="0">
                <a:latin typeface="Arial Narrow" pitchFamily="34" charset="0"/>
              </a:rPr>
              <a:t>компетентности – </a:t>
            </a:r>
            <a:r>
              <a:rPr lang="ru-RU" sz="3600" b="1" dirty="0" smtClean="0">
                <a:latin typeface="Arial Narrow" pitchFamily="34" charset="0"/>
              </a:rPr>
              <a:t>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00600" y="1828800"/>
            <a:ext cx="37341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 Narrow" pitchFamily="34" charset="0"/>
              </a:rPr>
              <a:t>От </a:t>
            </a:r>
            <a:r>
              <a:rPr lang="ru-RU" sz="2800" b="1" dirty="0" smtClean="0">
                <a:solidFill>
                  <a:srgbClr val="00B050"/>
                </a:solidFill>
                <a:latin typeface="Arial Narrow" pitchFamily="34" charset="0"/>
              </a:rPr>
              <a:t>профессионального уровня педагога </a:t>
            </a:r>
            <a:r>
              <a:rPr lang="ru-RU" sz="2800" b="1" dirty="0" smtClean="0">
                <a:latin typeface="Arial Narrow" pitchFamily="34" charset="0"/>
              </a:rPr>
              <a:t>напрямую зависит социально-экономическое </a:t>
            </a:r>
          </a:p>
          <a:p>
            <a:r>
              <a:rPr lang="ru-RU" sz="2800" b="1" dirty="0" smtClean="0">
                <a:latin typeface="Arial Narrow" pitchFamily="34" charset="0"/>
              </a:rPr>
              <a:t>и духовное </a:t>
            </a:r>
          </a:p>
          <a:p>
            <a:r>
              <a:rPr lang="ru-RU" sz="2800" b="1" dirty="0" smtClean="0">
                <a:latin typeface="Arial Narrow" pitchFamily="34" charset="0"/>
              </a:rPr>
              <a:t>развитие</a:t>
            </a:r>
          </a:p>
          <a:p>
            <a:r>
              <a:rPr lang="ru-RU" sz="2800" b="1" dirty="0" smtClean="0">
                <a:latin typeface="Arial Narrow" pitchFamily="34" charset="0"/>
              </a:rPr>
              <a:t>общества.</a:t>
            </a:r>
            <a:endParaRPr lang="ru-RU" sz="2800" b="1" dirty="0">
              <a:latin typeface="Arial Narrow" pitchFamily="34" charset="0"/>
            </a:endParaRPr>
          </a:p>
        </p:txBody>
      </p:sp>
      <p:pic>
        <p:nvPicPr>
          <p:cNvPr id="5" name="Picture 8" descr="http://www.hak2wels.at/2intern/images/diplom00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959" y="1809206"/>
            <a:ext cx="15870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77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9347" y="326110"/>
            <a:ext cx="6991350" cy="404647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2971800" y="1356106"/>
            <a:ext cx="46167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endParaRPr sz="24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642107" y="2666238"/>
            <a:ext cx="147828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Система</a:t>
            </a:r>
            <a:endParaRPr sz="200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объекти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й 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оценки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КО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7012051" y="2789047"/>
            <a:ext cx="133350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1959" marR="5080" indent="-429895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еали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ация 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мер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295400" y="2133600"/>
            <a:ext cx="70501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методических объединениях, творческих группах;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деятельность;</a:t>
            </a:r>
          </a:p>
          <a:p>
            <a:pPr lvl="0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освоение новых педагогических технологий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формы педагогической поддержки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 в педагогических конкурсах и фестивалях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собственного педагогического опыта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ИКТ и др.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79347" y="1366888"/>
            <a:ext cx="7350253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Пути 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 профессиональной компетентности педагога: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984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9347" y="326110"/>
            <a:ext cx="6991350" cy="404647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2971800" y="1356106"/>
            <a:ext cx="46167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Программа семинара</a:t>
            </a:r>
            <a:endParaRPr sz="24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642107" y="2666238"/>
            <a:ext cx="147828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Система</a:t>
            </a:r>
            <a:endParaRPr sz="200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объекти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й 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оценки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КО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7012051" y="2789047"/>
            <a:ext cx="133350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1959" marR="5080" indent="-429895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еали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ация 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мер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295400" y="2133600"/>
            <a:ext cx="7050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09" name="Rectangle 1"/>
          <p:cNvSpPr>
            <a:spLocks noChangeArrowheads="1"/>
          </p:cNvSpPr>
          <p:nvPr/>
        </p:nvSpPr>
        <p:spPr bwMode="auto">
          <a:xfrm>
            <a:off x="881524" y="1624128"/>
            <a:ext cx="765287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9.20-10.00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Открытый урок в 4 классе 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Формирующее оценивание на уроке русского языка в 4 классе                                                          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Волочаева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Л.А.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10.20 Представление мастер класса педагогов: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0" name="Таблица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524401"/>
              </p:ext>
            </p:extLst>
          </p:nvPr>
        </p:nvGraphicFramePr>
        <p:xfrm>
          <a:off x="762000" y="2789047"/>
          <a:ext cx="7696199" cy="3186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1141"/>
                <a:gridCol w="2343045"/>
                <a:gridCol w="4262013"/>
              </a:tblGrid>
              <a:tr h="26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педагога</a:t>
                      </a:r>
                      <a:endParaRPr lang="ru-RU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открытого урока/ мастер класса</a:t>
                      </a:r>
                      <a:endParaRPr lang="ru-RU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Мушта</a:t>
                      </a: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Александра Геннадьевна 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и реализация модуля «Курсы внеурочной деятельности. ОПК»</a:t>
                      </a:r>
                      <a:endParaRPr lang="ru-RU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Ломовцева</a:t>
                      </a: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Светлана Николаевна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Рефлексия на уроках как средство повышения мотивации учащихся</a:t>
                      </a:r>
                      <a:endParaRPr lang="ru-RU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Подбельцева</a:t>
                      </a: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Лилия Борисовна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Формирующее оценивание на уроках математики во 2 классе</a:t>
                      </a:r>
                      <a:endParaRPr lang="ru-RU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4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Горячева Наталья Александровна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опорно-логического конспекта как метод обучения географии в старших классах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Сидоренко Яна Борисовна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Синквейн</a:t>
                      </a: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как средство творческой выразительности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Торба Валерия Артуровна</a:t>
                      </a:r>
                      <a:endParaRPr lang="ru-RU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Игровые технологии на уроках информатики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Бавтримович</a:t>
                      </a:r>
                      <a:r>
                        <a:rPr lang="ru-RU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Татьяна Анатольевна</a:t>
                      </a:r>
                      <a:endParaRPr lang="ru-RU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приема "</a:t>
                      </a:r>
                      <a:r>
                        <a:rPr lang="ru-RU" sz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Фишбоун</a:t>
                      </a: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на уроках истории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Самсонова Зинаида Михайловна</a:t>
                      </a:r>
                      <a:endParaRPr lang="ru-RU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критического мышления на уроках русского языка и литературы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effectLst>
            <a:reflection endPos="47000" dist="50800" dir="5400000" sy="-100000" algn="bl" rotWithShape="0"/>
          </a:effectLst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61194"/>
            <a:ext cx="3657600" cy="4533031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540" y="1577340"/>
            <a:ext cx="4366260" cy="4521583"/>
          </a:xfrm>
          <a:prstGeom prst="rect">
            <a:avLst/>
          </a:prstGeom>
          <a:effectLst>
            <a:softEdge rad="0"/>
          </a:effectLst>
        </p:spPr>
      </p:pic>
      <p:pic>
        <p:nvPicPr>
          <p:cNvPr id="6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3000" y="533400"/>
            <a:ext cx="6991350" cy="40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"/>
            <a:ext cx="8263331" cy="1142999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урок русского языка  в 4 классе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«Упражнение в распознавании спряжения глаголов»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Волочаева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Александровна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3730">
            <a:off x="1314926" y="1879990"/>
            <a:ext cx="1981200" cy="1981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727591"/>
            <a:ext cx="2286000" cy="228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379">
            <a:off x="5760899" y="1847688"/>
            <a:ext cx="2133600" cy="2133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0756">
            <a:off x="5868357" y="3929459"/>
            <a:ext cx="2028743" cy="20287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3198">
            <a:off x="1284346" y="4017042"/>
            <a:ext cx="1946835" cy="19468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782" y="4013591"/>
            <a:ext cx="1838315" cy="219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02" y="639536"/>
            <a:ext cx="28956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8" y="677636"/>
            <a:ext cx="28194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37" y="2520638"/>
            <a:ext cx="3427911" cy="3427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89" y="2667000"/>
            <a:ext cx="3686079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34" y="677636"/>
            <a:ext cx="3101671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104740" y="116316"/>
            <a:ext cx="6512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педагогического опыта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3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306</Words>
  <Application>Microsoft Office PowerPoint</Application>
  <PresentationFormat>Экран (4:3)</PresentationFormat>
  <Paragraphs>81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Times New Roman</vt:lpstr>
      <vt:lpstr>Wingdings</vt:lpstr>
      <vt:lpstr>Office Theme</vt:lpstr>
      <vt:lpstr> Презентация педагогического опыта по использованию педагогических       технологий «Через инновации к качеству образования»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Открытый урок русского языка  в 4 классе «Упражнение в распознавании спряжения глаголов»  Учитель – Волочаева Любовь Александровна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«Тоншаловская школа»</dc:title>
  <dc:creator>Администратор</dc:creator>
  <cp:lastModifiedBy>1</cp:lastModifiedBy>
  <cp:revision>18</cp:revision>
  <dcterms:created xsi:type="dcterms:W3CDTF">2022-04-27T17:05:43Z</dcterms:created>
  <dcterms:modified xsi:type="dcterms:W3CDTF">2022-05-04T20:00:11Z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2021-04-23T00:00:00Z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2022-04-27T00:00:00Z</vt:filetime>
  </property>
</Properties>
</file>