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2" r:id="rId3"/>
    <p:sldId id="276" r:id="rId4"/>
    <p:sldId id="277" r:id="rId5"/>
    <p:sldId id="267" r:id="rId6"/>
    <p:sldId id="268" r:id="rId7"/>
    <p:sldId id="269" r:id="rId8"/>
    <p:sldId id="271" r:id="rId9"/>
    <p:sldId id="273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E2F0D9"/>
    <a:srgbClr val="FFC7CE"/>
    <a:srgbClr val="FF0000"/>
    <a:srgbClr val="FF9D9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2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8697286538647461"/>
          <c:y val="2.9755413483100117E-2"/>
          <c:w val="0.47415707653649392"/>
          <c:h val="0.828256737460553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высокая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Лист3!$A$4:$A$13</c:f>
              <c:strCache>
                <c:ptCount val="10"/>
                <c:pt idx="0">
                  <c:v>Низкий уровень дисциплины в классе</c:v>
                </c:pt>
                <c:pt idx="1">
                  <c:v>Низкий уровень вовлеченности родителей</c:v>
                </c:pt>
                <c:pt idx="2">
                  <c:v>Высокая доля обучающихся с ОВЗ</c:v>
                </c:pt>
                <c:pt idx="3">
                  <c:v>Недостаточная предметная и методическая
компетентность педагогических работников</c:v>
                </c:pt>
                <c:pt idx="4">
                  <c:v>Низкое качество преодоления языковых
и культурных барьеров</c:v>
                </c:pt>
                <c:pt idx="5">
                  <c:v>Низкая учебная мотивация учащихся</c:v>
                </c:pt>
                <c:pt idx="6">
                  <c:v>Пониженный уровень школьного благополучия</c:v>
                </c:pt>
                <c:pt idx="7">
                  <c:v>Дефицит педагогических кадров</c:v>
                </c:pt>
                <c:pt idx="8">
                  <c:v>Высокая доля обучающихся с рисками
учебной неуспешности</c:v>
                </c:pt>
                <c:pt idx="9">
                  <c:v>Низкий уровень оснащения школы</c:v>
                </c:pt>
              </c:strCache>
            </c:strRef>
          </c:cat>
          <c:val>
            <c:numRef>
              <c:f>Лист3!$B$4:$B$13</c:f>
              <c:numCache>
                <c:formatCode>0.0;[Red]0.0</c:formatCode>
                <c:ptCount val="10"/>
                <c:pt idx="0">
                  <c:v>8</c:v>
                </c:pt>
                <c:pt idx="1">
                  <c:v>10.3</c:v>
                </c:pt>
                <c:pt idx="2">
                  <c:v>15.9</c:v>
                </c:pt>
                <c:pt idx="3">
                  <c:v>16.7</c:v>
                </c:pt>
                <c:pt idx="4">
                  <c:v>18.3</c:v>
                </c:pt>
                <c:pt idx="5">
                  <c:v>20.6</c:v>
                </c:pt>
                <c:pt idx="6">
                  <c:v>21.4</c:v>
                </c:pt>
                <c:pt idx="7">
                  <c:v>22.2</c:v>
                </c:pt>
                <c:pt idx="8">
                  <c:v>67.400000000000006</c:v>
                </c:pt>
                <c:pt idx="9">
                  <c:v>73.8</c:v>
                </c:pt>
              </c:numCache>
            </c:numRef>
          </c:val>
        </c:ser>
        <c:ser>
          <c:idx val="1"/>
          <c:order val="1"/>
          <c:tx>
            <c:strRef>
              <c:f>Лист3!$C$3</c:f>
              <c:strCache>
                <c:ptCount val="1"/>
                <c:pt idx="0">
                  <c:v>средняя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Лист3!$A$4:$A$13</c:f>
              <c:strCache>
                <c:ptCount val="10"/>
                <c:pt idx="0">
                  <c:v>Низкий уровень дисциплины в классе</c:v>
                </c:pt>
                <c:pt idx="1">
                  <c:v>Низкий уровень вовлеченности родителей</c:v>
                </c:pt>
                <c:pt idx="2">
                  <c:v>Высокая доля обучающихся с ОВЗ</c:v>
                </c:pt>
                <c:pt idx="3">
                  <c:v>Недостаточная предметная и методическая
компетентность педагогических работников</c:v>
                </c:pt>
                <c:pt idx="4">
                  <c:v>Низкое качество преодоления языковых
и культурных барьеров</c:v>
                </c:pt>
                <c:pt idx="5">
                  <c:v>Низкая учебная мотивация учащихся</c:v>
                </c:pt>
                <c:pt idx="6">
                  <c:v>Пониженный уровень школьного благополучия</c:v>
                </c:pt>
                <c:pt idx="7">
                  <c:v>Дефицит педагогических кадров</c:v>
                </c:pt>
                <c:pt idx="8">
                  <c:v>Высокая доля обучающихся с рисками
учебной неуспешности</c:v>
                </c:pt>
                <c:pt idx="9">
                  <c:v>Низкий уровень оснащения школы</c:v>
                </c:pt>
              </c:strCache>
            </c:strRef>
          </c:cat>
          <c:val>
            <c:numRef>
              <c:f>Лист3!$C$4:$C$13</c:f>
              <c:numCache>
                <c:formatCode>0.0;[Red]0.0</c:formatCode>
                <c:ptCount val="10"/>
                <c:pt idx="0">
                  <c:v>22.2</c:v>
                </c:pt>
                <c:pt idx="1">
                  <c:v>30.2</c:v>
                </c:pt>
                <c:pt idx="2">
                  <c:v>57.1</c:v>
                </c:pt>
                <c:pt idx="3">
                  <c:v>46</c:v>
                </c:pt>
                <c:pt idx="4">
                  <c:v>16.7</c:v>
                </c:pt>
                <c:pt idx="5">
                  <c:v>53.2</c:v>
                </c:pt>
                <c:pt idx="6">
                  <c:v>44.5</c:v>
                </c:pt>
                <c:pt idx="7">
                  <c:v>28.6</c:v>
                </c:pt>
                <c:pt idx="8">
                  <c:v>31</c:v>
                </c:pt>
                <c:pt idx="9">
                  <c:v>19.8</c:v>
                </c:pt>
              </c:numCache>
            </c:numRef>
          </c:val>
        </c:ser>
        <c:ser>
          <c:idx val="2"/>
          <c:order val="2"/>
          <c:tx>
            <c:strRef>
              <c:f>Лист3!$D$3</c:f>
              <c:strCache>
                <c:ptCount val="1"/>
                <c:pt idx="0">
                  <c:v>низкая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Лист3!$A$4:$A$13</c:f>
              <c:strCache>
                <c:ptCount val="10"/>
                <c:pt idx="0">
                  <c:v>Низкий уровень дисциплины в классе</c:v>
                </c:pt>
                <c:pt idx="1">
                  <c:v>Низкий уровень вовлеченности родителей</c:v>
                </c:pt>
                <c:pt idx="2">
                  <c:v>Высокая доля обучающихся с ОВЗ</c:v>
                </c:pt>
                <c:pt idx="3">
                  <c:v>Недостаточная предметная и методическая
компетентность педагогических работников</c:v>
                </c:pt>
                <c:pt idx="4">
                  <c:v>Низкое качество преодоления языковых
и культурных барьеров</c:v>
                </c:pt>
                <c:pt idx="5">
                  <c:v>Низкая учебная мотивация учащихся</c:v>
                </c:pt>
                <c:pt idx="6">
                  <c:v>Пониженный уровень школьного благополучия</c:v>
                </c:pt>
                <c:pt idx="7">
                  <c:v>Дефицит педагогических кадров</c:v>
                </c:pt>
                <c:pt idx="8">
                  <c:v>Высокая доля обучающихся с рисками
учебной неуспешности</c:v>
                </c:pt>
                <c:pt idx="9">
                  <c:v>Низкий уровень оснащения школы</c:v>
                </c:pt>
              </c:strCache>
            </c:strRef>
          </c:cat>
          <c:val>
            <c:numRef>
              <c:f>Лист3!$D$4:$D$13</c:f>
              <c:numCache>
                <c:formatCode>0.0;[Red]0.0</c:formatCode>
                <c:ptCount val="10"/>
                <c:pt idx="0">
                  <c:v>69.8</c:v>
                </c:pt>
                <c:pt idx="1">
                  <c:v>59.5</c:v>
                </c:pt>
                <c:pt idx="2">
                  <c:v>27</c:v>
                </c:pt>
                <c:pt idx="3">
                  <c:v>37.299999999999997</c:v>
                </c:pt>
                <c:pt idx="4">
                  <c:v>65</c:v>
                </c:pt>
                <c:pt idx="5">
                  <c:v>26.2</c:v>
                </c:pt>
                <c:pt idx="6">
                  <c:v>34.1</c:v>
                </c:pt>
                <c:pt idx="7">
                  <c:v>49.2</c:v>
                </c:pt>
                <c:pt idx="8">
                  <c:v>1.6</c:v>
                </c:pt>
                <c:pt idx="9">
                  <c:v>6.4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2365568"/>
        <c:axId val="102913896"/>
      </c:barChart>
      <c:catAx>
        <c:axId val="10236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913896"/>
        <c:crosses val="autoZero"/>
        <c:auto val="1"/>
        <c:lblAlgn val="ctr"/>
        <c:lblOffset val="100"/>
        <c:noMultiLvlLbl val="0"/>
      </c:catAx>
      <c:valAx>
        <c:axId val="10291389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;[Red]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365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 b="0"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46741238483726422"/>
          <c:y val="2.5296246046554418E-2"/>
          <c:w val="0.49817758760052949"/>
          <c:h val="0.84288710002387845"/>
        </c:manualLayout>
      </c:layout>
      <c:barChart>
        <c:barDir val="bar"/>
        <c:grouping val="stacked"/>
        <c:varyColors val="0"/>
        <c:ser>
          <c:idx val="0"/>
          <c:order val="0"/>
          <c:tx>
            <c:v>Высокая</c:v>
          </c:tx>
          <c:spPr>
            <a:solidFill>
              <a:srgbClr val="FF33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'РПШ диаграмма'!$C$4:$C$13</c:f>
              <c:strCache>
                <c:ptCount val="10"/>
                <c:pt idx="0">
                  <c:v>Низкий уровень вовлеченности родителей </c:v>
                </c:pt>
                <c:pt idx="1">
                  <c:v>Низкое качество преодоления языковых и
культурных барьеров</c:v>
                </c:pt>
                <c:pt idx="2">
                  <c:v>Высокая доля обучающихся с ОВЗ</c:v>
                </c:pt>
                <c:pt idx="3">
                  <c:v>Высокая доля обучающихся с рисками учебной
неуспешности</c:v>
                </c:pt>
                <c:pt idx="4">
                  <c:v>Недостаточная предметная и методическая
компетентность педагогических работников</c:v>
                </c:pt>
                <c:pt idx="5">
                  <c:v>Риски низкой адаптивности учебного процесса</c:v>
                </c:pt>
                <c:pt idx="6">
                  <c:v>Несформированность внутришкольной системы
повышения квалификации</c:v>
                </c:pt>
                <c:pt idx="7">
                  <c:v>Дефицит педагогических кадров</c:v>
                </c:pt>
                <c:pt idx="8">
                  <c:v>Пониженный уровень качества школьной
образовательной и воспитательной среды</c:v>
                </c:pt>
                <c:pt idx="9">
                  <c:v> Низкий уровень оснащения школы </c:v>
                </c:pt>
              </c:strCache>
            </c:strRef>
          </c:cat>
          <c:val>
            <c:numRef>
              <c:f>'РПШ диаграмма'!$F$4:$F$13</c:f>
              <c:numCache>
                <c:formatCode>0.0</c:formatCode>
                <c:ptCount val="10"/>
                <c:pt idx="0">
                  <c:v>1.1235955056179776</c:v>
                </c:pt>
                <c:pt idx="1">
                  <c:v>8.9887640449438209</c:v>
                </c:pt>
                <c:pt idx="2">
                  <c:v>12.359550561797754</c:v>
                </c:pt>
                <c:pt idx="3">
                  <c:v>15.730337078651685</c:v>
                </c:pt>
                <c:pt idx="4">
                  <c:v>23.59550561797753</c:v>
                </c:pt>
                <c:pt idx="5">
                  <c:v>24.719101123595507</c:v>
                </c:pt>
                <c:pt idx="6">
                  <c:v>24.719101123595507</c:v>
                </c:pt>
                <c:pt idx="7">
                  <c:v>25.842696629213481</c:v>
                </c:pt>
                <c:pt idx="8">
                  <c:v>30.337078651685392</c:v>
                </c:pt>
                <c:pt idx="9">
                  <c:v>47.19101123595506</c:v>
                </c:pt>
              </c:numCache>
            </c:numRef>
          </c:val>
        </c:ser>
        <c:ser>
          <c:idx val="1"/>
          <c:order val="1"/>
          <c:tx>
            <c:v>Средняя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'РПШ диаграмма'!$C$4:$C$13</c:f>
              <c:strCache>
                <c:ptCount val="10"/>
                <c:pt idx="0">
                  <c:v>Низкий уровень вовлеченности родителей </c:v>
                </c:pt>
                <c:pt idx="1">
                  <c:v>Низкое качество преодоления языковых и
культурных барьеров</c:v>
                </c:pt>
                <c:pt idx="2">
                  <c:v>Высокая доля обучающихся с ОВЗ</c:v>
                </c:pt>
                <c:pt idx="3">
                  <c:v>Высокая доля обучающихся с рисками учебной
неуспешности</c:v>
                </c:pt>
                <c:pt idx="4">
                  <c:v>Недостаточная предметная и методическая
компетентность педагогических работников</c:v>
                </c:pt>
                <c:pt idx="5">
                  <c:v>Риски низкой адаптивности учебного процесса</c:v>
                </c:pt>
                <c:pt idx="6">
                  <c:v>Несформированность внутришкольной системы
повышения квалификации</c:v>
                </c:pt>
                <c:pt idx="7">
                  <c:v>Дефицит педагогических кадров</c:v>
                </c:pt>
                <c:pt idx="8">
                  <c:v>Пониженный уровень качества школьной
образовательной и воспитательной среды</c:v>
                </c:pt>
                <c:pt idx="9">
                  <c:v> Низкий уровень оснащения школы </c:v>
                </c:pt>
              </c:strCache>
            </c:strRef>
          </c:cat>
          <c:val>
            <c:numRef>
              <c:f>'РПШ диаграмма'!$H$4:$H$13</c:f>
              <c:numCache>
                <c:formatCode>0.0</c:formatCode>
                <c:ptCount val="10"/>
                <c:pt idx="0">
                  <c:v>69.662921348314612</c:v>
                </c:pt>
                <c:pt idx="1">
                  <c:v>11.235955056179776</c:v>
                </c:pt>
                <c:pt idx="2">
                  <c:v>43.820224719101127</c:v>
                </c:pt>
                <c:pt idx="3">
                  <c:v>66.292134831460672</c:v>
                </c:pt>
                <c:pt idx="4">
                  <c:v>31.460674157303369</c:v>
                </c:pt>
                <c:pt idx="5">
                  <c:v>35.955056179775283</c:v>
                </c:pt>
                <c:pt idx="6">
                  <c:v>31.460674157303369</c:v>
                </c:pt>
                <c:pt idx="7">
                  <c:v>37.078651685393261</c:v>
                </c:pt>
                <c:pt idx="8">
                  <c:v>24.719101123595507</c:v>
                </c:pt>
                <c:pt idx="9">
                  <c:v>30.337078651685392</c:v>
                </c:pt>
              </c:numCache>
            </c:numRef>
          </c:val>
        </c:ser>
        <c:ser>
          <c:idx val="2"/>
          <c:order val="2"/>
          <c:tx>
            <c:v>Низкая</c:v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'РПШ диаграмма'!$C$4:$C$13</c:f>
              <c:strCache>
                <c:ptCount val="10"/>
                <c:pt idx="0">
                  <c:v>Низкий уровень вовлеченности родителей </c:v>
                </c:pt>
                <c:pt idx="1">
                  <c:v>Низкое качество преодоления языковых и
культурных барьеров</c:v>
                </c:pt>
                <c:pt idx="2">
                  <c:v>Высокая доля обучающихся с ОВЗ</c:v>
                </c:pt>
                <c:pt idx="3">
                  <c:v>Высокая доля обучающихся с рисками учебной
неуспешности</c:v>
                </c:pt>
                <c:pt idx="4">
                  <c:v>Недостаточная предметная и методическая
компетентность педагогических работников</c:v>
                </c:pt>
                <c:pt idx="5">
                  <c:v>Риски низкой адаптивности учебного процесса</c:v>
                </c:pt>
                <c:pt idx="6">
                  <c:v>Несформированность внутришкольной системы
повышения квалификации</c:v>
                </c:pt>
                <c:pt idx="7">
                  <c:v>Дефицит педагогических кадров</c:v>
                </c:pt>
                <c:pt idx="8">
                  <c:v>Пониженный уровень качества школьной
образовательной и воспитательной среды</c:v>
                </c:pt>
                <c:pt idx="9">
                  <c:v> Низкий уровень оснащения школы </c:v>
                </c:pt>
              </c:strCache>
            </c:strRef>
          </c:cat>
          <c:val>
            <c:numRef>
              <c:f>'РПШ диаграмма'!$J$4:$J$13</c:f>
              <c:numCache>
                <c:formatCode>0.0</c:formatCode>
                <c:ptCount val="10"/>
                <c:pt idx="0">
                  <c:v>29.213483146067414</c:v>
                </c:pt>
                <c:pt idx="1">
                  <c:v>79.775280898876403</c:v>
                </c:pt>
                <c:pt idx="2">
                  <c:v>43.820224719101127</c:v>
                </c:pt>
                <c:pt idx="3">
                  <c:v>17.977528089887642</c:v>
                </c:pt>
                <c:pt idx="4">
                  <c:v>44.943820224719104</c:v>
                </c:pt>
                <c:pt idx="5">
                  <c:v>39.325842696629216</c:v>
                </c:pt>
                <c:pt idx="6">
                  <c:v>43.820224719101127</c:v>
                </c:pt>
                <c:pt idx="7">
                  <c:v>37.078651685393261</c:v>
                </c:pt>
                <c:pt idx="8">
                  <c:v>44.943820224719104</c:v>
                </c:pt>
                <c:pt idx="9">
                  <c:v>22.471910112359552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058568"/>
        <c:axId val="103058952"/>
      </c:barChart>
      <c:catAx>
        <c:axId val="103058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058952"/>
        <c:crosses val="autoZero"/>
        <c:auto val="1"/>
        <c:lblAlgn val="ctr"/>
        <c:lblOffset val="100"/>
        <c:noMultiLvlLbl val="0"/>
      </c:catAx>
      <c:valAx>
        <c:axId val="1030589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05856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small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60720-FE27-49A8-938E-354604635E7D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73B9-FDBF-45F7-8E13-48CE13100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3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0DDE2-3D17-4085-A182-EFAF4A4761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1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73B9-FDBF-45F7-8E13-48CE1310052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90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Участие педагогов ШНОР в курсах повышения квалификации</a:t>
            </a:r>
            <a:r>
              <a:rPr lang="ru-RU" baseline="0" dirty="0" smtClean="0"/>
              <a:t> в ИРО.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73B9-FDBF-45F7-8E13-48CE1310052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13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173B9-FDBF-45F7-8E13-48CE1310052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09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04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78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80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1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35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80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30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76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78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69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C8AD-282A-469E-9F30-39E0B4800FEF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09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EC8AD-282A-469E-9F30-39E0B4800FEF}" type="datetimeFigureOut">
              <a:rPr lang="ru-RU" smtClean="0"/>
              <a:t>06.06.2022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07263-C8A3-40DC-B174-F1335D40AF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48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014" y="73756"/>
            <a:ext cx="9144000" cy="76835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b="1" dirty="0">
                <a:solidFill>
                  <a:srgbClr val="0658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образования, науки и молодежной политики Краснодарского края</a:t>
            </a:r>
          </a:p>
        </p:txBody>
      </p:sp>
      <p:grpSp>
        <p:nvGrpSpPr>
          <p:cNvPr id="11" name="Группа 10"/>
          <p:cNvGrpSpPr/>
          <p:nvPr/>
        </p:nvGrpSpPr>
        <p:grpSpPr>
          <a:xfrm flipV="1">
            <a:off x="1088635" y="791183"/>
            <a:ext cx="8164512" cy="99169"/>
            <a:chOff x="1" y="4450235"/>
            <a:chExt cx="15983746" cy="135580"/>
          </a:xfrm>
        </p:grpSpPr>
        <p:sp>
          <p:nvSpPr>
            <p:cNvPr id="13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4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6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343" name="Заголовок 1"/>
          <p:cNvSpPr>
            <a:spLocks noGrp="1"/>
          </p:cNvSpPr>
          <p:nvPr>
            <p:ph type="ctrTitle"/>
          </p:nvPr>
        </p:nvSpPr>
        <p:spPr>
          <a:xfrm>
            <a:off x="732199" y="2220447"/>
            <a:ext cx="10906449" cy="2224217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altLang="ru-RU" sz="5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Базовые направления ШНОР</a:t>
            </a:r>
            <a:endParaRPr lang="ru-RU" altLang="ru-RU" sz="5000" b="1" dirty="0">
              <a:solidFill>
                <a:schemeClr val="accent5">
                  <a:lumMod val="50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19471" y="37289"/>
            <a:ext cx="933741" cy="95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06287" y="44261"/>
            <a:ext cx="764893" cy="7831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195" y="0"/>
            <a:ext cx="1113805" cy="1012550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169773" y="135820"/>
            <a:ext cx="8671133" cy="45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 flipV="1">
            <a:off x="1169773" y="537555"/>
            <a:ext cx="8164512" cy="99169"/>
            <a:chOff x="1" y="4450235"/>
            <a:chExt cx="15983746" cy="135580"/>
          </a:xfrm>
        </p:grpSpPr>
        <p:sp>
          <p:nvSpPr>
            <p:cNvPr id="9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23" name="Стрелка вниз 22"/>
          <p:cNvSpPr/>
          <p:nvPr/>
        </p:nvSpPr>
        <p:spPr>
          <a:xfrm>
            <a:off x="4613969" y="1448868"/>
            <a:ext cx="1696995" cy="354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133645" y="859011"/>
            <a:ext cx="6657639" cy="52322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9053" y="834568"/>
            <a:ext cx="49175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ШНОР в крае - </a:t>
            </a:r>
            <a:r>
              <a:rPr lang="ru-RU" sz="3200" b="1" dirty="0" smtClean="0"/>
              <a:t>379 школ</a:t>
            </a:r>
            <a:endParaRPr lang="ru-RU" sz="3200" dirty="0"/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1196359" y="144381"/>
            <a:ext cx="8644547" cy="45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Школы с низкими образовательными результатами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701" y="2455123"/>
            <a:ext cx="224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2020 год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773081" y="3275078"/>
            <a:ext cx="2107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22 школы 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1112102" y="2963300"/>
            <a:ext cx="1407578" cy="244869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04214" y="3246219"/>
            <a:ext cx="1971318" cy="39872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4164940" y="2454579"/>
            <a:ext cx="2538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2021 год</a:t>
            </a:r>
          </a:p>
        </p:txBody>
      </p:sp>
      <p:sp>
        <p:nvSpPr>
          <p:cNvPr id="36" name="Стрелка вниз 35"/>
          <p:cNvSpPr/>
          <p:nvPr/>
        </p:nvSpPr>
        <p:spPr>
          <a:xfrm>
            <a:off x="4744661" y="2954141"/>
            <a:ext cx="1505703" cy="251093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37" name="Прямоугольник 36"/>
          <p:cNvSpPr/>
          <p:nvPr/>
        </p:nvSpPr>
        <p:spPr>
          <a:xfrm>
            <a:off x="4361673" y="3273869"/>
            <a:ext cx="2382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126 </a:t>
            </a:r>
            <a:r>
              <a:rPr lang="ru-RU" b="1" dirty="0" smtClean="0"/>
              <a:t>школ</a:t>
            </a:r>
            <a:endParaRPr lang="ru-RU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307865" y="3265928"/>
            <a:ext cx="2351013" cy="371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875954" y="3275078"/>
            <a:ext cx="3133964" cy="5830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1" name="Прямоугольник 40"/>
          <p:cNvSpPr/>
          <p:nvPr/>
        </p:nvSpPr>
        <p:spPr>
          <a:xfrm>
            <a:off x="7985907" y="3269672"/>
            <a:ext cx="3024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89 </a:t>
            </a:r>
            <a:r>
              <a:rPr lang="ru-RU" b="1" dirty="0" smtClean="0"/>
              <a:t>школ</a:t>
            </a:r>
          </a:p>
          <a:p>
            <a:pPr algn="ctr"/>
            <a:r>
              <a:rPr lang="ru-RU" b="1" dirty="0" smtClean="0"/>
              <a:t>36 </a:t>
            </a:r>
            <a:r>
              <a:rPr lang="ru-RU" b="1" dirty="0"/>
              <a:t>школ из списка </a:t>
            </a:r>
            <a:r>
              <a:rPr lang="ru-RU" b="1" dirty="0" smtClean="0"/>
              <a:t>ШНОР</a:t>
            </a:r>
            <a:endParaRPr lang="ru-RU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253818" y="2323235"/>
            <a:ext cx="232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2022</a:t>
            </a: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год</a:t>
            </a:r>
          </a:p>
        </p:txBody>
      </p:sp>
      <p:sp>
        <p:nvSpPr>
          <p:cNvPr id="43" name="Стрелка вниз 42"/>
          <p:cNvSpPr/>
          <p:nvPr/>
        </p:nvSpPr>
        <p:spPr>
          <a:xfrm>
            <a:off x="8662969" y="2895427"/>
            <a:ext cx="1505703" cy="309807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Прямоугольник 43"/>
          <p:cNvSpPr/>
          <p:nvPr/>
        </p:nvSpPr>
        <p:spPr>
          <a:xfrm>
            <a:off x="701707" y="4065805"/>
            <a:ext cx="1126787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0B050"/>
                </a:solidFill>
              </a:rPr>
              <a:t>184 школы (48,5%) – поддержка административных команд в проекте 500+</a:t>
            </a:r>
            <a:endParaRPr lang="ru-RU" sz="2600" b="1" dirty="0">
              <a:solidFill>
                <a:srgbClr val="00B050"/>
              </a:solidFill>
            </a:endParaRPr>
          </a:p>
        </p:txBody>
      </p:sp>
      <p:sp>
        <p:nvSpPr>
          <p:cNvPr id="3" name="Левая фигурная скобка 2"/>
          <p:cNvSpPr/>
          <p:nvPr/>
        </p:nvSpPr>
        <p:spPr>
          <a:xfrm rot="16200000">
            <a:off x="5701950" y="-1249560"/>
            <a:ext cx="310431" cy="10503247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910197" y="1855677"/>
            <a:ext cx="7366597" cy="5168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7" name="Прямоугольник 46"/>
          <p:cNvSpPr/>
          <p:nvPr/>
        </p:nvSpPr>
        <p:spPr>
          <a:xfrm>
            <a:off x="2124280" y="1827261"/>
            <a:ext cx="6962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Участие в федеральном проекте 500+</a:t>
            </a:r>
            <a:endParaRPr lang="ru-RU" sz="3200" dirty="0"/>
          </a:p>
        </p:txBody>
      </p:sp>
      <p:sp>
        <p:nvSpPr>
          <p:cNvPr id="48" name="Подзаголовок 2"/>
          <p:cNvSpPr txBox="1">
            <a:spLocks/>
          </p:cNvSpPr>
          <p:nvPr/>
        </p:nvSpPr>
        <p:spPr>
          <a:xfrm>
            <a:off x="2762386" y="4721187"/>
            <a:ext cx="6514408" cy="455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Участие в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программах поддержки школ </a:t>
            </a:r>
          </a:p>
        </p:txBody>
      </p:sp>
      <p:sp>
        <p:nvSpPr>
          <p:cNvPr id="50" name="Подзаголовок 2"/>
          <p:cNvSpPr txBox="1">
            <a:spLocks/>
          </p:cNvSpPr>
          <p:nvPr/>
        </p:nvSpPr>
        <p:spPr>
          <a:xfrm>
            <a:off x="1103076" y="5391952"/>
            <a:ext cx="8661785" cy="1241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«Точка Роста 2020-2022</a:t>
            </a: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100 школ (26,3%)</a:t>
            </a:r>
          </a:p>
          <a:p>
            <a:pPr marL="0" indent="0">
              <a:buNone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«ЦОС 2020-2022 и Предметные кабинеты 2020»: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rgbClr val="00B050"/>
                </a:solidFill>
              </a:rPr>
              <a:t>92 школы </a:t>
            </a:r>
            <a:r>
              <a:rPr lang="ru-RU" sz="2000" b="1" dirty="0">
                <a:solidFill>
                  <a:srgbClr val="00B050"/>
                </a:solidFill>
              </a:rPr>
              <a:t>(24,2</a:t>
            </a:r>
            <a:r>
              <a:rPr lang="ru-RU" sz="2000" b="1" dirty="0" smtClean="0">
                <a:solidFill>
                  <a:srgbClr val="00B050"/>
                </a:solidFill>
              </a:rPr>
              <a:t>%)</a:t>
            </a:r>
          </a:p>
          <a:p>
            <a:pPr marL="0" indent="0">
              <a:buNone/>
            </a:pP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ГП </a:t>
            </a:r>
            <a:r>
              <a:rPr lang="ru-RU" altLang="ru-RU" sz="2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</a:t>
            </a:r>
            <a:r>
              <a:rPr lang="ru-RU" alt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-2022»: </a:t>
            </a:r>
            <a:r>
              <a:rPr lang="ru-RU" sz="2000" b="1" dirty="0" smtClean="0">
                <a:solidFill>
                  <a:srgbClr val="00B050"/>
                </a:solidFill>
              </a:rPr>
              <a:t>27 школ (7,1%)</a:t>
            </a:r>
            <a:endParaRPr lang="ru-RU" sz="2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ru-RU" alt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alt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2124280" y="4675684"/>
            <a:ext cx="7366597" cy="51684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322539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06287" y="44261"/>
            <a:ext cx="764893" cy="7831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195" y="0"/>
            <a:ext cx="1113805" cy="1012550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169773" y="135820"/>
            <a:ext cx="8671133" cy="45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 flipV="1">
            <a:off x="1190885" y="664407"/>
            <a:ext cx="8164512" cy="99169"/>
            <a:chOff x="1" y="4450235"/>
            <a:chExt cx="15983746" cy="135580"/>
          </a:xfrm>
        </p:grpSpPr>
        <p:sp>
          <p:nvSpPr>
            <p:cNvPr id="9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1169773" y="112959"/>
            <a:ext cx="8644547" cy="45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рисков </a:t>
            </a: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по </a:t>
            </a:r>
            <a:r>
              <a:rPr lang="ru-RU" alt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школам в 2022 и 2021 годах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47094" y="5733493"/>
            <a:ext cx="3725405" cy="646331"/>
          </a:xfrm>
          <a:prstGeom prst="rect">
            <a:avLst/>
          </a:prstGeom>
          <a:noFill/>
          <a:ln w="76200">
            <a:solidFill>
              <a:srgbClr val="70AD47">
                <a:lumMod val="20000"/>
                <a:lumOff val="8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Краснодарский край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2022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81017" y="5733494"/>
            <a:ext cx="3527687" cy="646331"/>
          </a:xfrm>
          <a:prstGeom prst="rect">
            <a:avLst/>
          </a:prstGeom>
          <a:noFill/>
          <a:ln w="76200">
            <a:solidFill>
              <a:srgbClr val="70AD47">
                <a:lumMod val="20000"/>
                <a:lumOff val="8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Краснодарский край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2021 год</a:t>
            </a:r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617581"/>
              </p:ext>
            </p:extLst>
          </p:nvPr>
        </p:nvGraphicFramePr>
        <p:xfrm>
          <a:off x="6012463" y="901063"/>
          <a:ext cx="5864797" cy="469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957934"/>
              </p:ext>
            </p:extLst>
          </p:nvPr>
        </p:nvGraphicFramePr>
        <p:xfrm>
          <a:off x="121872" y="947039"/>
          <a:ext cx="5575851" cy="4614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flipV="1">
            <a:off x="5517879" y="1208728"/>
            <a:ext cx="1132074" cy="45078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2" name="Прямая со стрелкой 21"/>
          <p:cNvCxnSpPr/>
          <p:nvPr/>
        </p:nvCxnSpPr>
        <p:spPr>
          <a:xfrm flipV="1">
            <a:off x="5370528" y="3068942"/>
            <a:ext cx="923543" cy="1284397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3" name="Прямая со стрелкой 22"/>
          <p:cNvCxnSpPr/>
          <p:nvPr/>
        </p:nvCxnSpPr>
        <p:spPr>
          <a:xfrm flipV="1">
            <a:off x="5505339" y="2005772"/>
            <a:ext cx="1263209" cy="38068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triangle"/>
            <a:tailEnd type="triangle"/>
          </a:ln>
          <a:effectLst/>
        </p:spPr>
      </p:cxnSp>
      <p:cxnSp>
        <p:nvCxnSpPr>
          <p:cNvPr id="24" name="Прямая со стрелкой 23"/>
          <p:cNvCxnSpPr/>
          <p:nvPr/>
        </p:nvCxnSpPr>
        <p:spPr>
          <a:xfrm>
            <a:off x="5370528" y="3204588"/>
            <a:ext cx="766415" cy="352590"/>
          </a:xfrm>
          <a:prstGeom prst="straightConnector1">
            <a:avLst/>
          </a:prstGeom>
          <a:noFill/>
          <a:ln w="38100" cap="flat" cmpd="sng" algn="ctr">
            <a:solidFill>
              <a:srgbClr val="C00000"/>
            </a:solidFill>
            <a:prstDash val="solid"/>
            <a:miter lim="800000"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8736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06287" y="44261"/>
            <a:ext cx="764893" cy="7831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8195" y="0"/>
            <a:ext cx="1113805" cy="1012550"/>
          </a:xfrm>
          <a:prstGeom prst="rect">
            <a:avLst/>
          </a:prstGeom>
        </p:spPr>
      </p:pic>
      <p:sp>
        <p:nvSpPr>
          <p:cNvPr id="15" name="Подзаголовок 2"/>
          <p:cNvSpPr txBox="1">
            <a:spLocks/>
          </p:cNvSpPr>
          <p:nvPr/>
        </p:nvSpPr>
        <p:spPr>
          <a:xfrm>
            <a:off x="1169773" y="135820"/>
            <a:ext cx="8671133" cy="45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 flipV="1">
            <a:off x="1190885" y="664407"/>
            <a:ext cx="8164512" cy="99169"/>
            <a:chOff x="1" y="4450235"/>
            <a:chExt cx="15983746" cy="135580"/>
          </a:xfrm>
        </p:grpSpPr>
        <p:sp>
          <p:nvSpPr>
            <p:cNvPr id="9" name="Google Shape;11;p2"/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2;p2"/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3;p2"/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4;p2"/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9" name="Подзаголовок 2"/>
          <p:cNvSpPr txBox="1">
            <a:spLocks/>
          </p:cNvSpPr>
          <p:nvPr/>
        </p:nvSpPr>
        <p:spPr>
          <a:xfrm>
            <a:off x="1169773" y="112959"/>
            <a:ext cx="8644547" cy="45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Выбранные риски в ИС МЭДК </a:t>
            </a:r>
            <a:endParaRPr lang="ru-RU" alt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503" y="1293304"/>
            <a:ext cx="3342591" cy="156966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Calibri" panose="020F0502020204030204" pitchFamily="34" charset="0"/>
              </a:rPr>
              <a:t>Низкий уровень оснащения школы</a:t>
            </a:r>
            <a:r>
              <a:rPr lang="ru-RU" sz="3200" dirty="0"/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84221" y="3269229"/>
            <a:ext cx="3342592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49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школ (55,06%)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717306" y="1297571"/>
            <a:ext cx="3190116" cy="1384995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Дефицит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педагогических</a:t>
            </a:r>
            <a:r>
              <a:rPr lang="ru-RU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кадров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717305" y="3216561"/>
            <a:ext cx="319011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36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школ (40,45%)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4125965" y="1012550"/>
            <a:ext cx="4125469" cy="2677656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</a:rPr>
              <a:t>Недостаточная предметная и методическая компетентность педагогических работников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125965" y="3967835"/>
            <a:ext cx="4125469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39 </a:t>
            </a:r>
            <a:r>
              <a:rPr lang="ru-RU" sz="2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школ (43,82%)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70" y="4617933"/>
            <a:ext cx="3815826" cy="198994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5072"/>
          <a:stretch/>
        </p:blipFill>
        <p:spPr>
          <a:xfrm>
            <a:off x="7991061" y="4617933"/>
            <a:ext cx="3867352" cy="20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52537DC-F246-4FB0-8D28-3BAC87453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55664" y="132556"/>
            <a:ext cx="764893" cy="7831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E811E7-7E8F-4804-A02B-1C1F9016C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881" y="0"/>
            <a:ext cx="1098119" cy="99829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47D134EE-ECAC-465D-9D63-8FEC602083B6}"/>
              </a:ext>
            </a:extLst>
          </p:cNvPr>
          <p:cNvSpPr txBox="1">
            <a:spLocks/>
          </p:cNvSpPr>
          <p:nvPr/>
        </p:nvSpPr>
        <p:spPr>
          <a:xfrm>
            <a:off x="1196358" y="261291"/>
            <a:ext cx="9770201" cy="4553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Доля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оснащения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ШНОР через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участие в федеральных и региональных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программах 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6E2F5C7-74DE-4021-B270-7AA317D59831}"/>
              </a:ext>
            </a:extLst>
          </p:cNvPr>
          <p:cNvGrpSpPr/>
          <p:nvPr/>
        </p:nvGrpSpPr>
        <p:grpSpPr>
          <a:xfrm flipV="1">
            <a:off x="1196359" y="716606"/>
            <a:ext cx="8164512" cy="99169"/>
            <a:chOff x="1" y="4450235"/>
            <a:chExt cx="15983746" cy="135580"/>
          </a:xfrm>
        </p:grpSpPr>
        <p:sp>
          <p:nvSpPr>
            <p:cNvPr id="8" name="Google Shape;11;p2">
              <a:extLst>
                <a:ext uri="{FF2B5EF4-FFF2-40B4-BE49-F238E27FC236}">
                  <a16:creationId xmlns:a16="http://schemas.microsoft.com/office/drawing/2014/main" xmlns="" id="{D0B51AA6-3969-4D74-80F3-270F6E62BA4F}"/>
                </a:ext>
              </a:extLst>
            </p:cNvPr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>
              <a:extLst>
                <a:ext uri="{FF2B5EF4-FFF2-40B4-BE49-F238E27FC236}">
                  <a16:creationId xmlns:a16="http://schemas.microsoft.com/office/drawing/2014/main" xmlns="" id="{AF3D516E-9C19-4869-A2D7-CA53D62F4974}"/>
                </a:ext>
              </a:extLst>
            </p:cNvPr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>
              <a:extLst>
                <a:ext uri="{FF2B5EF4-FFF2-40B4-BE49-F238E27FC236}">
                  <a16:creationId xmlns:a16="http://schemas.microsoft.com/office/drawing/2014/main" xmlns="" id="{E35AA0A1-8EF6-4CF3-9D69-657A596F232D}"/>
                </a:ext>
              </a:extLst>
            </p:cNvPr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>
              <a:extLst>
                <a:ext uri="{FF2B5EF4-FFF2-40B4-BE49-F238E27FC236}">
                  <a16:creationId xmlns:a16="http://schemas.microsoft.com/office/drawing/2014/main" xmlns="" id="{65751CE9-768E-4EAA-8ACF-6B4FAA8A61F7}"/>
                </a:ext>
              </a:extLst>
            </p:cNvPr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185702"/>
              </p:ext>
            </p:extLst>
          </p:nvPr>
        </p:nvGraphicFramePr>
        <p:xfrm>
          <a:off x="310179" y="1106772"/>
          <a:ext cx="5472783" cy="5146504"/>
        </p:xfrm>
        <a:graphic>
          <a:graphicData uri="http://schemas.openxmlformats.org/drawingml/2006/table">
            <a:tbl>
              <a:tblPr/>
              <a:tblGrid>
                <a:gridCol w="398275"/>
                <a:gridCol w="1334530"/>
                <a:gridCol w="535459"/>
                <a:gridCol w="288325"/>
                <a:gridCol w="329513"/>
                <a:gridCol w="403654"/>
                <a:gridCol w="535460"/>
                <a:gridCol w="543697"/>
                <a:gridCol w="560173"/>
                <a:gridCol w="543697"/>
              </a:tblGrid>
              <a:tr h="1582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Муниципалитет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Кол-во ШНОР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ПК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ЦОС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ПК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ТР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ЦОС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оснащ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33,3%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33,3%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192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Апшеронский р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16,7%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16,7%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14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Белоглинский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33,3%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16,7%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50,0%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30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Брюховецкий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11,1%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22,2%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33,3%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16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Выселковский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18,2%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18,2%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52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Гулькевичский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224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 Армавир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33,3%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33,3%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16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 Горячий Ключ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63,6%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9,1%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72,7%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36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 Краснодар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12,5%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68,8%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81,3%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38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 Новороссийск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50,0%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50,0%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05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г-к Анапа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42,9%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42,9%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0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г-к Геленджик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70,0%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30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г-к Сочи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11,5%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92,3%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103,8%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38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Динской р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33,3%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33,3%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06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Кавказский р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50,0%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50,0%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14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Калининский р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16,7%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16,7%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19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Каневской р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7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Кореновский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42,9%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71,4%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114,3%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60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Красноармейский р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44,4%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66,7%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111,1%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37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Крыловский р</a:t>
                      </a:r>
                    </a:p>
                  </a:txBody>
                  <a:tcPr marL="3956" marR="3956" marT="395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50,0%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12,5%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62,5%</a:t>
                      </a:r>
                    </a:p>
                  </a:txBody>
                  <a:tcPr marL="3956" marR="3956" marT="39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373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Крымский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4,5%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9,1%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18,2%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31,8%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504028"/>
              </p:ext>
            </p:extLst>
          </p:nvPr>
        </p:nvGraphicFramePr>
        <p:xfrm>
          <a:off x="6146159" y="1092456"/>
          <a:ext cx="5845214" cy="4455801"/>
        </p:xfrm>
        <a:graphic>
          <a:graphicData uri="http://schemas.openxmlformats.org/drawingml/2006/table">
            <a:tbl>
              <a:tblPr/>
              <a:tblGrid>
                <a:gridCol w="358053"/>
                <a:gridCol w="1595783"/>
                <a:gridCol w="486136"/>
                <a:gridCol w="243069"/>
                <a:gridCol w="358815"/>
                <a:gridCol w="402389"/>
                <a:gridCol w="616277"/>
                <a:gridCol w="593124"/>
                <a:gridCol w="601363"/>
                <a:gridCol w="590205"/>
              </a:tblGrid>
              <a:tr h="3646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№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Муниципалитет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Кол-во ШНОР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ПК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ТР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ЦОС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ПК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ТР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ЦОС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оснащ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Кущевский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0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12,5%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12,5%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6,3%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31,3%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47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Ленинградский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47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Мостовский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23,1%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30,8%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53,8%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388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Новопокровский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33,3%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33,3%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0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Отрадненский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7,7%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7,7%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47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Павловский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80,0%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80,0%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581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Приморско-Ахтарский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25,0%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50,0%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75,0%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14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Северский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12,5%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12,5%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06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Славянский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21,4%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14,3%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35,7%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583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Тбилисский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44,4%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44,4%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524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Темрюкский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7,1%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14,3%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21,4%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42,9%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417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Тихорецкий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33,3%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66,7%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2443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Туапсинский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6,7%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6,7%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33,3%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59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Успенский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22,2%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22,2%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44,4%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230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Усть-Лабинский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53,3%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13,3%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66,7%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</a:tr>
              <a:tr h="244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Щербиновский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5700"/>
                          </a:solidFill>
                          <a:effectLst/>
                          <a:latin typeface="Calibri"/>
                        </a:rPr>
                        <a:t>60,0%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9C0006"/>
                          </a:solidFill>
                          <a:effectLst/>
                          <a:latin typeface="Calibri"/>
                        </a:rPr>
                        <a:t>20,0%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/>
                        </a:rPr>
                        <a:t>100,0%</a:t>
                      </a:r>
                    </a:p>
                  </a:txBody>
                  <a:tcPr marL="3153" marR="3153" marT="31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03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52537DC-F246-4FB0-8D28-3BAC87453E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55664" y="132556"/>
            <a:ext cx="764893" cy="7831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E811E7-7E8F-4804-A02B-1C1F9016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3881" y="0"/>
            <a:ext cx="1098119" cy="99829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47D134EE-ECAC-465D-9D63-8FEC602083B6}"/>
              </a:ext>
            </a:extLst>
          </p:cNvPr>
          <p:cNvSpPr txBox="1">
            <a:spLocks/>
          </p:cNvSpPr>
          <p:nvPr/>
        </p:nvSpPr>
        <p:spPr>
          <a:xfrm>
            <a:off x="1196359" y="261291"/>
            <a:ext cx="9770201" cy="45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Активность ШНОР в курсах повышения квалификации ИРО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6E2F5C7-74DE-4021-B270-7AA317D59831}"/>
              </a:ext>
            </a:extLst>
          </p:cNvPr>
          <p:cNvGrpSpPr/>
          <p:nvPr/>
        </p:nvGrpSpPr>
        <p:grpSpPr>
          <a:xfrm flipV="1">
            <a:off x="1196359" y="716606"/>
            <a:ext cx="8164512" cy="99169"/>
            <a:chOff x="1" y="4450235"/>
            <a:chExt cx="15983746" cy="135580"/>
          </a:xfrm>
        </p:grpSpPr>
        <p:sp>
          <p:nvSpPr>
            <p:cNvPr id="8" name="Google Shape;11;p2">
              <a:extLst>
                <a:ext uri="{FF2B5EF4-FFF2-40B4-BE49-F238E27FC236}">
                  <a16:creationId xmlns:a16="http://schemas.microsoft.com/office/drawing/2014/main" xmlns="" id="{D0B51AA6-3969-4D74-80F3-270F6E62BA4F}"/>
                </a:ext>
              </a:extLst>
            </p:cNvPr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>
              <a:extLst>
                <a:ext uri="{FF2B5EF4-FFF2-40B4-BE49-F238E27FC236}">
                  <a16:creationId xmlns:a16="http://schemas.microsoft.com/office/drawing/2014/main" xmlns="" id="{AF3D516E-9C19-4869-A2D7-CA53D62F4974}"/>
                </a:ext>
              </a:extLst>
            </p:cNvPr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>
              <a:extLst>
                <a:ext uri="{FF2B5EF4-FFF2-40B4-BE49-F238E27FC236}">
                  <a16:creationId xmlns:a16="http://schemas.microsoft.com/office/drawing/2014/main" xmlns="" id="{E35AA0A1-8EF6-4CF3-9D69-657A596F232D}"/>
                </a:ext>
              </a:extLst>
            </p:cNvPr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>
              <a:extLst>
                <a:ext uri="{FF2B5EF4-FFF2-40B4-BE49-F238E27FC236}">
                  <a16:creationId xmlns:a16="http://schemas.microsoft.com/office/drawing/2014/main" xmlns="" id="{65751CE9-768E-4EAA-8ACF-6B4FAA8A61F7}"/>
                </a:ext>
              </a:extLst>
            </p:cNvPr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47639"/>
              </p:ext>
            </p:extLst>
          </p:nvPr>
        </p:nvGraphicFramePr>
        <p:xfrm>
          <a:off x="3833261" y="4315584"/>
          <a:ext cx="3650763" cy="1268195"/>
        </p:xfrm>
        <a:graphic>
          <a:graphicData uri="http://schemas.openxmlformats.org/drawingml/2006/table">
            <a:tbl>
              <a:tblPr/>
              <a:tblGrid>
                <a:gridCol w="381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19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69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00834">
                <a:tc gridSpan="3">
                  <a:txBody>
                    <a:bodyPr/>
                    <a:lstStyle/>
                    <a:p>
                      <a:pPr algn="ctr" fontAlgn="b"/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ШНОР, учителя которых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sng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участвовали </a:t>
                      </a:r>
                    </a:p>
                    <a:p>
                      <a:pPr algn="ctr" fontAlgn="b"/>
                      <a:r>
                        <a:rPr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ПК в ИРО</a:t>
                      </a:r>
                    </a:p>
                    <a:p>
                      <a:pPr algn="ctr" fontAlgn="b"/>
                      <a:endParaRPr lang="ru-RU" sz="10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9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</a:tr>
              <a:tr h="2099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Апшеронский район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27</a:t>
                      </a:r>
                    </a:p>
                  </a:txBody>
                  <a:tcPr marL="108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30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Северский район</a:t>
                      </a:r>
                    </a:p>
                  </a:txBody>
                  <a:tcPr marL="180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2</a:t>
                      </a:r>
                    </a:p>
                  </a:txBody>
                  <a:tcPr marL="1080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207463"/>
              </p:ext>
            </p:extLst>
          </p:nvPr>
        </p:nvGraphicFramePr>
        <p:xfrm>
          <a:off x="7684852" y="998290"/>
          <a:ext cx="4277850" cy="4920541"/>
        </p:xfrm>
        <a:graphic>
          <a:graphicData uri="http://schemas.openxmlformats.org/drawingml/2006/table">
            <a:tbl>
              <a:tblPr/>
              <a:tblGrid>
                <a:gridCol w="4474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7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29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8318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ШНОР, из которых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ПК в ИРО прошли 1-5 учителей</a:t>
                      </a:r>
                    </a:p>
                    <a:p>
                      <a:pPr algn="l" fontAlgn="b"/>
                      <a:endParaRPr lang="ru-RU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D9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E5"/>
                    </a:solidFill>
                  </a:tcPr>
                </a:tc>
              </a:tr>
              <a:tr h="1831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10" marR="6310" marT="6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Муниципалитет</a:t>
                      </a:r>
                    </a:p>
                  </a:txBody>
                  <a:tcPr marL="631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ШНОР</a:t>
                      </a:r>
                    </a:p>
                  </a:txBody>
                  <a:tcPr marL="631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Абинский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18, 20</a:t>
                      </a: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Анапа</a:t>
                      </a: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24</a:t>
                      </a: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Апшеронский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Брюховецкий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6, 7, 11, 16, </a:t>
                      </a: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Выселковский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7800" indent="-17780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6, 12,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Геленджик</a:t>
                      </a: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Горячий Ключ</a:t>
                      </a: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7, 15</a:t>
                      </a: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Каневской 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34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Крыловский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10</a:t>
                      </a: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Кущевский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18</a:t>
                      </a: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Лабинский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20, 25,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Ленинградский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14, 22</a:t>
                      </a: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Мостовский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4, 9, 10</a:t>
                      </a: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Отрадненский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4, 5, 13, 14, 18, 19, 27, 59</a:t>
                      </a: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923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Приморско-Ахтарский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8</a:t>
                      </a: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Северский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8, 32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Славянский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Сочи</a:t>
                      </a: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56</a:t>
                      </a: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Темрюкский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Туапсинский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15, 17, 26, 30, 31,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Успенский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14</a:t>
                      </a: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923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Усть-Лабинский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18, 24, 26, 27</a:t>
                      </a: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831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1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Щербиновский</a:t>
                      </a:r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80000" marR="6310" marT="63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13</a:t>
                      </a:r>
                    </a:p>
                  </a:txBody>
                  <a:tcPr marL="144000" marR="6310" marT="63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88504"/>
              </p:ext>
            </p:extLst>
          </p:nvPr>
        </p:nvGraphicFramePr>
        <p:xfrm>
          <a:off x="3817777" y="1266024"/>
          <a:ext cx="3563105" cy="2599311"/>
        </p:xfrm>
        <a:graphic>
          <a:graphicData uri="http://schemas.openxmlformats.org/drawingml/2006/table">
            <a:tbl>
              <a:tblPr/>
              <a:tblGrid>
                <a:gridCol w="4675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345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72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37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Школы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с н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аибольшей численностью прошедших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ПК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F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34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Муниципалитет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2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ШНОР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ПК учителей и </a:t>
                      </a:r>
                      <a:r>
                        <a:rPr lang="ru-RU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руководителей (чел.)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61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Новороссийск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24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21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80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972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Краснодар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70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61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845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82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9294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Тихорецкий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972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Калининский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1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8279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Крымский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№ 6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662730"/>
              </p:ext>
            </p:extLst>
          </p:nvPr>
        </p:nvGraphicFramePr>
        <p:xfrm>
          <a:off x="204852" y="1385340"/>
          <a:ext cx="3373907" cy="4691709"/>
        </p:xfrm>
        <a:graphic>
          <a:graphicData uri="http://schemas.openxmlformats.org/drawingml/2006/table">
            <a:tbl>
              <a:tblPr/>
              <a:tblGrid>
                <a:gridCol w="5351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009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377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045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Школы с численностью прошедших ПК более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 чел</a:t>
                      </a:r>
                    </a:p>
                  </a:txBody>
                  <a:tcPr marL="9199" marR="9199" marT="9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FFD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Муниципалитет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ШНОР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Армавир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2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Геленджик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17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Горячий Ключ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6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Динской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10, 30, 53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Калининский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Каневской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6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Кореновский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7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Красноармейский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6, 7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Краснодар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№ 35, 46,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51, 66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Кущевский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16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Лабинский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9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Ленинградский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2, 12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Мостовский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14 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Новороссийск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2, 4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Сочи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4,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9, 77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Темрюкский 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01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199" marR="9199" marT="919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Тбилисский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 2, 5, 6</a:t>
                      </a:r>
                    </a:p>
                  </a:txBody>
                  <a:tcPr marL="9199" marR="9199" marT="91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0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52537DC-F246-4FB0-8D28-3BAC87453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55664" y="132556"/>
            <a:ext cx="764893" cy="7831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E811E7-7E8F-4804-A02B-1C1F9016C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881" y="0"/>
            <a:ext cx="1098119" cy="99829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47D134EE-ECAC-465D-9D63-8FEC602083B6}"/>
              </a:ext>
            </a:extLst>
          </p:cNvPr>
          <p:cNvSpPr txBox="1">
            <a:spLocks/>
          </p:cNvSpPr>
          <p:nvPr/>
        </p:nvSpPr>
        <p:spPr>
          <a:xfrm>
            <a:off x="920557" y="147339"/>
            <a:ext cx="9784680" cy="6131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банка заданий по функциональной грамотности РЭШ в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образовательном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процессе за истекший период 2021-2022 учебного года 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6E2F5C7-74DE-4021-B270-7AA317D59831}"/>
              </a:ext>
            </a:extLst>
          </p:cNvPr>
          <p:cNvGrpSpPr/>
          <p:nvPr/>
        </p:nvGrpSpPr>
        <p:grpSpPr>
          <a:xfrm flipV="1">
            <a:off x="920557" y="775265"/>
            <a:ext cx="8164512" cy="99169"/>
            <a:chOff x="1" y="4450235"/>
            <a:chExt cx="15983746" cy="135580"/>
          </a:xfrm>
        </p:grpSpPr>
        <p:sp>
          <p:nvSpPr>
            <p:cNvPr id="8" name="Google Shape;11;p2">
              <a:extLst>
                <a:ext uri="{FF2B5EF4-FFF2-40B4-BE49-F238E27FC236}">
                  <a16:creationId xmlns:a16="http://schemas.microsoft.com/office/drawing/2014/main" xmlns="" id="{D0B51AA6-3969-4D74-80F3-270F6E62BA4F}"/>
                </a:ext>
              </a:extLst>
            </p:cNvPr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>
              <a:extLst>
                <a:ext uri="{FF2B5EF4-FFF2-40B4-BE49-F238E27FC236}">
                  <a16:creationId xmlns:a16="http://schemas.microsoft.com/office/drawing/2014/main" xmlns="" id="{AF3D516E-9C19-4869-A2D7-CA53D62F4974}"/>
                </a:ext>
              </a:extLst>
            </p:cNvPr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>
              <a:extLst>
                <a:ext uri="{FF2B5EF4-FFF2-40B4-BE49-F238E27FC236}">
                  <a16:creationId xmlns:a16="http://schemas.microsoft.com/office/drawing/2014/main" xmlns="" id="{E35AA0A1-8EF6-4CF3-9D69-657A596F232D}"/>
                </a:ext>
              </a:extLst>
            </p:cNvPr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>
              <a:extLst>
                <a:ext uri="{FF2B5EF4-FFF2-40B4-BE49-F238E27FC236}">
                  <a16:creationId xmlns:a16="http://schemas.microsoft.com/office/drawing/2014/main" xmlns="" id="{65751CE9-768E-4EAA-8ACF-6B4FAA8A61F7}"/>
                </a:ext>
              </a:extLst>
            </p:cNvPr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0358"/>
              </p:ext>
            </p:extLst>
          </p:nvPr>
        </p:nvGraphicFramePr>
        <p:xfrm>
          <a:off x="244132" y="1102651"/>
          <a:ext cx="5827060" cy="5440467"/>
        </p:xfrm>
        <a:graphic>
          <a:graphicData uri="http://schemas.openxmlformats.org/drawingml/2006/table">
            <a:tbl>
              <a:tblPr/>
              <a:tblGrid>
                <a:gridCol w="444214"/>
                <a:gridCol w="1923619"/>
                <a:gridCol w="854943"/>
                <a:gridCol w="1709883"/>
                <a:gridCol w="894401"/>
              </a:tblGrid>
              <a:tr h="277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Муниципалитет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 ШНОР 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ОО, работающих с банком ФГ 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школ 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Белоглинский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Брюховецкий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Гулькевичский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Краснодар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Новороссийск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Геленджик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Динской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Кавказский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Калининский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Кореновский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Красноармейский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Крыловский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Кущевский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Лабинский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Отрадненский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Приморско-Ахтарский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Темрюкский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Тихорецкий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Успенский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365304"/>
              </p:ext>
            </p:extLst>
          </p:nvPr>
        </p:nvGraphicFramePr>
        <p:xfrm>
          <a:off x="6209416" y="1102651"/>
          <a:ext cx="5898778" cy="4132533"/>
        </p:xfrm>
        <a:graphic>
          <a:graphicData uri="http://schemas.openxmlformats.org/drawingml/2006/table">
            <a:tbl>
              <a:tblPr/>
              <a:tblGrid>
                <a:gridCol w="515932"/>
                <a:gridCol w="1923619"/>
                <a:gridCol w="854943"/>
                <a:gridCol w="1709883"/>
                <a:gridCol w="894401"/>
              </a:tblGrid>
              <a:tr h="277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Муниципалитет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 ШНОР 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ОО, работающих с банком ФГ 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школ 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Щербиновский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Сочи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96,2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Крымский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95,5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Мостовский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92,3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Каневской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91,7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Выселковский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90,9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Славянский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85,7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Горячий Ключ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81,8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Туапсинский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Апшеронский 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Армавир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Тбилисский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66,7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Усть-Лабинский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60,0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Абинский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Новопокровский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25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Анапа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629" marR="4629" marT="46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</a:t>
                      </a:r>
                    </a:p>
                  </a:txBody>
                  <a:tcPr marL="4629" marR="4629" marT="46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74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52537DC-F246-4FB0-8D28-3BAC87453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9" t="4213" r="1670" b="893"/>
          <a:stretch/>
        </p:blipFill>
        <p:spPr>
          <a:xfrm>
            <a:off x="155664" y="132556"/>
            <a:ext cx="764893" cy="7831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E811E7-7E8F-4804-A02B-1C1F9016C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3881" y="0"/>
            <a:ext cx="1098119" cy="99829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47D134EE-ECAC-465D-9D63-8FEC602083B6}"/>
              </a:ext>
            </a:extLst>
          </p:cNvPr>
          <p:cNvSpPr txBox="1">
            <a:spLocks/>
          </p:cNvSpPr>
          <p:nvPr/>
        </p:nvSpPr>
        <p:spPr>
          <a:xfrm>
            <a:off x="920556" y="147339"/>
            <a:ext cx="10348805" cy="604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Школы, учителя которых осуществляют работу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портале «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Единое содержание общего образования» с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конструктором рабочих программ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6E2F5C7-74DE-4021-B270-7AA317D59831}"/>
              </a:ext>
            </a:extLst>
          </p:cNvPr>
          <p:cNvGrpSpPr/>
          <p:nvPr/>
        </p:nvGrpSpPr>
        <p:grpSpPr>
          <a:xfrm flipV="1">
            <a:off x="920557" y="816540"/>
            <a:ext cx="8164512" cy="99169"/>
            <a:chOff x="1" y="4450235"/>
            <a:chExt cx="15983746" cy="135580"/>
          </a:xfrm>
        </p:grpSpPr>
        <p:sp>
          <p:nvSpPr>
            <p:cNvPr id="8" name="Google Shape;11;p2">
              <a:extLst>
                <a:ext uri="{FF2B5EF4-FFF2-40B4-BE49-F238E27FC236}">
                  <a16:creationId xmlns:a16="http://schemas.microsoft.com/office/drawing/2014/main" xmlns="" id="{D0B51AA6-3969-4D74-80F3-270F6E62BA4F}"/>
                </a:ext>
              </a:extLst>
            </p:cNvPr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>
              <a:extLst>
                <a:ext uri="{FF2B5EF4-FFF2-40B4-BE49-F238E27FC236}">
                  <a16:creationId xmlns:a16="http://schemas.microsoft.com/office/drawing/2014/main" xmlns="" id="{AF3D516E-9C19-4869-A2D7-CA53D62F4974}"/>
                </a:ext>
              </a:extLst>
            </p:cNvPr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>
              <a:extLst>
                <a:ext uri="{FF2B5EF4-FFF2-40B4-BE49-F238E27FC236}">
                  <a16:creationId xmlns:a16="http://schemas.microsoft.com/office/drawing/2014/main" xmlns="" id="{E35AA0A1-8EF6-4CF3-9D69-657A596F232D}"/>
                </a:ext>
              </a:extLst>
            </p:cNvPr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>
              <a:extLst>
                <a:ext uri="{FF2B5EF4-FFF2-40B4-BE49-F238E27FC236}">
                  <a16:creationId xmlns:a16="http://schemas.microsoft.com/office/drawing/2014/main" xmlns="" id="{65751CE9-768E-4EAA-8ACF-6B4FAA8A61F7}"/>
                </a:ext>
              </a:extLst>
            </p:cNvPr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104854"/>
              </p:ext>
            </p:extLst>
          </p:nvPr>
        </p:nvGraphicFramePr>
        <p:xfrm>
          <a:off x="168181" y="1085840"/>
          <a:ext cx="5680169" cy="4861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240"/>
                <a:gridCol w="2036139"/>
                <a:gridCol w="797002"/>
                <a:gridCol w="1594002"/>
                <a:gridCol w="833786"/>
              </a:tblGrid>
              <a:tr h="654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Муниципалитет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 ШНОР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ОО, работающих с конструктором РП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школ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Краснодар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Кореновский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Красноармейский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Сочи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Апшеронский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Новороссийск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Кавказский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Приморско-Ахтарский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Отрадненский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Горячий Ключ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Брюховецкий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Армавир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Динской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Тихорецкий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Успенский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Анапа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Крыловский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Мостовский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306922"/>
              </p:ext>
            </p:extLst>
          </p:nvPr>
        </p:nvGraphicFramePr>
        <p:xfrm>
          <a:off x="6272484" y="1085843"/>
          <a:ext cx="5680169" cy="48619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9240"/>
                <a:gridCol w="2036139"/>
                <a:gridCol w="797002"/>
                <a:gridCol w="1594002"/>
                <a:gridCol w="833786"/>
              </a:tblGrid>
              <a:tr h="6548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Муниципалитет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 ШНОР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ОО, работающих с конструктором РП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школ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Тбилисский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Геленджик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Усть-Лабинский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Выселковский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Белоглинский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Калининский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Славянский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Крымский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Каневской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Темрюкский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Туапсинский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Абинский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Гулькевичский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Кущевский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Новопокровский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</a:tr>
              <a:tr h="221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ctr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Щербиновский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29" marR="4629" marT="4629" marB="0" anchor="b">
                    <a:solidFill>
                      <a:srgbClr val="DEACA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568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52537DC-F246-4FB0-8D28-3BAC87453E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9" t="4213" r="1670" b="893"/>
          <a:stretch/>
        </p:blipFill>
        <p:spPr>
          <a:xfrm>
            <a:off x="155664" y="132556"/>
            <a:ext cx="764893" cy="78315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E811E7-7E8F-4804-A02B-1C1F9016C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93881" y="0"/>
            <a:ext cx="1098119" cy="99829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47D134EE-ECAC-465D-9D63-8FEC602083B6}"/>
              </a:ext>
            </a:extLst>
          </p:cNvPr>
          <p:cNvSpPr txBox="1">
            <a:spLocks/>
          </p:cNvSpPr>
          <p:nvPr/>
        </p:nvSpPr>
        <p:spPr>
          <a:xfrm>
            <a:off x="998377" y="28385"/>
            <a:ext cx="10284025" cy="398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педагогов ШНОР в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области 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введения </a:t>
            </a:r>
          </a:p>
          <a:p>
            <a:pPr marL="0" indent="0">
              <a:buNone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обновленных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ФГОС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66E2F5C7-74DE-4021-B270-7AA317D59831}"/>
              </a:ext>
            </a:extLst>
          </p:cNvPr>
          <p:cNvGrpSpPr/>
          <p:nvPr/>
        </p:nvGrpSpPr>
        <p:grpSpPr>
          <a:xfrm flipV="1">
            <a:off x="998377" y="816540"/>
            <a:ext cx="8164512" cy="99169"/>
            <a:chOff x="1" y="4450235"/>
            <a:chExt cx="15983746" cy="135580"/>
          </a:xfrm>
        </p:grpSpPr>
        <p:sp>
          <p:nvSpPr>
            <p:cNvPr id="8" name="Google Shape;11;p2">
              <a:extLst>
                <a:ext uri="{FF2B5EF4-FFF2-40B4-BE49-F238E27FC236}">
                  <a16:creationId xmlns:a16="http://schemas.microsoft.com/office/drawing/2014/main" xmlns="" id="{D0B51AA6-3969-4D74-80F3-270F6E62BA4F}"/>
                </a:ext>
              </a:extLst>
            </p:cNvPr>
            <p:cNvSpPr/>
            <p:nvPr/>
          </p:nvSpPr>
          <p:spPr>
            <a:xfrm>
              <a:off x="12857953" y="4450235"/>
              <a:ext cx="1562897" cy="135580"/>
            </a:xfrm>
            <a:prstGeom prst="rect">
              <a:avLst/>
            </a:prstGeom>
            <a:solidFill>
              <a:srgbClr val="F950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" name="Google Shape;12;p2">
              <a:extLst>
                <a:ext uri="{FF2B5EF4-FFF2-40B4-BE49-F238E27FC236}">
                  <a16:creationId xmlns:a16="http://schemas.microsoft.com/office/drawing/2014/main" xmlns="" id="{AF3D516E-9C19-4869-A2D7-CA53D62F4974}"/>
                </a:ext>
              </a:extLst>
            </p:cNvPr>
            <p:cNvSpPr/>
            <p:nvPr/>
          </p:nvSpPr>
          <p:spPr>
            <a:xfrm>
              <a:off x="14420850" y="4450235"/>
              <a:ext cx="1562897" cy="135580"/>
            </a:xfrm>
            <a:prstGeom prst="rect">
              <a:avLst/>
            </a:prstGeom>
            <a:solidFill>
              <a:srgbClr val="05B4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13;p2">
              <a:extLst>
                <a:ext uri="{FF2B5EF4-FFF2-40B4-BE49-F238E27FC236}">
                  <a16:creationId xmlns:a16="http://schemas.microsoft.com/office/drawing/2014/main" xmlns="" id="{E35AA0A1-8EF6-4CF3-9D69-657A596F232D}"/>
                </a:ext>
              </a:extLst>
            </p:cNvPr>
            <p:cNvSpPr/>
            <p:nvPr/>
          </p:nvSpPr>
          <p:spPr>
            <a:xfrm>
              <a:off x="1" y="4450235"/>
              <a:ext cx="1562897" cy="135580"/>
            </a:xfrm>
            <a:prstGeom prst="rect">
              <a:avLst/>
            </a:prstGeom>
            <a:solidFill>
              <a:srgbClr val="3A9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4;p2">
              <a:extLst>
                <a:ext uri="{FF2B5EF4-FFF2-40B4-BE49-F238E27FC236}">
                  <a16:creationId xmlns:a16="http://schemas.microsoft.com/office/drawing/2014/main" xmlns="" id="{65751CE9-768E-4EAA-8ACF-6B4FAA8A61F7}"/>
                </a:ext>
              </a:extLst>
            </p:cNvPr>
            <p:cNvSpPr/>
            <p:nvPr/>
          </p:nvSpPr>
          <p:spPr>
            <a:xfrm>
              <a:off x="1562086" y="4450235"/>
              <a:ext cx="11295604" cy="135580"/>
            </a:xfrm>
            <a:prstGeom prst="rect">
              <a:avLst/>
            </a:prstGeom>
            <a:solidFill>
              <a:srgbClr val="06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999093"/>
              </p:ext>
            </p:extLst>
          </p:nvPr>
        </p:nvGraphicFramePr>
        <p:xfrm>
          <a:off x="595407" y="922842"/>
          <a:ext cx="11251095" cy="5796011"/>
        </p:xfrm>
        <a:graphic>
          <a:graphicData uri="http://schemas.openxmlformats.org/drawingml/2006/table">
            <a:tbl>
              <a:tblPr/>
              <a:tblGrid>
                <a:gridCol w="300891"/>
                <a:gridCol w="1797206"/>
                <a:gridCol w="1052607"/>
                <a:gridCol w="1029441"/>
                <a:gridCol w="1057776"/>
                <a:gridCol w="393593"/>
                <a:gridCol w="242026"/>
                <a:gridCol w="2067824"/>
                <a:gridCol w="1212574"/>
                <a:gridCol w="1003853"/>
                <a:gridCol w="1093304"/>
              </a:tblGrid>
              <a:tr h="3881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Муниципалитет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педагогических работников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педагогов,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прошедших КПК ФГОС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педагогов,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прошедших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КПК ФГОС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Муниципалитет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педагогических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работников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Численность педагогов,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прошедших КПК ФГОС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педагогов, 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прошедших КПК ФГОС</a:t>
                      </a:r>
                    </a:p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5063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Анапа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Лабинский</a:t>
                      </a:r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75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Армавир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47,37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1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Горячий Ключ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Мостовский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Геленджик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Новопокровский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  <a:tr h="191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Краснодар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Отрадненский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1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Новороссийск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Павловский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1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Сочи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Приморско-Ахтарский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8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Абинский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Северский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1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Апшеронский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Славянский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Белоглинский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Тбилисский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7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Брюховецкий</a:t>
                      </a:r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Темрюкский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Выселковский</a:t>
                      </a:r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Тихорецкий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  <a:tr h="191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Гулькевичский</a:t>
                      </a:r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Туапсинский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  <a:tr h="1952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Динской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Успенский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1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Кавказский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Усть-Лабинский</a:t>
                      </a:r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  <a:tr h="191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Калининский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Щербиновский район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5D6"/>
                    </a:solidFill>
                  </a:tcPr>
                </a:tc>
              </a:tr>
              <a:tr h="1912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Каневской район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5053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4" marR="7464" marT="74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6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Кореновский район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14,61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309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Красноармейский район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12,40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54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Крыловский район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24,17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586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Крымский район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258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33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1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12,79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3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Кущевский </a:t>
                      </a:r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район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7464" marR="7464" marT="74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47,62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464" marR="7464" marT="746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006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1898</Words>
  <Application>Microsoft Office PowerPoint</Application>
  <PresentationFormat>Широкоэкранный</PresentationFormat>
  <Paragraphs>1248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Базовые направления ШНОР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164</cp:revision>
  <cp:lastPrinted>2022-05-17T06:09:59Z</cp:lastPrinted>
  <dcterms:created xsi:type="dcterms:W3CDTF">2021-09-28T10:01:15Z</dcterms:created>
  <dcterms:modified xsi:type="dcterms:W3CDTF">2022-06-06T14:48:24Z</dcterms:modified>
</cp:coreProperties>
</file>