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7" r:id="rId2"/>
    <p:sldId id="432" r:id="rId3"/>
    <p:sldId id="401" r:id="rId4"/>
    <p:sldId id="417" r:id="rId5"/>
    <p:sldId id="420" r:id="rId6"/>
    <p:sldId id="411" r:id="rId7"/>
    <p:sldId id="435" r:id="rId8"/>
    <p:sldId id="421" r:id="rId9"/>
    <p:sldId id="424" r:id="rId10"/>
    <p:sldId id="422" r:id="rId11"/>
    <p:sldId id="434" r:id="rId12"/>
    <p:sldId id="426" r:id="rId13"/>
    <p:sldId id="427" r:id="rId14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4F9C59E-FE01-4C2A-8095-881CD5306AC6}">
          <p14:sldIdLst>
            <p14:sldId id="277"/>
            <p14:sldId id="432"/>
            <p14:sldId id="401"/>
            <p14:sldId id="417"/>
            <p14:sldId id="420"/>
            <p14:sldId id="411"/>
            <p14:sldId id="435"/>
            <p14:sldId id="421"/>
            <p14:sldId id="424"/>
            <p14:sldId id="422"/>
            <p14:sldId id="434"/>
            <p14:sldId id="426"/>
            <p14:sldId id="427"/>
          </p14:sldIdLst>
        </p14:section>
        <p14:section name="Раздел без заголовка" id="{170CF46B-3994-4F96-B82F-4A00842DEE67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B48E"/>
    <a:srgbClr val="F95022"/>
    <a:srgbClr val="962478"/>
    <a:srgbClr val="EB8DD7"/>
    <a:srgbClr val="FE4203"/>
    <a:srgbClr val="F86F38"/>
    <a:srgbClr val="065889"/>
    <a:srgbClr val="44546A"/>
    <a:srgbClr val="A5A5A5"/>
    <a:srgbClr val="76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3659" autoAdjust="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97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Всероссийские</a:t>
            </a:r>
            <a:r>
              <a:rPr lang="ru-RU" baseline="0" dirty="0" smtClean="0"/>
              <a:t> проверочные работы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960572863174713E-2"/>
          <c:y val="0.15770896216290253"/>
          <c:w val="0.9331478945566587"/>
          <c:h val="0.62517138406623429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русский язык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результаты ВПР сентябрь -октябрь 2020 начальная школа</c:v>
                </c:pt>
                <c:pt idx="1">
                  <c:v>результаты ВПР сентябрь -октябрь 2020 5-9 классы, 10-11</c:v>
                </c:pt>
                <c:pt idx="2">
                  <c:v>результаты ВПР май 2021 начальная школа</c:v>
                </c:pt>
                <c:pt idx="3">
                  <c:v>результаты ВПР май 2021г. 5-9 классы, 10-11 кл.</c:v>
                </c:pt>
                <c:pt idx="4">
                  <c:v>результаты ВПР сентябрь-октябрь 2021г.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4.3</c:v>
                </c:pt>
                <c:pt idx="1">
                  <c:v>1.5</c:v>
                </c:pt>
                <c:pt idx="2">
                  <c:v>5.5</c:v>
                </c:pt>
                <c:pt idx="3">
                  <c:v>6.5</c:v>
                </c:pt>
                <c:pt idx="4">
                  <c:v>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76-4846-AA53-5BE7423470C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математика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результаты ВПР сентябрь -октябрь 2020 начальная школа</c:v>
                </c:pt>
                <c:pt idx="1">
                  <c:v>результаты ВПР сентябрь -октябрь 2020 5-9 классы, 10-11</c:v>
                </c:pt>
                <c:pt idx="2">
                  <c:v>результаты ВПР май 2021 начальная школа</c:v>
                </c:pt>
                <c:pt idx="3">
                  <c:v>результаты ВПР май 2021г. 5-9 классы, 10-11 кл.</c:v>
                </c:pt>
                <c:pt idx="4">
                  <c:v>результаты ВПР сентябрь-октябрь 2021г.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2.4</c:v>
                </c:pt>
                <c:pt idx="1">
                  <c:v>1.8</c:v>
                </c:pt>
                <c:pt idx="2">
                  <c:v>3.6</c:v>
                </c:pt>
                <c:pt idx="3">
                  <c:v>5.5</c:v>
                </c:pt>
                <c:pt idx="4">
                  <c:v>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A76-4846-AA53-5BE7423470C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Предметы естественного и гуманитарного циклов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результаты ВПР сентябрь -октябрь 2020 начальная школа</c:v>
                </c:pt>
                <c:pt idx="1">
                  <c:v>результаты ВПР сентябрь -октябрь 2020 5-9 классы, 10-11</c:v>
                </c:pt>
                <c:pt idx="2">
                  <c:v>результаты ВПР май 2021 начальная школа</c:v>
                </c:pt>
                <c:pt idx="3">
                  <c:v>результаты ВПР май 2021г. 5-9 классы, 10-11 кл.</c:v>
                </c:pt>
                <c:pt idx="4">
                  <c:v>результаты ВПР сентябрь-октябрь 2021г.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3.6</c:v>
                </c:pt>
                <c:pt idx="3">
                  <c:v>3</c:v>
                </c:pt>
                <c:pt idx="4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A76-4846-AA53-5BE7423470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5227512"/>
        <c:axId val="365227904"/>
        <c:axId val="0"/>
      </c:bar3DChart>
      <c:catAx>
        <c:axId val="365227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5227904"/>
        <c:crosses val="autoZero"/>
        <c:auto val="1"/>
        <c:lblAlgn val="ctr"/>
        <c:lblOffset val="100"/>
        <c:noMultiLvlLbl val="0"/>
      </c:catAx>
      <c:valAx>
        <c:axId val="365227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5227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DE1D22-FD5F-4A7B-A5AA-F28703EFCC1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B1D00D-2B0D-4258-89F0-ADC3258BD489}">
      <dgm:prSet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 rtl="0"/>
          <a:endParaRPr lang="ru-RU" sz="1400" b="1" dirty="0" smtClean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rtl="0"/>
          <a:r>
            <a:rPr lang="ru-RU" sz="14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Проект ДОРОЖНОЙ КАРТЫ  в Лабинском районе</a:t>
          </a:r>
        </a:p>
        <a:p>
          <a:pPr rtl="0"/>
          <a:r>
            <a:rPr lang="ru-RU" sz="14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по реализации проекта «Исследования на уроке»</a:t>
          </a:r>
          <a:endParaRPr lang="ru-RU" sz="14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6F0A9045-A058-4065-A90C-2655A2E4676B}" type="parTrans" cxnId="{86107908-4E0E-4237-8024-C5A2A2B034FE}">
      <dgm:prSet/>
      <dgm:spPr/>
      <dgm:t>
        <a:bodyPr/>
        <a:lstStyle/>
        <a:p>
          <a:endParaRPr lang="ru-RU"/>
        </a:p>
      </dgm:t>
    </dgm:pt>
    <dgm:pt modelId="{3D5651DC-552F-448A-A855-B0B186AF709E}" type="sibTrans" cxnId="{86107908-4E0E-4237-8024-C5A2A2B034FE}">
      <dgm:prSet/>
      <dgm:spPr/>
      <dgm:t>
        <a:bodyPr/>
        <a:lstStyle/>
        <a:p>
          <a:endParaRPr lang="ru-RU"/>
        </a:p>
      </dgm:t>
    </dgm:pt>
    <dgm:pt modelId="{C38B1B1C-7269-4245-8BE0-9FD3D8159936}" type="pres">
      <dgm:prSet presAssocID="{9DDE1D22-FD5F-4A7B-A5AA-F28703EFCC1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1F1E8B-BC8D-4A04-83CA-EE3A68F3D4F9}" type="pres">
      <dgm:prSet presAssocID="{AFB1D00D-2B0D-4258-89F0-ADC3258BD489}" presName="composite" presStyleCnt="0"/>
      <dgm:spPr/>
    </dgm:pt>
    <dgm:pt modelId="{57AF2D20-8B6D-4785-9676-13C3D78C917C}" type="pres">
      <dgm:prSet presAssocID="{AFB1D00D-2B0D-4258-89F0-ADC3258BD489}" presName="parentText" presStyleLbl="alignNode1" presStyleIdx="0" presStyleCnt="1" custScaleX="1033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9129C-71B7-46C1-BFB8-CDC21487D6F5}" type="pres">
      <dgm:prSet presAssocID="{AFB1D00D-2B0D-4258-89F0-ADC3258BD489}" presName="descendantText" presStyleLbl="alignAcc1" presStyleIdx="0" presStyleCnt="1">
        <dgm:presLayoutVars>
          <dgm:bulletEnabled val="1"/>
        </dgm:presLayoutVars>
      </dgm:prSet>
      <dgm:spPr>
        <a:solidFill>
          <a:schemeClr val="accent1">
            <a:lumMod val="20000"/>
            <a:lumOff val="80000"/>
            <a:alpha val="90000"/>
          </a:schemeClr>
        </a:solidFill>
      </dgm:spPr>
    </dgm:pt>
  </dgm:ptLst>
  <dgm:cxnLst>
    <dgm:cxn modelId="{86107908-4E0E-4237-8024-C5A2A2B034FE}" srcId="{9DDE1D22-FD5F-4A7B-A5AA-F28703EFCC1E}" destId="{AFB1D00D-2B0D-4258-89F0-ADC3258BD489}" srcOrd="0" destOrd="0" parTransId="{6F0A9045-A058-4065-A90C-2655A2E4676B}" sibTransId="{3D5651DC-552F-448A-A855-B0B186AF709E}"/>
    <dgm:cxn modelId="{B4E786A6-1708-4F96-82E0-339A6EC10B63}" type="presOf" srcId="{9DDE1D22-FD5F-4A7B-A5AA-F28703EFCC1E}" destId="{C38B1B1C-7269-4245-8BE0-9FD3D8159936}" srcOrd="0" destOrd="0" presId="urn:microsoft.com/office/officeart/2005/8/layout/chevron2"/>
    <dgm:cxn modelId="{DFA73BED-36DD-410A-84C5-E0589DF14AB3}" type="presOf" srcId="{AFB1D00D-2B0D-4258-89F0-ADC3258BD489}" destId="{57AF2D20-8B6D-4785-9676-13C3D78C917C}" srcOrd="0" destOrd="0" presId="urn:microsoft.com/office/officeart/2005/8/layout/chevron2"/>
    <dgm:cxn modelId="{D126A1C0-47BD-47AE-B580-F44FB06105C2}" type="presParOf" srcId="{C38B1B1C-7269-4245-8BE0-9FD3D8159936}" destId="{351F1E8B-BC8D-4A04-83CA-EE3A68F3D4F9}" srcOrd="0" destOrd="0" presId="urn:microsoft.com/office/officeart/2005/8/layout/chevron2"/>
    <dgm:cxn modelId="{C59BA2D5-6020-42DF-9E57-6E266EDD8F0F}" type="presParOf" srcId="{351F1E8B-BC8D-4A04-83CA-EE3A68F3D4F9}" destId="{57AF2D20-8B6D-4785-9676-13C3D78C917C}" srcOrd="0" destOrd="0" presId="urn:microsoft.com/office/officeart/2005/8/layout/chevron2"/>
    <dgm:cxn modelId="{C2199711-73E3-4E21-8FB4-3123F58E93FA}" type="presParOf" srcId="{351F1E8B-BC8D-4A04-83CA-EE3A68F3D4F9}" destId="{4319129C-71B7-46C1-BFB8-CDC21487D6F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DE1D22-FD5F-4A7B-A5AA-F28703EFCC1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B1D00D-2B0D-4258-89F0-ADC3258BD489}">
      <dgm:prSet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 rtl="0"/>
          <a:endParaRPr lang="ru-RU" sz="1400" dirty="0" smtClean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rtl="0"/>
          <a:r>
            <a:rPr lang="ru-RU" sz="14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Проект приказа по формированию команды учителей, реализующих проект в школах ШНОР «Исследование на уроке»</a:t>
          </a:r>
          <a:endParaRPr lang="ru-RU" sz="14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6F0A9045-A058-4065-A90C-2655A2E4676B}" type="parTrans" cxnId="{86107908-4E0E-4237-8024-C5A2A2B034FE}">
      <dgm:prSet/>
      <dgm:spPr/>
      <dgm:t>
        <a:bodyPr/>
        <a:lstStyle/>
        <a:p>
          <a:endParaRPr lang="ru-RU"/>
        </a:p>
      </dgm:t>
    </dgm:pt>
    <dgm:pt modelId="{3D5651DC-552F-448A-A855-B0B186AF709E}" type="sibTrans" cxnId="{86107908-4E0E-4237-8024-C5A2A2B034FE}">
      <dgm:prSet/>
      <dgm:spPr/>
      <dgm:t>
        <a:bodyPr/>
        <a:lstStyle/>
        <a:p>
          <a:endParaRPr lang="ru-RU"/>
        </a:p>
      </dgm:t>
    </dgm:pt>
    <dgm:pt modelId="{C38B1B1C-7269-4245-8BE0-9FD3D8159936}" type="pres">
      <dgm:prSet presAssocID="{9DDE1D22-FD5F-4A7B-A5AA-F28703EFCC1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1F1E8B-BC8D-4A04-83CA-EE3A68F3D4F9}" type="pres">
      <dgm:prSet presAssocID="{AFB1D00D-2B0D-4258-89F0-ADC3258BD489}" presName="composite" presStyleCnt="0"/>
      <dgm:spPr/>
    </dgm:pt>
    <dgm:pt modelId="{57AF2D20-8B6D-4785-9676-13C3D78C917C}" type="pres">
      <dgm:prSet presAssocID="{AFB1D00D-2B0D-4258-89F0-ADC3258BD489}" presName="parentText" presStyleLbl="alignNode1" presStyleIdx="0" presStyleCnt="1" custScaleX="1033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9129C-71B7-46C1-BFB8-CDC21487D6F5}" type="pres">
      <dgm:prSet presAssocID="{AFB1D00D-2B0D-4258-89F0-ADC3258BD489}" presName="descendantText" presStyleLbl="alignAcc1" presStyleIdx="0" presStyleCnt="1" custScaleY="100000" custLinFactNeighborX="166" custLinFactNeighborY="723">
        <dgm:presLayoutVars>
          <dgm:bulletEnabled val="1"/>
        </dgm:presLayoutVars>
      </dgm:prSet>
      <dgm:spPr>
        <a:solidFill>
          <a:schemeClr val="accent1">
            <a:lumMod val="20000"/>
            <a:lumOff val="80000"/>
            <a:alpha val="90000"/>
          </a:schemeClr>
        </a:solidFill>
      </dgm:spPr>
    </dgm:pt>
  </dgm:ptLst>
  <dgm:cxnLst>
    <dgm:cxn modelId="{86107908-4E0E-4237-8024-C5A2A2B034FE}" srcId="{9DDE1D22-FD5F-4A7B-A5AA-F28703EFCC1E}" destId="{AFB1D00D-2B0D-4258-89F0-ADC3258BD489}" srcOrd="0" destOrd="0" parTransId="{6F0A9045-A058-4065-A90C-2655A2E4676B}" sibTransId="{3D5651DC-552F-448A-A855-B0B186AF709E}"/>
    <dgm:cxn modelId="{8E8BA622-8D03-444D-9E3D-818635AF088D}" type="presOf" srcId="{9DDE1D22-FD5F-4A7B-A5AA-F28703EFCC1E}" destId="{C38B1B1C-7269-4245-8BE0-9FD3D8159936}" srcOrd="0" destOrd="0" presId="urn:microsoft.com/office/officeart/2005/8/layout/chevron2"/>
    <dgm:cxn modelId="{8C06592B-1C6E-4E17-8686-4D73678762BF}" type="presOf" srcId="{AFB1D00D-2B0D-4258-89F0-ADC3258BD489}" destId="{57AF2D20-8B6D-4785-9676-13C3D78C917C}" srcOrd="0" destOrd="0" presId="urn:microsoft.com/office/officeart/2005/8/layout/chevron2"/>
    <dgm:cxn modelId="{9554E962-388F-4C16-9A34-6320733DBF7E}" type="presParOf" srcId="{C38B1B1C-7269-4245-8BE0-9FD3D8159936}" destId="{351F1E8B-BC8D-4A04-83CA-EE3A68F3D4F9}" srcOrd="0" destOrd="0" presId="urn:microsoft.com/office/officeart/2005/8/layout/chevron2"/>
    <dgm:cxn modelId="{0A3BDC7C-327D-4B3A-B080-601033D3DB0C}" type="presParOf" srcId="{351F1E8B-BC8D-4A04-83CA-EE3A68F3D4F9}" destId="{57AF2D20-8B6D-4785-9676-13C3D78C917C}" srcOrd="0" destOrd="0" presId="urn:microsoft.com/office/officeart/2005/8/layout/chevron2"/>
    <dgm:cxn modelId="{B15F9946-30EC-43A8-B2CE-A773DABD752E}" type="presParOf" srcId="{351F1E8B-BC8D-4A04-83CA-EE3A68F3D4F9}" destId="{4319129C-71B7-46C1-BFB8-CDC21487D6F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6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996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D03DA-D88D-4728-8D77-5B7EF3DCF6B0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9"/>
            <a:ext cx="5486400" cy="39167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610"/>
            <a:ext cx="2971800" cy="4996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5010" y="9447610"/>
            <a:ext cx="2971800" cy="4996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0DDE2-3D17-4085-A182-EFAF4A476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400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0DDE2-3D17-4085-A182-EFAF4A4761F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703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0DDE2-3D17-4085-A182-EFAF4A4761F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807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заполнения и размещения самодиагностики в раздел «</a:t>
            </a:r>
            <a:r>
              <a:rPr lang="ru-RU" baseline="0" dirty="0" err="1" smtClean="0"/>
              <a:t>Самообследования</a:t>
            </a:r>
            <a:r>
              <a:rPr lang="ru-RU" baseline="0" dirty="0" smtClean="0"/>
              <a:t>» необходимо скачать верный шаблон из раздела «Проектная диагностика».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0DDE2-3D17-4085-A182-EFAF4A4761F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709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0DDE2-3D17-4085-A182-EFAF4A4761F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616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0DDE2-3D17-4085-A182-EFAF4A4761F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230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0DDE2-3D17-4085-A182-EFAF4A4761F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005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856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61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93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9F06B0F-577D-4331-87CF-A0A833AA949D}"/>
              </a:ext>
            </a:extLst>
          </p:cNvPr>
          <p:cNvSpPr/>
          <p:nvPr userDrawn="1"/>
        </p:nvSpPr>
        <p:spPr>
          <a:xfrm>
            <a:off x="9606000" y="0"/>
            <a:ext cx="2806567" cy="6860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6706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6706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958" y="365125"/>
            <a:ext cx="3961042" cy="61277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78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EEF441D-A1A1-48BA-B9DE-0AAA8224B7D0}"/>
              </a:ext>
            </a:extLst>
          </p:cNvPr>
          <p:cNvSpPr/>
          <p:nvPr userDrawn="1"/>
        </p:nvSpPr>
        <p:spPr>
          <a:xfrm>
            <a:off x="0" y="0"/>
            <a:ext cx="59188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5701238B-17B1-4DAB-9C27-FC7BE9B87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02" y="1359000"/>
            <a:ext cx="5280898" cy="1325563"/>
          </a:xfrm>
        </p:spPr>
        <p:txBody>
          <a:bodyPr>
            <a:noAutofit/>
          </a:bodyPr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3DE9FB9-DAE3-47AB-A980-0F966C738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6000" y="3538581"/>
            <a:ext cx="4461587" cy="330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3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53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877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93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90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47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848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61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532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D79D2-5EB5-4951-AA63-CF4DE75C4462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924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svg"/><Relationship Id="rId11" Type="http://schemas.openxmlformats.org/officeDocument/2006/relationships/image" Target="../media/image8.jpeg"/><Relationship Id="rId5" Type="http://schemas.openxmlformats.org/officeDocument/2006/relationships/image" Target="../media/image22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0.svg"/><Relationship Id="rId10" Type="http://schemas.openxmlformats.org/officeDocument/2006/relationships/image" Target="../media/image7.jpeg"/><Relationship Id="rId4" Type="http://schemas.openxmlformats.org/officeDocument/2006/relationships/image" Target="../media/image11.png"/><Relationship Id="rId9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7385" y="217442"/>
            <a:ext cx="10535640" cy="76835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ru-RU" altLang="ru-RU" b="1" dirty="0" smtClean="0">
                <a:solidFill>
                  <a:srgbClr val="0658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учреждение «Информационно-методический центр»  города Лабинска Лабинского района</a:t>
            </a:r>
          </a:p>
        </p:txBody>
      </p:sp>
      <p:grpSp>
        <p:nvGrpSpPr>
          <p:cNvPr id="11" name="Группа 10"/>
          <p:cNvGrpSpPr/>
          <p:nvPr/>
        </p:nvGrpSpPr>
        <p:grpSpPr>
          <a:xfrm flipV="1">
            <a:off x="119471" y="1098587"/>
            <a:ext cx="8164512" cy="202053"/>
            <a:chOff x="1" y="4450235"/>
            <a:chExt cx="15983746" cy="135580"/>
          </a:xfrm>
        </p:grpSpPr>
        <p:sp>
          <p:nvSpPr>
            <p:cNvPr id="13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7" name="Группа 16"/>
          <p:cNvGrpSpPr/>
          <p:nvPr/>
        </p:nvGrpSpPr>
        <p:grpSpPr>
          <a:xfrm flipH="1" flipV="1">
            <a:off x="5831150" y="5227608"/>
            <a:ext cx="6360849" cy="259318"/>
            <a:chOff x="1" y="4450235"/>
            <a:chExt cx="15983746" cy="135580"/>
          </a:xfrm>
        </p:grpSpPr>
        <p:sp>
          <p:nvSpPr>
            <p:cNvPr id="18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4343" name="Заголовок 1"/>
          <p:cNvSpPr>
            <a:spLocks noGrp="1"/>
          </p:cNvSpPr>
          <p:nvPr>
            <p:ph type="ctrTitle"/>
          </p:nvPr>
        </p:nvSpPr>
        <p:spPr>
          <a:xfrm>
            <a:off x="5731347" y="1512606"/>
            <a:ext cx="5771524" cy="19759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altLang="ru-RU" sz="3600" b="1" dirty="0" smtClean="0">
                <a:solidFill>
                  <a:srgbClr val="05B48E"/>
                </a:solidFill>
                <a:latin typeface="+mn-lt"/>
                <a:cs typeface="Times New Roman" panose="02020603050405020304" pitchFamily="18" charset="0"/>
              </a:rPr>
              <a:t>О работе со школами ШНОР и проекту «500+» в Лабинском районе</a:t>
            </a:r>
          </a:p>
        </p:txBody>
      </p:sp>
      <p:pic>
        <p:nvPicPr>
          <p:cNvPr id="22" name="Рисунок 21" descr="https://voms.ru/upload/iblock/9b1/9b1034f19b508cda0f5c94a05e01818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71" y="1512606"/>
            <a:ext cx="5611875" cy="397432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4744528" y="5801775"/>
            <a:ext cx="7256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658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Алифанова Инна Александровна, методист МКУ ИМЦ города Лабинска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5714142" y="3753541"/>
            <a:ext cx="6138551" cy="8916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altLang="ru-RU" sz="4000" b="1" u="sng" dirty="0" smtClean="0">
                <a:solidFill>
                  <a:srgbClr val="05B48E"/>
                </a:solidFill>
                <a:latin typeface="+mn-lt"/>
                <a:cs typeface="Times New Roman" panose="02020603050405020304" pitchFamily="18" charset="0"/>
              </a:rPr>
              <a:t>ИССЛЕДОВАНИЕ НА УРОКЕ</a:t>
            </a:r>
          </a:p>
        </p:txBody>
      </p:sp>
    </p:spTree>
    <p:extLst>
      <p:ext uri="{BB962C8B-B14F-4D97-AF65-F5344CB8AC3E}">
        <p14:creationId xmlns:p14="http://schemas.microsoft.com/office/powerpoint/2010/main" val="905178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41FE287E-7A7D-4B8F-9029-17F74833C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00" y="588181"/>
            <a:ext cx="1126613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00B0F0"/>
                </a:solidFill>
                <a:latin typeface="Comic Sans MS" pitchFamily="66" charset="0"/>
              </a:rPr>
              <a:t>Особенности в организации деятельности профессиональных обучающихся сообществ учителей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xmlns="" id="{A48C154C-3FA4-4335-B0FB-7F236377D726}"/>
              </a:ext>
            </a:extLst>
          </p:cNvPr>
          <p:cNvSpPr/>
          <p:nvPr/>
        </p:nvSpPr>
        <p:spPr>
          <a:xfrm>
            <a:off x="9159848" y="2018260"/>
            <a:ext cx="2745000" cy="245021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1BEE9D6-ADFC-4877-9809-AD0AE831AB63}"/>
              </a:ext>
            </a:extLst>
          </p:cNvPr>
          <p:cNvSpPr/>
          <p:nvPr/>
        </p:nvSpPr>
        <p:spPr>
          <a:xfrm>
            <a:off x="7130726" y="2010630"/>
            <a:ext cx="2029122" cy="25285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EBBE701-E1EB-4DA8-9733-C73CDA8A9647}"/>
              </a:ext>
            </a:extLst>
          </p:cNvPr>
          <p:cNvSpPr/>
          <p:nvPr/>
        </p:nvSpPr>
        <p:spPr>
          <a:xfrm>
            <a:off x="5164194" y="2010630"/>
            <a:ext cx="1966532" cy="25285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6D86110-9E15-4D70-B7AB-AED26B826804}"/>
              </a:ext>
            </a:extLst>
          </p:cNvPr>
          <p:cNvSpPr/>
          <p:nvPr/>
        </p:nvSpPr>
        <p:spPr>
          <a:xfrm>
            <a:off x="3208212" y="2010630"/>
            <a:ext cx="1955982" cy="25285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131F0AD-44EA-4018-B2C2-815E35B599CF}"/>
              </a:ext>
            </a:extLst>
          </p:cNvPr>
          <p:cNvSpPr/>
          <p:nvPr/>
        </p:nvSpPr>
        <p:spPr>
          <a:xfrm>
            <a:off x="897148" y="2010630"/>
            <a:ext cx="2309511" cy="25285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3461C03-119D-4D01-9DE9-41877984F883}"/>
              </a:ext>
            </a:extLst>
          </p:cNvPr>
          <p:cNvSpPr txBox="1"/>
          <p:nvPr/>
        </p:nvSpPr>
        <p:spPr>
          <a:xfrm>
            <a:off x="9097258" y="2989450"/>
            <a:ext cx="2811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Проведение конкретного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 исследования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803A5CE-C57E-459E-8D5A-B6D596CB3361}"/>
              </a:ext>
            </a:extLst>
          </p:cNvPr>
          <p:cNvSpPr txBox="1"/>
          <p:nvPr/>
        </p:nvSpPr>
        <p:spPr>
          <a:xfrm>
            <a:off x="7220957" y="2459290"/>
            <a:ext cx="20014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Совместное исследование, планирование (ИУ-цикл № 1,2,3)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73A9E84-6FC3-4A89-937C-CA58C41AC63A}"/>
              </a:ext>
            </a:extLst>
          </p:cNvPr>
          <p:cNvSpPr txBox="1"/>
          <p:nvPr/>
        </p:nvSpPr>
        <p:spPr>
          <a:xfrm>
            <a:off x="5228102" y="2793058"/>
            <a:ext cx="1867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Исследование урока  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(ИУ)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2607769-5E7A-44A5-8769-9C6993022F20}"/>
              </a:ext>
            </a:extLst>
          </p:cNvPr>
          <p:cNvSpPr txBox="1"/>
          <p:nvPr/>
        </p:nvSpPr>
        <p:spPr>
          <a:xfrm>
            <a:off x="3334562" y="2842833"/>
            <a:ext cx="1593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Зачем команды школам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26978E3-B9FB-4F5D-8524-32D0CE62B411}"/>
              </a:ext>
            </a:extLst>
          </p:cNvPr>
          <p:cNvSpPr txBox="1"/>
          <p:nvPr/>
        </p:nvSpPr>
        <p:spPr>
          <a:xfrm>
            <a:off x="739237" y="2440809"/>
            <a:ext cx="25916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Формой профессионального сообщества могут стать отдельные команды учителей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4EFF70D3-AE62-4612-BEF3-3E785242B4F9}"/>
              </a:ext>
            </a:extLst>
          </p:cNvPr>
          <p:cNvSpPr/>
          <p:nvPr/>
        </p:nvSpPr>
        <p:spPr>
          <a:xfrm>
            <a:off x="1847126" y="4581849"/>
            <a:ext cx="481514" cy="455966"/>
          </a:xfrm>
          <a:prstGeom prst="roundRect">
            <a:avLst>
              <a:gd name="adj" fmla="val 157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ADFE8862-6624-4F5C-BB62-FBC1165E9ECD}"/>
              </a:ext>
            </a:extLst>
          </p:cNvPr>
          <p:cNvSpPr/>
          <p:nvPr/>
        </p:nvSpPr>
        <p:spPr>
          <a:xfrm>
            <a:off x="3846915" y="4572879"/>
            <a:ext cx="488110" cy="450000"/>
          </a:xfrm>
          <a:prstGeom prst="roundRect">
            <a:avLst>
              <a:gd name="adj" fmla="val 1891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4AA6C0A4-C023-4BC1-9888-0AF9B54B3DC0}"/>
              </a:ext>
            </a:extLst>
          </p:cNvPr>
          <p:cNvSpPr/>
          <p:nvPr/>
        </p:nvSpPr>
        <p:spPr>
          <a:xfrm>
            <a:off x="5740299" y="4592396"/>
            <a:ext cx="483280" cy="410966"/>
          </a:xfrm>
          <a:prstGeom prst="roundRect">
            <a:avLst>
              <a:gd name="adj" fmla="val 1701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xmlns="" id="{98D32582-3C34-4F29-966A-5D46757767E8}"/>
              </a:ext>
            </a:extLst>
          </p:cNvPr>
          <p:cNvSpPr/>
          <p:nvPr/>
        </p:nvSpPr>
        <p:spPr>
          <a:xfrm>
            <a:off x="7951389" y="4572879"/>
            <a:ext cx="481514" cy="455966"/>
          </a:xfrm>
          <a:prstGeom prst="roundRect">
            <a:avLst>
              <a:gd name="adj" fmla="val 1818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34E48807-2061-427A-8CE7-A6BC37B73B5C}"/>
              </a:ext>
            </a:extLst>
          </p:cNvPr>
          <p:cNvSpPr/>
          <p:nvPr/>
        </p:nvSpPr>
        <p:spPr>
          <a:xfrm>
            <a:off x="9839943" y="4566913"/>
            <a:ext cx="481514" cy="455966"/>
          </a:xfrm>
          <a:prstGeom prst="roundRect">
            <a:avLst>
              <a:gd name="adj" fmla="val 16645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A50FF96E-DB14-4F5A-AF7A-069B41746B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23662" y="4635132"/>
            <a:ext cx="360000" cy="36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0BACD0EC-D8CB-4619-B577-075560E4FD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910970" y="4605905"/>
            <a:ext cx="360000" cy="36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62AC709-5BB6-4503-B8EB-182E76F645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5818794" y="4587149"/>
            <a:ext cx="360000" cy="360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81969F4-3106-41D3-94C4-3E9D1D9F8C6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8032213" y="4598692"/>
            <a:ext cx="360000" cy="36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9A3792DD-AF68-483D-9BB8-4D6EA655EBC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00700" y="4581849"/>
            <a:ext cx="360000" cy="360000"/>
          </a:xfrm>
          <a:prstGeom prst="rect">
            <a:avLst/>
          </a:prstGeom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5F5F7"/>
              </a:clrFrom>
              <a:clrTo>
                <a:srgbClr val="F5F5F7">
                  <a:alpha val="0"/>
                </a:srgbClr>
              </a:clrTo>
            </a:clrChange>
          </a:blip>
          <a:srcRect t="8490"/>
          <a:stretch/>
        </p:blipFill>
        <p:spPr bwMode="auto">
          <a:xfrm>
            <a:off x="289466" y="554465"/>
            <a:ext cx="1263339" cy="130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2131F0AD-44EA-4018-B2C2-815E35B599CF}"/>
              </a:ext>
            </a:extLst>
          </p:cNvPr>
          <p:cNvSpPr/>
          <p:nvPr/>
        </p:nvSpPr>
        <p:spPr>
          <a:xfrm>
            <a:off x="836879" y="5117460"/>
            <a:ext cx="2369121" cy="16229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Профессиональное обучающееся сообщество как общность </a:t>
            </a:r>
            <a:r>
              <a:rPr lang="ru-RU" sz="1600" dirty="0" smtClean="0">
                <a:solidFill>
                  <a:srgbClr val="FF0000"/>
                </a:solidFill>
              </a:rPr>
              <a:t>не</a:t>
            </a:r>
            <a:r>
              <a:rPr lang="ru-RU" sz="1600" dirty="0" smtClean="0">
                <a:solidFill>
                  <a:schemeClr val="bg1"/>
                </a:solidFill>
              </a:rPr>
              <a:t> может  возникнуть   сразу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6D86110-9E15-4D70-B7AB-AED26B826804}"/>
              </a:ext>
            </a:extLst>
          </p:cNvPr>
          <p:cNvSpPr/>
          <p:nvPr/>
        </p:nvSpPr>
        <p:spPr>
          <a:xfrm>
            <a:off x="3211622" y="5117460"/>
            <a:ext cx="1952572" cy="16229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bg1"/>
                </a:solidFill>
              </a:rPr>
              <a:t>Способствуют выработке педагогических идей, что в результате содействует развитию образования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3EBBE701-E1EB-4DA8-9733-C73CDA8A9647}"/>
              </a:ext>
            </a:extLst>
          </p:cNvPr>
          <p:cNvSpPr/>
          <p:nvPr/>
        </p:nvSpPr>
        <p:spPr>
          <a:xfrm>
            <a:off x="5164194" y="5117460"/>
            <a:ext cx="1966532" cy="16229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э</a:t>
            </a:r>
            <a:r>
              <a:rPr lang="ru-RU" sz="1400" dirty="0" smtClean="0">
                <a:solidFill>
                  <a:schemeClr val="bg1"/>
                </a:solidFill>
              </a:rPr>
              <a:t>то совместное педагогическое исследование командой учителей в конкретном классе для решения  конкретных педагогических задач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C1BEE9D6-ADFC-4877-9809-AD0AE831AB63}"/>
              </a:ext>
            </a:extLst>
          </p:cNvPr>
          <p:cNvSpPr/>
          <p:nvPr/>
        </p:nvSpPr>
        <p:spPr>
          <a:xfrm>
            <a:off x="7113251" y="5128429"/>
            <a:ext cx="2029122" cy="15975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совместное планирование (3), проведение наблюдения (ИУ – 3), опрос учащихся, обсуждение (ИУ -3)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C1BEE9D6-ADFC-4877-9809-AD0AE831AB63}"/>
              </a:ext>
            </a:extLst>
          </p:cNvPr>
          <p:cNvSpPr/>
          <p:nvPr/>
        </p:nvSpPr>
        <p:spPr>
          <a:xfrm>
            <a:off x="9159848" y="5117460"/>
            <a:ext cx="2029122" cy="1622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Позволит иначе воспринимать происходящее в классе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55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: скругленные углы 23">
            <a:extLst>
              <a:ext uri="{FF2B5EF4-FFF2-40B4-BE49-F238E27FC236}">
                <a16:creationId xmlns:a16="http://schemas.microsoft.com/office/drawing/2014/main" xmlns="" id="{F5F87BF2-0E8C-464F-83CE-C51FC1C29FBF}"/>
              </a:ext>
            </a:extLst>
          </p:cNvPr>
          <p:cNvSpPr/>
          <p:nvPr/>
        </p:nvSpPr>
        <p:spPr>
          <a:xfrm rot="2689455">
            <a:off x="270207" y="1956664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652" y="101342"/>
            <a:ext cx="6516792" cy="1781604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accent1"/>
                </a:solidFill>
              </a:rPr>
              <a:t>Мотивирующие инструменты </a:t>
            </a:r>
            <a:br>
              <a:rPr lang="ru-RU" sz="3200" b="1" i="1" dirty="0" smtClean="0">
                <a:solidFill>
                  <a:schemeClr val="accent1"/>
                </a:solidFill>
              </a:rPr>
            </a:br>
            <a:r>
              <a:rPr lang="ru-RU" sz="3200" b="1" i="1" dirty="0" smtClean="0">
                <a:solidFill>
                  <a:schemeClr val="accent1"/>
                </a:solidFill>
              </a:rPr>
              <a:t>для выхода</a:t>
            </a:r>
            <a:r>
              <a:rPr lang="ru-RU" sz="3200" b="1" i="1" dirty="0">
                <a:solidFill>
                  <a:schemeClr val="accent1"/>
                </a:solidFill>
              </a:rPr>
              <a:t> </a:t>
            </a:r>
            <a:r>
              <a:rPr lang="ru-RU" sz="3200" b="1" i="1" dirty="0" smtClean="0">
                <a:solidFill>
                  <a:schemeClr val="accent1"/>
                </a:solidFill>
              </a:rPr>
              <a:t>из кризиса – технология </a:t>
            </a:r>
            <a:r>
              <a:rPr lang="ru-RU" sz="3600" b="1" i="1" u="sng" dirty="0" smtClean="0">
                <a:solidFill>
                  <a:srgbClr val="FF0000"/>
                </a:solidFill>
              </a:rPr>
              <a:t>исследования на уроке</a:t>
            </a:r>
            <a:endParaRPr lang="ru-RU" sz="3600" b="1" i="1" u="sng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45FF915-C8A5-4583-8183-5F355A51380B}"/>
              </a:ext>
            </a:extLst>
          </p:cNvPr>
          <p:cNvSpPr txBox="1"/>
          <p:nvPr/>
        </p:nvSpPr>
        <p:spPr>
          <a:xfrm>
            <a:off x="837771" y="2035994"/>
            <a:ext cx="2995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Формирование команды учителей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D82080C-ACB7-47D5-A3A7-F93480980FAB}"/>
              </a:ext>
            </a:extLst>
          </p:cNvPr>
          <p:cNvSpPr/>
          <p:nvPr/>
        </p:nvSpPr>
        <p:spPr>
          <a:xfrm>
            <a:off x="877788" y="2916557"/>
            <a:ext cx="3036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Планирование целей обучения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41B6907-BFD2-4D10-94E7-BD13B53449F3}"/>
              </a:ext>
            </a:extLst>
          </p:cNvPr>
          <p:cNvSpPr txBox="1"/>
          <p:nvPr/>
        </p:nvSpPr>
        <p:spPr>
          <a:xfrm>
            <a:off x="336000" y="201657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F8D4F419-C985-4128-A704-3C52C365C35A}"/>
              </a:ext>
            </a:extLst>
          </p:cNvPr>
          <p:cNvSpPr/>
          <p:nvPr/>
        </p:nvSpPr>
        <p:spPr>
          <a:xfrm rot="2689455">
            <a:off x="3825207" y="2019340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62831F4-2FD4-4876-BA0C-2C24EA34A8CF}"/>
              </a:ext>
            </a:extLst>
          </p:cNvPr>
          <p:cNvSpPr txBox="1"/>
          <p:nvPr/>
        </p:nvSpPr>
        <p:spPr>
          <a:xfrm>
            <a:off x="3890350" y="2081916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F5F87BF2-0E8C-464F-83CE-C51FC1C29FBF}"/>
              </a:ext>
            </a:extLst>
          </p:cNvPr>
          <p:cNvSpPr/>
          <p:nvPr/>
        </p:nvSpPr>
        <p:spPr>
          <a:xfrm rot="2689455">
            <a:off x="283097" y="2881099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3F9A0B0-321F-4F30-810F-91242B5866DA}"/>
              </a:ext>
            </a:extLst>
          </p:cNvPr>
          <p:cNvSpPr txBox="1"/>
          <p:nvPr/>
        </p:nvSpPr>
        <p:spPr>
          <a:xfrm>
            <a:off x="352264" y="293400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BE62978E-6718-466A-A7ED-6ED7E3E382A8}"/>
              </a:ext>
            </a:extLst>
          </p:cNvPr>
          <p:cNvSpPr/>
          <p:nvPr/>
        </p:nvSpPr>
        <p:spPr>
          <a:xfrm rot="2689455">
            <a:off x="3870207" y="2964340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A6965E1-1479-4AB8-84E3-78DE6CC0D84E}"/>
              </a:ext>
            </a:extLst>
          </p:cNvPr>
          <p:cNvSpPr txBox="1"/>
          <p:nvPr/>
        </p:nvSpPr>
        <p:spPr>
          <a:xfrm>
            <a:off x="3929692" y="3055944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9E4AA8DB-6AB7-47C5-8D1E-1BCCC6DA9EF6}"/>
              </a:ext>
            </a:extLst>
          </p:cNvPr>
          <p:cNvSpPr/>
          <p:nvPr/>
        </p:nvSpPr>
        <p:spPr>
          <a:xfrm rot="2689455">
            <a:off x="339406" y="3871099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DF82650-4443-49C2-87EE-1DDA0213A348}"/>
              </a:ext>
            </a:extLst>
          </p:cNvPr>
          <p:cNvSpPr txBox="1"/>
          <p:nvPr/>
        </p:nvSpPr>
        <p:spPr>
          <a:xfrm>
            <a:off x="398428" y="392400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87089419-7EA6-47EC-86E9-7A8B61AAE3BE}"/>
              </a:ext>
            </a:extLst>
          </p:cNvPr>
          <p:cNvSpPr/>
          <p:nvPr/>
        </p:nvSpPr>
        <p:spPr>
          <a:xfrm rot="2689455">
            <a:off x="3870207" y="3961099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EF18210-1F93-4AD4-9726-C90BD41866F1}"/>
              </a:ext>
            </a:extLst>
          </p:cNvPr>
          <p:cNvSpPr txBox="1"/>
          <p:nvPr/>
        </p:nvSpPr>
        <p:spPr>
          <a:xfrm>
            <a:off x="3930768" y="401400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6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: скругленные углы 31">
            <a:extLst>
              <a:ext uri="{FF2B5EF4-FFF2-40B4-BE49-F238E27FC236}">
                <a16:creationId xmlns:a16="http://schemas.microsoft.com/office/drawing/2014/main" xmlns="" id="{9E4AA8DB-6AB7-47C5-8D1E-1BCCC6DA9EF6}"/>
              </a:ext>
            </a:extLst>
          </p:cNvPr>
          <p:cNvSpPr/>
          <p:nvPr/>
        </p:nvSpPr>
        <p:spPr>
          <a:xfrm rot="2689455">
            <a:off x="3915207" y="4906099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: скругленные углы 31">
            <a:extLst>
              <a:ext uri="{FF2B5EF4-FFF2-40B4-BE49-F238E27FC236}">
                <a16:creationId xmlns:a16="http://schemas.microsoft.com/office/drawing/2014/main" xmlns="" id="{9E4AA8DB-6AB7-47C5-8D1E-1BCCC6DA9EF6}"/>
              </a:ext>
            </a:extLst>
          </p:cNvPr>
          <p:cNvSpPr/>
          <p:nvPr/>
        </p:nvSpPr>
        <p:spPr>
          <a:xfrm rot="2689455">
            <a:off x="322286" y="4861099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EF18210-1F93-4AD4-9726-C90BD41866F1}"/>
              </a:ext>
            </a:extLst>
          </p:cNvPr>
          <p:cNvSpPr txBox="1"/>
          <p:nvPr/>
        </p:nvSpPr>
        <p:spPr>
          <a:xfrm>
            <a:off x="3980350" y="495900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</a:t>
            </a:r>
            <a:r>
              <a:rPr lang="ru-RU" sz="24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EF18210-1F93-4AD4-9726-C90BD41866F1}"/>
              </a:ext>
            </a:extLst>
          </p:cNvPr>
          <p:cNvSpPr txBox="1"/>
          <p:nvPr/>
        </p:nvSpPr>
        <p:spPr>
          <a:xfrm>
            <a:off x="398428" y="491400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</a:t>
            </a:r>
            <a:r>
              <a:rPr lang="ru-RU" sz="24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BD82080C-ACB7-47D5-A3A7-F93480980FAB}"/>
              </a:ext>
            </a:extLst>
          </p:cNvPr>
          <p:cNvSpPr/>
          <p:nvPr/>
        </p:nvSpPr>
        <p:spPr>
          <a:xfrm>
            <a:off x="1044253" y="3889282"/>
            <a:ext cx="3036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Составление учителем протокола урока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BD82080C-ACB7-47D5-A3A7-F93480980FAB}"/>
              </a:ext>
            </a:extLst>
          </p:cNvPr>
          <p:cNvSpPr/>
          <p:nvPr/>
        </p:nvSpPr>
        <p:spPr>
          <a:xfrm>
            <a:off x="4689785" y="4889780"/>
            <a:ext cx="3036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Обсуждение урока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Прямоугольник: скругленные углы 31">
            <a:extLst>
              <a:ext uri="{FF2B5EF4-FFF2-40B4-BE49-F238E27FC236}">
                <a16:creationId xmlns:a16="http://schemas.microsoft.com/office/drawing/2014/main" xmlns="" id="{9E4AA8DB-6AB7-47C5-8D1E-1BCCC6DA9EF6}"/>
              </a:ext>
            </a:extLst>
          </p:cNvPr>
          <p:cNvSpPr/>
          <p:nvPr/>
        </p:nvSpPr>
        <p:spPr>
          <a:xfrm rot="2689455">
            <a:off x="303461" y="5883207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: скругленные углы 31">
            <a:extLst>
              <a:ext uri="{FF2B5EF4-FFF2-40B4-BE49-F238E27FC236}">
                <a16:creationId xmlns:a16="http://schemas.microsoft.com/office/drawing/2014/main" xmlns="" id="{9E4AA8DB-6AB7-47C5-8D1E-1BCCC6DA9EF6}"/>
              </a:ext>
            </a:extLst>
          </p:cNvPr>
          <p:cNvSpPr/>
          <p:nvPr/>
        </p:nvSpPr>
        <p:spPr>
          <a:xfrm rot="2689455">
            <a:off x="3928099" y="5896099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EEF18210-1F93-4AD4-9726-C90BD41866F1}"/>
              </a:ext>
            </a:extLst>
          </p:cNvPr>
          <p:cNvSpPr txBox="1"/>
          <p:nvPr/>
        </p:nvSpPr>
        <p:spPr>
          <a:xfrm>
            <a:off x="362483" y="598233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</a:t>
            </a:r>
            <a:r>
              <a:rPr lang="ru-RU" sz="24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BD82080C-ACB7-47D5-A3A7-F93480980FAB}"/>
              </a:ext>
            </a:extLst>
          </p:cNvPr>
          <p:cNvSpPr/>
          <p:nvPr/>
        </p:nvSpPr>
        <p:spPr>
          <a:xfrm>
            <a:off x="817099" y="6005085"/>
            <a:ext cx="3036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Доработка урока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EF18210-1F93-4AD4-9726-C90BD41866F1}"/>
              </a:ext>
            </a:extLst>
          </p:cNvPr>
          <p:cNvSpPr txBox="1"/>
          <p:nvPr/>
        </p:nvSpPr>
        <p:spPr>
          <a:xfrm>
            <a:off x="3981000" y="597211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E45FF915-C8A5-4583-8183-5F355A51380B}"/>
              </a:ext>
            </a:extLst>
          </p:cNvPr>
          <p:cNvSpPr txBox="1"/>
          <p:nvPr/>
        </p:nvSpPr>
        <p:spPr>
          <a:xfrm>
            <a:off x="937054" y="4808118"/>
            <a:ext cx="328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Интервьюирование</a:t>
            </a:r>
          </a:p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учеников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E45FF915-C8A5-4583-8183-5F355A51380B}"/>
              </a:ext>
            </a:extLst>
          </p:cNvPr>
          <p:cNvSpPr txBox="1"/>
          <p:nvPr/>
        </p:nvSpPr>
        <p:spPr>
          <a:xfrm>
            <a:off x="4544048" y="3819476"/>
            <a:ext cx="3647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Проведение урока одним из учителей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E45FF915-C8A5-4583-8183-5F355A51380B}"/>
              </a:ext>
            </a:extLst>
          </p:cNvPr>
          <p:cNvSpPr txBox="1"/>
          <p:nvPr/>
        </p:nvSpPr>
        <p:spPr>
          <a:xfrm>
            <a:off x="4806916" y="2936361"/>
            <a:ext cx="334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Проработка структуры урока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E45FF915-C8A5-4583-8183-5F355A51380B}"/>
              </a:ext>
            </a:extLst>
          </p:cNvPr>
          <p:cNvSpPr txBox="1"/>
          <p:nvPr/>
        </p:nvSpPr>
        <p:spPr>
          <a:xfrm>
            <a:off x="4751094" y="5820722"/>
            <a:ext cx="4427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Анализ полученных результатов, распространение опыта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E45FF915-C8A5-4583-8183-5F355A51380B}"/>
              </a:ext>
            </a:extLst>
          </p:cNvPr>
          <p:cNvSpPr txBox="1"/>
          <p:nvPr/>
        </p:nvSpPr>
        <p:spPr>
          <a:xfrm>
            <a:off x="4558872" y="2056475"/>
            <a:ext cx="3711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Составление предварительного расписания встреч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5" name="Picture 3" descr="C:\Users\admin\Desktop\логотип ФИСОК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947" y="4763248"/>
            <a:ext cx="4112428" cy="1057474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e742892b35508ba4d86e_2000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000" y="54000"/>
            <a:ext cx="4821375" cy="3960000"/>
          </a:xfrm>
          <a:prstGeom prst="flowChartMerge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5F5F7"/>
              </a:clrFrom>
              <a:clrTo>
                <a:srgbClr val="F5F5F7">
                  <a:alpha val="0"/>
                </a:srgbClr>
              </a:clrTo>
            </a:clrChange>
          </a:blip>
          <a:srcRect t="8490"/>
          <a:stretch/>
        </p:blipFill>
        <p:spPr bwMode="auto">
          <a:xfrm>
            <a:off x="82012" y="82840"/>
            <a:ext cx="1263339" cy="130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446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xmlns="" id="{6E8216BA-017D-4DCA-A502-3693C76A0D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0394089"/>
              </p:ext>
            </p:extLst>
          </p:nvPr>
        </p:nvGraphicFramePr>
        <p:xfrm>
          <a:off x="794657" y="1854653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CB3ECD28-3359-497A-98B4-D68AA680A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3437"/>
            <a:ext cx="123366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00B0F0"/>
                </a:solidFill>
              </a:rPr>
              <a:t>Результат трансформации школы- формирование образовательной среды нового качественного уровня через технологию исследования на уроке</a:t>
            </a:r>
            <a:endParaRPr lang="ru-RU" sz="36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65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AEC55727-BA37-4438-8ACD-551E0CC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01" y="1009721"/>
            <a:ext cx="5280898" cy="1325563"/>
          </a:xfrm>
        </p:spPr>
        <p:txBody>
          <a:bodyPr/>
          <a:lstStyle/>
          <a:p>
            <a:r>
              <a:rPr lang="ru-RU" dirty="0"/>
              <a:t>СПАСИБО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D977B13-7F8E-4D16-8015-64D08E695C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81000" y="5503071"/>
            <a:ext cx="630000" cy="63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0E70485-AFA2-4F97-877F-A65DA5A0E2A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2181000" y="5499000"/>
            <a:ext cx="630000" cy="63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52FFB5F-CACF-4419-A54C-24CD6D7D272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3080999" y="5499000"/>
            <a:ext cx="630000" cy="63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BE427D3-A48D-4391-9C38-E79DE480645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3981000" y="5544000"/>
            <a:ext cx="630000" cy="630000"/>
          </a:xfrm>
          <a:prstGeom prst="rect">
            <a:avLst/>
          </a:prstGeom>
        </p:spPr>
      </p:pic>
      <p:sp>
        <p:nvSpPr>
          <p:cNvPr id="11" name="Текст 1">
            <a:extLst>
              <a:ext uri="{FF2B5EF4-FFF2-40B4-BE49-F238E27FC236}">
                <a16:creationId xmlns:a16="http://schemas.microsoft.com/office/drawing/2014/main" xmlns="" id="{A1C40434-14F5-49C9-A42E-C5501DD05D56}"/>
              </a:ext>
            </a:extLst>
          </p:cNvPr>
          <p:cNvSpPr txBox="1">
            <a:spLocks/>
          </p:cNvSpPr>
          <p:nvPr/>
        </p:nvSpPr>
        <p:spPr>
          <a:xfrm>
            <a:off x="1084497" y="2574000"/>
            <a:ext cx="4597087" cy="230742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Сайт УО города Лабинска Лабинского района: </a:t>
            </a:r>
            <a:r>
              <a:rPr lang="en-US" sz="2400" dirty="0">
                <a:solidFill>
                  <a:schemeClr val="bg1"/>
                </a:solidFill>
              </a:rPr>
              <a:t>https://www.edulabinsk.ru/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ШНОР: </a:t>
            </a:r>
            <a:r>
              <a:rPr lang="en-US" sz="2400" dirty="0" smtClean="0">
                <a:solidFill>
                  <a:schemeClr val="bg1"/>
                </a:solidFill>
              </a:rPr>
              <a:t>https</a:t>
            </a:r>
            <a:r>
              <a:rPr lang="en-US" sz="2400" dirty="0">
                <a:solidFill>
                  <a:schemeClr val="bg1"/>
                </a:solidFill>
              </a:rPr>
              <a:t>://www.edulabinsk.ru/documents/shnor1/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Ссылка на документы по проекту 500+ , ШНОР: </a:t>
            </a:r>
            <a:r>
              <a:rPr lang="en-US" sz="2400" dirty="0">
                <a:solidFill>
                  <a:schemeClr val="bg1"/>
                </a:solidFill>
              </a:rPr>
              <a:t>https://www.edulabinsk.ru/documents/shnor/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admin\Desktop\логотип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6"/>
          <a:stretch/>
        </p:blipFill>
        <p:spPr bwMode="auto">
          <a:xfrm>
            <a:off x="5677500" y="-9000"/>
            <a:ext cx="65145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47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7385" y="217442"/>
            <a:ext cx="10535640" cy="76835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1800" b="1" dirty="0" smtClean="0">
                <a:solidFill>
                  <a:srgbClr val="0658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учреждение «Информационно-методический центр» </a:t>
            </a:r>
          </a:p>
          <a:p>
            <a:pPr eaLnBrk="1" hangingPunct="1"/>
            <a:r>
              <a:rPr lang="ru-RU" altLang="ru-RU" sz="1800" b="1" dirty="0" smtClean="0">
                <a:solidFill>
                  <a:srgbClr val="0658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Лабинска Лабинского района</a:t>
            </a:r>
          </a:p>
        </p:txBody>
      </p:sp>
      <p:grpSp>
        <p:nvGrpSpPr>
          <p:cNvPr id="11" name="Группа 10"/>
          <p:cNvGrpSpPr/>
          <p:nvPr/>
        </p:nvGrpSpPr>
        <p:grpSpPr>
          <a:xfrm flipV="1">
            <a:off x="0" y="1005426"/>
            <a:ext cx="9887171" cy="305127"/>
            <a:chOff x="1" y="4450235"/>
            <a:chExt cx="15983746" cy="135580"/>
          </a:xfrm>
        </p:grpSpPr>
        <p:sp>
          <p:nvSpPr>
            <p:cNvPr id="13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7" name="Группа 16"/>
          <p:cNvGrpSpPr/>
          <p:nvPr/>
        </p:nvGrpSpPr>
        <p:grpSpPr>
          <a:xfrm flipH="1" flipV="1">
            <a:off x="5831151" y="6309015"/>
            <a:ext cx="6360849" cy="350577"/>
            <a:chOff x="1" y="4450235"/>
            <a:chExt cx="15983746" cy="135580"/>
          </a:xfrm>
        </p:grpSpPr>
        <p:sp>
          <p:nvSpPr>
            <p:cNvPr id="18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4343" name="Заголовок 1"/>
          <p:cNvSpPr>
            <a:spLocks noGrp="1"/>
          </p:cNvSpPr>
          <p:nvPr>
            <p:ph type="ctrTitle"/>
          </p:nvPr>
        </p:nvSpPr>
        <p:spPr>
          <a:xfrm>
            <a:off x="622858" y="1155276"/>
            <a:ext cx="10830167" cy="12422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altLang="ru-RU" sz="3600" b="1" dirty="0" smtClean="0">
                <a:solidFill>
                  <a:srgbClr val="05B48E"/>
                </a:solidFill>
                <a:latin typeface="+mn-lt"/>
                <a:cs typeface="Times New Roman" panose="02020603050405020304" pitchFamily="18" charset="0"/>
              </a:rPr>
              <a:t>Школы ШНОР и проекту «500+» </a:t>
            </a:r>
            <a:br>
              <a:rPr lang="ru-RU" altLang="ru-RU" sz="3600" b="1" dirty="0" smtClean="0">
                <a:solidFill>
                  <a:srgbClr val="05B48E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solidFill>
                  <a:srgbClr val="05B48E"/>
                </a:solidFill>
                <a:latin typeface="+mn-lt"/>
                <a:cs typeface="Times New Roman" panose="02020603050405020304" pitchFamily="18" charset="0"/>
              </a:rPr>
              <a:t>в Лабинском районе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47694"/>
              </p:ext>
            </p:extLst>
          </p:nvPr>
        </p:nvGraphicFramePr>
        <p:xfrm>
          <a:off x="622858" y="2397480"/>
          <a:ext cx="11230540" cy="19567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7333"/>
                <a:gridCol w="2807333"/>
                <a:gridCol w="2807333"/>
                <a:gridCol w="2808541"/>
              </a:tblGrid>
              <a:tr h="3260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школ в территории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ШНОР на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декабрь 2019 г.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ШНОР в территории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ШНОР в среднем по краю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962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5, № 6, № 9, № 13, № 15, № 16, № 20, № 21, № 22, № 25, № 26, № 27, № 28, № 30, № 31,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32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55,2%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32,5%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184761"/>
              </p:ext>
            </p:extLst>
          </p:nvPr>
        </p:nvGraphicFramePr>
        <p:xfrm>
          <a:off x="622858" y="4616616"/>
          <a:ext cx="11230540" cy="14736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7333"/>
                <a:gridCol w="2807333"/>
                <a:gridCol w="2807333"/>
                <a:gridCol w="2808541"/>
              </a:tblGrid>
              <a:tr h="2455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школ в территории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ШНОР в декабре 2021 г.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ШНОР в территории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ШНОР в среднем по краю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280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16, № 20,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№21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2000" u="sng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проекте 500+</a:t>
                      </a:r>
                      <a:endParaRPr lang="ru-RU" sz="2000" u="sng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26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9992" y="969100"/>
            <a:ext cx="8164512" cy="363395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432383" y="105115"/>
            <a:ext cx="9984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Что было выполнено в рамках реализации проекта «500+»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26390" y="6339009"/>
            <a:ext cx="9745680" cy="491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 ФИСОКО внесены сведения о школах, о муниципальных координаторах, о кураторах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8330" y="5830846"/>
            <a:ext cx="8913739" cy="4775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Завершено анкетирование всех категорий участников образовательного процесса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79140" y="5276946"/>
            <a:ext cx="7790688" cy="5325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</a:rPr>
              <a:t>3.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Опубликованы</a:t>
            </a:r>
            <a:r>
              <a:rPr lang="ru-RU" dirty="0" smtClean="0">
                <a:solidFill>
                  <a:schemeClr val="bg1"/>
                </a:solidFill>
              </a:rPr>
              <a:t> в ФИС ОКО и МЭДК рисковые профили школ (РПШ)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21779" y="4748542"/>
            <a:ext cx="6748049" cy="4932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ОО провели анализ РПШ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76606" y="3357336"/>
            <a:ext cx="4493222" cy="7181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ОО загрузила файл самодиагностики в МЭДК, куратор подтвердил правильно выполненную работу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78438" y="4129206"/>
            <a:ext cx="5608790" cy="6001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Куратор посетил школу, намечен план работы, проведена самодиагностика ОО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980592" y="1168067"/>
            <a:ext cx="2789236" cy="10573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Муниципальный координатор проекта 500+ координировал работу на всех этапах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182263" y="2273435"/>
            <a:ext cx="3587565" cy="10534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Выбранные направления рисков загружены в ИС МЭДК (согласно загруженному файлу самодиагностики)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0184" y="1612645"/>
            <a:ext cx="8960600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5B48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2400" b="1" u="sng" dirty="0" smtClean="0">
                <a:solidFill>
                  <a:srgbClr val="05B48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b="1" u="sng" dirty="0">
                <a:solidFill>
                  <a:srgbClr val="05B48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пилотный проект «500+» в 2020 году входила СОШ № 6 </a:t>
            </a:r>
            <a:endParaRPr lang="ru-RU" sz="2400" b="1" dirty="0">
              <a:solidFill>
                <a:srgbClr val="05B48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1528" y="2420805"/>
            <a:ext cx="685745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u="sng" dirty="0">
                <a:solidFill>
                  <a:srgbClr val="05B48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проект «500+» в 2021 году вошли 2 </a:t>
            </a:r>
            <a:r>
              <a:rPr lang="ru-RU" sz="2400" b="1" u="sng" dirty="0" smtClean="0">
                <a:solidFill>
                  <a:srgbClr val="05B48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школы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u="sng" dirty="0" smtClean="0">
                <a:solidFill>
                  <a:srgbClr val="05B48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(СОШ № 13, СОШ № 22)</a:t>
            </a:r>
            <a:endParaRPr lang="ru-RU" sz="2400" b="1" dirty="0">
              <a:solidFill>
                <a:srgbClr val="05B48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70026" y="3463339"/>
            <a:ext cx="7256615" cy="43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b="1" u="sng" dirty="0" smtClean="0">
                <a:solidFill>
                  <a:srgbClr val="05B48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200" b="1" u="sng" dirty="0">
                <a:solidFill>
                  <a:srgbClr val="05B48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«500+» в </a:t>
            </a:r>
            <a:r>
              <a:rPr lang="ru-RU" sz="2200" b="1" u="sng" dirty="0" smtClean="0">
                <a:solidFill>
                  <a:srgbClr val="05B48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 </a:t>
            </a:r>
            <a:r>
              <a:rPr lang="ru-RU" sz="2200" b="1" u="sng" dirty="0">
                <a:solidFill>
                  <a:srgbClr val="05B48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году </a:t>
            </a:r>
            <a:r>
              <a:rPr lang="ru-RU" sz="2200" b="1" u="sng" dirty="0" smtClean="0">
                <a:solidFill>
                  <a:srgbClr val="05B48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участвует СОШ № 21</a:t>
            </a:r>
            <a:endParaRPr lang="ru-RU" sz="2200" b="1" dirty="0">
              <a:solidFill>
                <a:srgbClr val="05B48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10184" y="1718980"/>
            <a:ext cx="301762" cy="284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89275" y="2657981"/>
            <a:ext cx="301762" cy="284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10184" y="3539555"/>
            <a:ext cx="301762" cy="284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16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0621" y="914400"/>
            <a:ext cx="8164512" cy="153870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90446" y="138104"/>
            <a:ext cx="10613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Информационная система  мониторинга электронных  дорожных карт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ИС МЭДК – 500+ (так же планы  составлены школами ШНОР Лабинского) района)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9781" t="1395" r="6722"/>
          <a:stretch/>
        </p:blipFill>
        <p:spPr>
          <a:xfrm>
            <a:off x="6103616" y="1068270"/>
            <a:ext cx="5086778" cy="56905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3677" t="-74" r="3271"/>
          <a:stretch/>
        </p:blipFill>
        <p:spPr>
          <a:xfrm>
            <a:off x="150206" y="1068270"/>
            <a:ext cx="5930781" cy="5221480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>
            <a:off x="3691173" y="4768433"/>
            <a:ext cx="2245956" cy="225598"/>
          </a:xfrm>
          <a:prstGeom prst="rightArrow">
            <a:avLst/>
          </a:prstGeom>
          <a:solidFill>
            <a:srgbClr val="962478"/>
          </a:solidFill>
          <a:ln>
            <a:solidFill>
              <a:srgbClr val="9624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7860676">
            <a:off x="2222477" y="5481329"/>
            <a:ext cx="1642381" cy="227950"/>
          </a:xfrm>
          <a:prstGeom prst="rightArrow">
            <a:avLst/>
          </a:prstGeom>
          <a:solidFill>
            <a:srgbClr val="9624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21219" y="4807550"/>
            <a:ext cx="786258" cy="225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РПШ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94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9992" y="969101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65390" y="172503"/>
            <a:ext cx="10788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Программа развития (концепция и среднесрочная)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213" y="1068270"/>
            <a:ext cx="4376377" cy="54351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развития.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документе школа описывает те изменения, которые ей предстоит совершить в виде конкретных задач. Школе также необходимо указать критерии решения этих задач, используя которые сама школа убедится в том, что она их решила. Рекомендуется обсуждать критерии максимально широко на собраниях педагогического коллектива. Куратор призван помочь школе в выборе таких критериев. Программа развития размещается в ИС МЭДК и согласуется куратором. Это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и есть механизм помощи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если куратор не согласен с положениями программы,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чате, что именно, в его понимании, нужно изменить, чтобы добиться желаемых результатов.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153" y="1065181"/>
            <a:ext cx="6996622" cy="543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3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294" y="646283"/>
            <a:ext cx="8169348" cy="975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0845" y="46213"/>
            <a:ext cx="1196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Координация деятельности по проектам ШНОР и 500+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9648" y="2561368"/>
            <a:ext cx="11723955" cy="43225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200" dirty="0" smtClean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имеют </a:t>
            </a:r>
            <a:r>
              <a:rPr lang="ru-RU" sz="2200" dirty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кураторов, определена базовая школа в Лабинском районе - МОБУ СОШ № 11 им. Героя России И.В. </a:t>
            </a:r>
            <a:r>
              <a:rPr lang="ru-RU" sz="2200" dirty="0" err="1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Марьенкова</a:t>
            </a:r>
            <a:r>
              <a:rPr lang="ru-RU" sz="2200" dirty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Лабинска Лабинского района, учителя и административный персонал являются кураторами. Также кураторство осуществляется методистами </a:t>
            </a:r>
            <a:r>
              <a:rPr lang="ru-RU" sz="2200" dirty="0" smtClean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МКУ </a:t>
            </a:r>
            <a:r>
              <a:rPr lang="ru-RU" sz="2200" dirty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ИМЦ города Лабинска Лабинского района. 18 декабря подписан приказ о работе наставнического центра, определена рабочая группа, утверждено положение, 18 февраля утверждена работа </a:t>
            </a:r>
            <a:r>
              <a:rPr lang="ru-RU" sz="2200" dirty="0" err="1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тьюторского</a:t>
            </a:r>
            <a:r>
              <a:rPr lang="ru-RU" sz="2200" dirty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сообщества по сопровождению школ с низкими результатами. За каждой школой закреплены кураторы. Осуществляется работа по дорожной карте. В мае 2021 года </a:t>
            </a:r>
            <a:r>
              <a:rPr lang="ru-RU" sz="2200" dirty="0" err="1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тьюторы</a:t>
            </a:r>
            <a:r>
              <a:rPr lang="ru-RU" sz="2200" dirty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сообщества предоставили отчеты по работе со школами ШНОР, мастер-классы. Документы размещены на сайте УО Лабинский район, отправлены на МОН и МП КК. Каждой школой проведена самодиагностика, разработаны планы по преодолению рисков. </a:t>
            </a:r>
            <a:r>
              <a:rPr lang="ru-RU" sz="2200" dirty="0" smtClean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принципов работы наставнического центра и тьюторского сообщества -  принято решение реализовать технологию «ИССЛЕДОВАНИЯ НА УРОКЕ» (по материалам ФИС ОКО).</a:t>
            </a:r>
            <a:endParaRPr lang="ru-RU" sz="2200" b="1" dirty="0" smtClean="0">
              <a:solidFill>
                <a:srgbClr val="05B4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873215"/>
            <a:ext cx="11723955" cy="1872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solidFill>
                  <a:srgbClr val="00B050"/>
                </a:solidFill>
              </a:rPr>
              <a:t>Шаги по преодолению трудностей в работе по проектам ШНОР и  500+</a:t>
            </a:r>
          </a:p>
          <a:p>
            <a:pPr algn="ctr"/>
            <a:r>
              <a:rPr lang="ru-RU" sz="2700" b="1" dirty="0" smtClean="0">
                <a:solidFill>
                  <a:srgbClr val="00B0F0"/>
                </a:solidFill>
              </a:rPr>
              <a:t>Школа          Кураторы (</a:t>
            </a:r>
            <a:r>
              <a:rPr lang="ru-RU" sz="2700" b="1" dirty="0" err="1" smtClean="0">
                <a:solidFill>
                  <a:srgbClr val="00B0F0"/>
                </a:solidFill>
              </a:rPr>
              <a:t>Конелец</a:t>
            </a:r>
            <a:r>
              <a:rPr lang="ru-RU" sz="2700" b="1" dirty="0" smtClean="0">
                <a:solidFill>
                  <a:srgbClr val="00B0F0"/>
                </a:solidFill>
              </a:rPr>
              <a:t> Н.И., Яковенко Н.В.)        Муниципальный координатор (И.А. Алифанова)           сотрудники ЦОКО</a:t>
            </a:r>
          </a:p>
          <a:p>
            <a:pPr algn="ctr"/>
            <a:r>
              <a:rPr lang="ru-RU" sz="2700" b="1" dirty="0" smtClean="0">
                <a:solidFill>
                  <a:srgbClr val="00B0F0"/>
                </a:solidFill>
              </a:rPr>
              <a:t>Региональный координатор                  Федеральный организатор           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1740652" y="1526749"/>
            <a:ext cx="508477" cy="228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8401542" y="1532228"/>
            <a:ext cx="508477" cy="228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10350887" y="1937524"/>
            <a:ext cx="508477" cy="228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26" name="Стрелка вправо 25"/>
          <p:cNvSpPr/>
          <p:nvPr/>
        </p:nvSpPr>
        <p:spPr>
          <a:xfrm>
            <a:off x="6801242" y="1937523"/>
            <a:ext cx="508477" cy="228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5970855" y="2333169"/>
            <a:ext cx="508477" cy="228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60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5249" y="286935"/>
            <a:ext cx="9841399" cy="5760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Муниципальное образование Лабинский район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7"/>
              </a:clrFrom>
              <a:clrTo>
                <a:srgbClr val="F5F5F7">
                  <a:alpha val="0"/>
                </a:srgbClr>
              </a:clrTo>
            </a:clrChange>
          </a:blip>
          <a:srcRect t="8490"/>
          <a:stretch/>
        </p:blipFill>
        <p:spPr bwMode="auto">
          <a:xfrm>
            <a:off x="332161" y="286935"/>
            <a:ext cx="1263339" cy="130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87888" y="1124743"/>
            <a:ext cx="5288322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705186634"/>
              </p:ext>
            </p:extLst>
          </p:nvPr>
        </p:nvGraphicFramePr>
        <p:xfrm>
          <a:off x="332161" y="1595960"/>
          <a:ext cx="10813167" cy="3148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Овал 1"/>
          <p:cNvSpPr/>
          <p:nvPr/>
        </p:nvSpPr>
        <p:spPr>
          <a:xfrm>
            <a:off x="4727848" y="1979852"/>
            <a:ext cx="4392488" cy="12241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ПОДПРОЕКТ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 школ Лабинского района ШНОР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41579926"/>
              </p:ext>
            </p:extLst>
          </p:nvPr>
        </p:nvGraphicFramePr>
        <p:xfrm>
          <a:off x="332161" y="3765797"/>
          <a:ext cx="10882179" cy="3092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Овал 7"/>
          <p:cNvSpPr/>
          <p:nvPr/>
        </p:nvSpPr>
        <p:spPr>
          <a:xfrm>
            <a:off x="4727848" y="4041844"/>
            <a:ext cx="4464496" cy="12254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ПОДПРОЕКТ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 школ Лабинского района ШНОР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54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xmlns="" id="{01C009CD-FB4C-4C09-8327-31277BE0B9C8}"/>
              </a:ext>
            </a:extLst>
          </p:cNvPr>
          <p:cNvSpPr/>
          <p:nvPr/>
        </p:nvSpPr>
        <p:spPr>
          <a:xfrm>
            <a:off x="4950000" y="-6297"/>
            <a:ext cx="7131000" cy="6900297"/>
          </a:xfrm>
          <a:custGeom>
            <a:avLst/>
            <a:gdLst>
              <a:gd name="connsiteX0" fmla="*/ 1286359 w 6834753"/>
              <a:gd name="connsiteY0" fmla="*/ 30996 h 6896745"/>
              <a:gd name="connsiteX1" fmla="*/ 0 w 6834753"/>
              <a:gd name="connsiteY1" fmla="*/ 1720312 h 6896745"/>
              <a:gd name="connsiteX2" fmla="*/ 2278251 w 6834753"/>
              <a:gd name="connsiteY2" fmla="*/ 2960176 h 6896745"/>
              <a:gd name="connsiteX3" fmla="*/ 898902 w 6834753"/>
              <a:gd name="connsiteY3" fmla="*/ 3859078 h 6896745"/>
              <a:gd name="connsiteX4" fmla="*/ 4293031 w 6834753"/>
              <a:gd name="connsiteY4" fmla="*/ 6323308 h 6896745"/>
              <a:gd name="connsiteX5" fmla="*/ 4293031 w 6834753"/>
              <a:gd name="connsiteY5" fmla="*/ 6896745 h 6896745"/>
              <a:gd name="connsiteX6" fmla="*/ 6834753 w 6834753"/>
              <a:gd name="connsiteY6" fmla="*/ 6881247 h 6896745"/>
              <a:gd name="connsiteX7" fmla="*/ 6834753 w 6834753"/>
              <a:gd name="connsiteY7" fmla="*/ 0 h 6896745"/>
              <a:gd name="connsiteX8" fmla="*/ 1286359 w 6834753"/>
              <a:gd name="connsiteY8" fmla="*/ 30996 h 6896745"/>
              <a:gd name="connsiteX0" fmla="*/ 991892 w 6540286"/>
              <a:gd name="connsiteY0" fmla="*/ 30996 h 6896745"/>
              <a:gd name="connsiteX1" fmla="*/ 0 w 6540286"/>
              <a:gd name="connsiteY1" fmla="*/ 1642820 h 6896745"/>
              <a:gd name="connsiteX2" fmla="*/ 1983784 w 6540286"/>
              <a:gd name="connsiteY2" fmla="*/ 2960176 h 6896745"/>
              <a:gd name="connsiteX3" fmla="*/ 604435 w 6540286"/>
              <a:gd name="connsiteY3" fmla="*/ 3859078 h 6896745"/>
              <a:gd name="connsiteX4" fmla="*/ 3998564 w 6540286"/>
              <a:gd name="connsiteY4" fmla="*/ 6323308 h 6896745"/>
              <a:gd name="connsiteX5" fmla="*/ 3998564 w 6540286"/>
              <a:gd name="connsiteY5" fmla="*/ 6896745 h 6896745"/>
              <a:gd name="connsiteX6" fmla="*/ 6540286 w 6540286"/>
              <a:gd name="connsiteY6" fmla="*/ 6881247 h 6896745"/>
              <a:gd name="connsiteX7" fmla="*/ 6540286 w 6540286"/>
              <a:gd name="connsiteY7" fmla="*/ 0 h 6896745"/>
              <a:gd name="connsiteX8" fmla="*/ 991892 w 6540286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520581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684934 w 6233328"/>
              <a:gd name="connsiteY0" fmla="*/ 30996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30996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622942 w 6233328"/>
              <a:gd name="connsiteY3" fmla="*/ 4355024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828899 w 5850350"/>
              <a:gd name="connsiteY2" fmla="*/ 29601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1324199 w 5850350"/>
              <a:gd name="connsiteY2" fmla="*/ 27696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267932 w 5878318"/>
              <a:gd name="connsiteY3" fmla="*/ 437407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2593646 w 5878318"/>
              <a:gd name="connsiteY4" fmla="*/ 63804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59364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38409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563367 w 5878318"/>
              <a:gd name="connsiteY4" fmla="*/ 565785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64867 w 5878318"/>
              <a:gd name="connsiteY2" fmla="*/ 27633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05905 w 5911491"/>
              <a:gd name="connsiteY3" fmla="*/ 4431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94805 w 5911491"/>
              <a:gd name="connsiteY3" fmla="*/ 431057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11491" h="6900297">
                <a:moveTo>
                  <a:pt x="267847" y="0"/>
                </a:moveTo>
                <a:cubicBezTo>
                  <a:pt x="-62784" y="537275"/>
                  <a:pt x="-10908" y="771686"/>
                  <a:pt x="30421" y="1107483"/>
                </a:cubicBezTo>
                <a:cubicBezTo>
                  <a:pt x="102746" y="1686086"/>
                  <a:pt x="1315383" y="1859258"/>
                  <a:pt x="1398040" y="2763326"/>
                </a:cubicBezTo>
                <a:cubicBezTo>
                  <a:pt x="1480697" y="3667394"/>
                  <a:pt x="819922" y="3546637"/>
                  <a:pt x="669405" y="4304224"/>
                </a:cubicBezTo>
                <a:cubicBezTo>
                  <a:pt x="518888" y="5061811"/>
                  <a:pt x="669296" y="5447278"/>
                  <a:pt x="1231540" y="5778500"/>
                </a:cubicBezTo>
                <a:cubicBezTo>
                  <a:pt x="1857284" y="6122422"/>
                  <a:pt x="2118819" y="6024212"/>
                  <a:pt x="2417269" y="6380458"/>
                </a:cubicBezTo>
                <a:cubicBezTo>
                  <a:pt x="2715719" y="6736704"/>
                  <a:pt x="2671269" y="6711949"/>
                  <a:pt x="2798269" y="6877695"/>
                </a:cubicBezTo>
                <a:lnTo>
                  <a:pt x="5911491" y="6900297"/>
                </a:lnTo>
                <a:lnTo>
                  <a:pt x="5911491" y="19050"/>
                </a:lnTo>
                <a:lnTo>
                  <a:pt x="267847" y="0"/>
                </a:lnTo>
                <a:close/>
              </a:path>
            </a:pathLst>
          </a:custGeom>
          <a:solidFill>
            <a:schemeClr val="accent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xmlns="" id="{0457E147-2F53-48D4-8F04-C3F1502156C3}"/>
              </a:ext>
            </a:extLst>
          </p:cNvPr>
          <p:cNvSpPr/>
          <p:nvPr/>
        </p:nvSpPr>
        <p:spPr>
          <a:xfrm>
            <a:off x="5061000" y="0"/>
            <a:ext cx="7131000" cy="6900297"/>
          </a:xfrm>
          <a:custGeom>
            <a:avLst/>
            <a:gdLst>
              <a:gd name="connsiteX0" fmla="*/ 1286359 w 6834753"/>
              <a:gd name="connsiteY0" fmla="*/ 30996 h 6896745"/>
              <a:gd name="connsiteX1" fmla="*/ 0 w 6834753"/>
              <a:gd name="connsiteY1" fmla="*/ 1720312 h 6896745"/>
              <a:gd name="connsiteX2" fmla="*/ 2278251 w 6834753"/>
              <a:gd name="connsiteY2" fmla="*/ 2960176 h 6896745"/>
              <a:gd name="connsiteX3" fmla="*/ 898902 w 6834753"/>
              <a:gd name="connsiteY3" fmla="*/ 3859078 h 6896745"/>
              <a:gd name="connsiteX4" fmla="*/ 4293031 w 6834753"/>
              <a:gd name="connsiteY4" fmla="*/ 6323308 h 6896745"/>
              <a:gd name="connsiteX5" fmla="*/ 4293031 w 6834753"/>
              <a:gd name="connsiteY5" fmla="*/ 6896745 h 6896745"/>
              <a:gd name="connsiteX6" fmla="*/ 6834753 w 6834753"/>
              <a:gd name="connsiteY6" fmla="*/ 6881247 h 6896745"/>
              <a:gd name="connsiteX7" fmla="*/ 6834753 w 6834753"/>
              <a:gd name="connsiteY7" fmla="*/ 0 h 6896745"/>
              <a:gd name="connsiteX8" fmla="*/ 1286359 w 6834753"/>
              <a:gd name="connsiteY8" fmla="*/ 30996 h 6896745"/>
              <a:gd name="connsiteX0" fmla="*/ 991892 w 6540286"/>
              <a:gd name="connsiteY0" fmla="*/ 30996 h 6896745"/>
              <a:gd name="connsiteX1" fmla="*/ 0 w 6540286"/>
              <a:gd name="connsiteY1" fmla="*/ 1642820 h 6896745"/>
              <a:gd name="connsiteX2" fmla="*/ 1983784 w 6540286"/>
              <a:gd name="connsiteY2" fmla="*/ 2960176 h 6896745"/>
              <a:gd name="connsiteX3" fmla="*/ 604435 w 6540286"/>
              <a:gd name="connsiteY3" fmla="*/ 3859078 h 6896745"/>
              <a:gd name="connsiteX4" fmla="*/ 3998564 w 6540286"/>
              <a:gd name="connsiteY4" fmla="*/ 6323308 h 6896745"/>
              <a:gd name="connsiteX5" fmla="*/ 3998564 w 6540286"/>
              <a:gd name="connsiteY5" fmla="*/ 6896745 h 6896745"/>
              <a:gd name="connsiteX6" fmla="*/ 6540286 w 6540286"/>
              <a:gd name="connsiteY6" fmla="*/ 6881247 h 6896745"/>
              <a:gd name="connsiteX7" fmla="*/ 6540286 w 6540286"/>
              <a:gd name="connsiteY7" fmla="*/ 0 h 6896745"/>
              <a:gd name="connsiteX8" fmla="*/ 991892 w 6540286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520581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684934 w 6233328"/>
              <a:gd name="connsiteY0" fmla="*/ 30996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30996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622942 w 6233328"/>
              <a:gd name="connsiteY3" fmla="*/ 4355024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828899 w 5850350"/>
              <a:gd name="connsiteY2" fmla="*/ 29601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1324199 w 5850350"/>
              <a:gd name="connsiteY2" fmla="*/ 27696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267932 w 5878318"/>
              <a:gd name="connsiteY3" fmla="*/ 437407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2593646 w 5878318"/>
              <a:gd name="connsiteY4" fmla="*/ 63804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59364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38409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563367 w 5878318"/>
              <a:gd name="connsiteY4" fmla="*/ 565785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64867 w 5878318"/>
              <a:gd name="connsiteY2" fmla="*/ 27633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05905 w 5911491"/>
              <a:gd name="connsiteY3" fmla="*/ 4431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94805 w 5911491"/>
              <a:gd name="connsiteY3" fmla="*/ 431057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11491" h="6900297">
                <a:moveTo>
                  <a:pt x="267847" y="0"/>
                </a:moveTo>
                <a:cubicBezTo>
                  <a:pt x="-62784" y="537275"/>
                  <a:pt x="-10908" y="771686"/>
                  <a:pt x="30421" y="1107483"/>
                </a:cubicBezTo>
                <a:cubicBezTo>
                  <a:pt x="102746" y="1686086"/>
                  <a:pt x="1315383" y="1859258"/>
                  <a:pt x="1398040" y="2763326"/>
                </a:cubicBezTo>
                <a:cubicBezTo>
                  <a:pt x="1480697" y="3667394"/>
                  <a:pt x="819922" y="3546637"/>
                  <a:pt x="669405" y="4304224"/>
                </a:cubicBezTo>
                <a:cubicBezTo>
                  <a:pt x="518888" y="5061811"/>
                  <a:pt x="669296" y="5447278"/>
                  <a:pt x="1231540" y="5778500"/>
                </a:cubicBezTo>
                <a:cubicBezTo>
                  <a:pt x="1857284" y="6122422"/>
                  <a:pt x="2118819" y="6024212"/>
                  <a:pt x="2417269" y="6380458"/>
                </a:cubicBezTo>
                <a:cubicBezTo>
                  <a:pt x="2715719" y="6736704"/>
                  <a:pt x="2671269" y="6711949"/>
                  <a:pt x="2798269" y="6877695"/>
                </a:cubicBezTo>
                <a:lnTo>
                  <a:pt x="5911491" y="6900297"/>
                </a:lnTo>
                <a:lnTo>
                  <a:pt x="5911491" y="19050"/>
                </a:lnTo>
                <a:lnTo>
                  <a:pt x="2678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0B72969-8567-490C-A9E2-92C86A6A4966}"/>
              </a:ext>
            </a:extLst>
          </p:cNvPr>
          <p:cNvSpPr txBox="1"/>
          <p:nvPr/>
        </p:nvSpPr>
        <p:spPr>
          <a:xfrm>
            <a:off x="-83968" y="2879081"/>
            <a:ext cx="591130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1"/>
                </a:solidFill>
                <a:cs typeface="Calibri" pitchFamily="34" charset="0"/>
              </a:rPr>
              <a:t> </a:t>
            </a:r>
            <a:r>
              <a:rPr lang="ru-RU" sz="3600" b="1" i="1" dirty="0" smtClean="0">
                <a:solidFill>
                  <a:schemeClr val="accent1"/>
                </a:solidFill>
                <a:cs typeface="Calibri" pitchFamily="34" charset="0"/>
              </a:rPr>
              <a:t>Актуализация понятия «Профессиональное обучающееся сообщество» в МО Лабинский район</a:t>
            </a:r>
            <a:endParaRPr lang="ru-RU" sz="3600" b="1" i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091CEF1-B026-4460-85DB-E6E27091DDEE}"/>
              </a:ext>
            </a:extLst>
          </p:cNvPr>
          <p:cNvSpPr/>
          <p:nvPr/>
        </p:nvSpPr>
        <p:spPr>
          <a:xfrm>
            <a:off x="3981000" y="1539000"/>
            <a:ext cx="450000" cy="270000"/>
          </a:xfrm>
          <a:prstGeom prst="rect">
            <a:avLst/>
          </a:prstGeom>
          <a:solidFill>
            <a:schemeClr val="accent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xmlns="" id="{F7329957-12D8-4A21-80E0-F51EBF1576DE}"/>
              </a:ext>
            </a:extLst>
          </p:cNvPr>
          <p:cNvSpPr/>
          <p:nvPr/>
        </p:nvSpPr>
        <p:spPr>
          <a:xfrm>
            <a:off x="4791000" y="1989000"/>
            <a:ext cx="336207" cy="315000"/>
          </a:xfrm>
          <a:prstGeom prst="triangle">
            <a:avLst/>
          </a:prstGeom>
          <a:solidFill>
            <a:schemeClr val="accent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E07C3386-8F08-4520-8F57-561F8005391A}"/>
              </a:ext>
            </a:extLst>
          </p:cNvPr>
          <p:cNvSpPr/>
          <p:nvPr/>
        </p:nvSpPr>
        <p:spPr>
          <a:xfrm>
            <a:off x="4457793" y="858600"/>
            <a:ext cx="270000" cy="270000"/>
          </a:xfrm>
          <a:prstGeom prst="ellipse">
            <a:avLst/>
          </a:prstGeom>
          <a:solidFill>
            <a:schemeClr val="accent4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sp>
        <p:nvSpPr>
          <p:cNvPr id="8" name="Хорда 7">
            <a:extLst>
              <a:ext uri="{FF2B5EF4-FFF2-40B4-BE49-F238E27FC236}">
                <a16:creationId xmlns:a16="http://schemas.microsoft.com/office/drawing/2014/main" xmlns="" id="{C34DCA2E-1C0A-45C1-9FCE-E59F58180955}"/>
              </a:ext>
            </a:extLst>
          </p:cNvPr>
          <p:cNvSpPr/>
          <p:nvPr/>
        </p:nvSpPr>
        <p:spPr>
          <a:xfrm>
            <a:off x="5353061" y="2456421"/>
            <a:ext cx="336206" cy="1147502"/>
          </a:xfrm>
          <a:custGeom>
            <a:avLst/>
            <a:gdLst>
              <a:gd name="connsiteX0" fmla="*/ 485715 w 501336"/>
              <a:gd name="connsiteY0" fmla="*/ 911452 h 1352811"/>
              <a:gd name="connsiteX1" fmla="*/ 39718 w 501336"/>
              <a:gd name="connsiteY1" fmla="*/ 1041782 h 1352811"/>
              <a:gd name="connsiteX2" fmla="*/ 1227 w 501336"/>
              <a:gd name="connsiteY2" fmla="*/ 609567 h 1352811"/>
              <a:gd name="connsiteX3" fmla="*/ 250668 w 501336"/>
              <a:gd name="connsiteY3" fmla="*/ -1 h 1352811"/>
              <a:gd name="connsiteX4" fmla="*/ 485715 w 501336"/>
              <a:gd name="connsiteY4" fmla="*/ 911452 h 1352811"/>
              <a:gd name="connsiteX0" fmla="*/ 485715 w 485850"/>
              <a:gd name="connsiteY0" fmla="*/ 911453 h 1352914"/>
              <a:gd name="connsiteX1" fmla="*/ 39718 w 485850"/>
              <a:gd name="connsiteY1" fmla="*/ 1041783 h 1352914"/>
              <a:gd name="connsiteX2" fmla="*/ 1227 w 485850"/>
              <a:gd name="connsiteY2" fmla="*/ 609568 h 1352914"/>
              <a:gd name="connsiteX3" fmla="*/ 250668 w 485850"/>
              <a:gd name="connsiteY3" fmla="*/ 0 h 1352914"/>
              <a:gd name="connsiteX4" fmla="*/ 485715 w 485850"/>
              <a:gd name="connsiteY4" fmla="*/ 911453 h 1352914"/>
              <a:gd name="connsiteX0" fmla="*/ 485715 w 486430"/>
              <a:gd name="connsiteY0" fmla="*/ 911453 h 1352914"/>
              <a:gd name="connsiteX1" fmla="*/ 39718 w 486430"/>
              <a:gd name="connsiteY1" fmla="*/ 1041783 h 1352914"/>
              <a:gd name="connsiteX2" fmla="*/ 1227 w 486430"/>
              <a:gd name="connsiteY2" fmla="*/ 609568 h 1352914"/>
              <a:gd name="connsiteX3" fmla="*/ 250668 w 486430"/>
              <a:gd name="connsiteY3" fmla="*/ 0 h 1352914"/>
              <a:gd name="connsiteX4" fmla="*/ 485715 w 486430"/>
              <a:gd name="connsiteY4" fmla="*/ 911453 h 1352914"/>
              <a:gd name="connsiteX0" fmla="*/ 485715 w 486852"/>
              <a:gd name="connsiteY0" fmla="*/ 911453 h 1352914"/>
              <a:gd name="connsiteX1" fmla="*/ 39718 w 486852"/>
              <a:gd name="connsiteY1" fmla="*/ 1041783 h 1352914"/>
              <a:gd name="connsiteX2" fmla="*/ 1227 w 486852"/>
              <a:gd name="connsiteY2" fmla="*/ 609568 h 1352914"/>
              <a:gd name="connsiteX3" fmla="*/ 250668 w 486852"/>
              <a:gd name="connsiteY3" fmla="*/ 0 h 1352914"/>
              <a:gd name="connsiteX4" fmla="*/ 485715 w 486852"/>
              <a:gd name="connsiteY4" fmla="*/ 911453 h 1352914"/>
              <a:gd name="connsiteX0" fmla="*/ 273849 w 327098"/>
              <a:gd name="connsiteY0" fmla="*/ 1147673 h 1373058"/>
              <a:gd name="connsiteX1" fmla="*/ 41212 w 327098"/>
              <a:gd name="connsiteY1" fmla="*/ 1041783 h 1373058"/>
              <a:gd name="connsiteX2" fmla="*/ 2721 w 327098"/>
              <a:gd name="connsiteY2" fmla="*/ 609568 h 1373058"/>
              <a:gd name="connsiteX3" fmla="*/ 252162 w 327098"/>
              <a:gd name="connsiteY3" fmla="*/ 0 h 1373058"/>
              <a:gd name="connsiteX4" fmla="*/ 273849 w 327098"/>
              <a:gd name="connsiteY4" fmla="*/ 1147673 h 1373058"/>
              <a:gd name="connsiteX0" fmla="*/ 241727 w 294976"/>
              <a:gd name="connsiteY0" fmla="*/ 1147673 h 1373322"/>
              <a:gd name="connsiteX1" fmla="*/ 9090 w 294976"/>
              <a:gd name="connsiteY1" fmla="*/ 1041783 h 1373322"/>
              <a:gd name="connsiteX2" fmla="*/ 46799 w 294976"/>
              <a:gd name="connsiteY2" fmla="*/ 601948 h 1373322"/>
              <a:gd name="connsiteX3" fmla="*/ 220040 w 294976"/>
              <a:gd name="connsiteY3" fmla="*/ 0 h 1373322"/>
              <a:gd name="connsiteX4" fmla="*/ 241727 w 294976"/>
              <a:gd name="connsiteY4" fmla="*/ 1147673 h 1373322"/>
              <a:gd name="connsiteX0" fmla="*/ 258102 w 311351"/>
              <a:gd name="connsiteY0" fmla="*/ 1147673 h 1373850"/>
              <a:gd name="connsiteX1" fmla="*/ 25465 w 311351"/>
              <a:gd name="connsiteY1" fmla="*/ 1041783 h 1373850"/>
              <a:gd name="connsiteX2" fmla="*/ 9834 w 311351"/>
              <a:gd name="connsiteY2" fmla="*/ 586708 h 1373850"/>
              <a:gd name="connsiteX3" fmla="*/ 236415 w 311351"/>
              <a:gd name="connsiteY3" fmla="*/ 0 h 1373850"/>
              <a:gd name="connsiteX4" fmla="*/ 258102 w 311351"/>
              <a:gd name="connsiteY4" fmla="*/ 1147673 h 1373850"/>
              <a:gd name="connsiteX0" fmla="*/ 258102 w 311351"/>
              <a:gd name="connsiteY0" fmla="*/ 1147673 h 1373850"/>
              <a:gd name="connsiteX1" fmla="*/ 25465 w 311351"/>
              <a:gd name="connsiteY1" fmla="*/ 1041783 h 1373850"/>
              <a:gd name="connsiteX2" fmla="*/ 9834 w 311351"/>
              <a:gd name="connsiteY2" fmla="*/ 586708 h 1373850"/>
              <a:gd name="connsiteX3" fmla="*/ 236415 w 311351"/>
              <a:gd name="connsiteY3" fmla="*/ 0 h 1373850"/>
              <a:gd name="connsiteX4" fmla="*/ 258102 w 311351"/>
              <a:gd name="connsiteY4" fmla="*/ 1147673 h 1373850"/>
              <a:gd name="connsiteX0" fmla="*/ 250854 w 304103"/>
              <a:gd name="connsiteY0" fmla="*/ 1147673 h 1375555"/>
              <a:gd name="connsiteX1" fmla="*/ 18217 w 304103"/>
              <a:gd name="connsiteY1" fmla="*/ 1041783 h 1375555"/>
              <a:gd name="connsiteX2" fmla="*/ 2586 w 304103"/>
              <a:gd name="connsiteY2" fmla="*/ 586708 h 1375555"/>
              <a:gd name="connsiteX3" fmla="*/ 229167 w 304103"/>
              <a:gd name="connsiteY3" fmla="*/ 0 h 1375555"/>
              <a:gd name="connsiteX4" fmla="*/ 250854 w 304103"/>
              <a:gd name="connsiteY4" fmla="*/ 1147673 h 1375555"/>
              <a:gd name="connsiteX0" fmla="*/ 250854 w 320610"/>
              <a:gd name="connsiteY0" fmla="*/ 1147673 h 1375555"/>
              <a:gd name="connsiteX1" fmla="*/ 18217 w 320610"/>
              <a:gd name="connsiteY1" fmla="*/ 1041783 h 1375555"/>
              <a:gd name="connsiteX2" fmla="*/ 2586 w 320610"/>
              <a:gd name="connsiteY2" fmla="*/ 586708 h 1375555"/>
              <a:gd name="connsiteX3" fmla="*/ 229167 w 320610"/>
              <a:gd name="connsiteY3" fmla="*/ 0 h 1375555"/>
              <a:gd name="connsiteX4" fmla="*/ 250854 w 320610"/>
              <a:gd name="connsiteY4" fmla="*/ 1147673 h 137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610" h="1375555">
                <a:moveTo>
                  <a:pt x="250854" y="1147673"/>
                </a:moveTo>
                <a:cubicBezTo>
                  <a:pt x="179005" y="1670840"/>
                  <a:pt x="29308" y="1143421"/>
                  <a:pt x="18217" y="1041783"/>
                </a:cubicBezTo>
                <a:cubicBezTo>
                  <a:pt x="-301" y="872089"/>
                  <a:pt x="-2995" y="738367"/>
                  <a:pt x="2586" y="586708"/>
                </a:cubicBezTo>
                <a:cubicBezTo>
                  <a:pt x="15318" y="240725"/>
                  <a:pt x="100320" y="0"/>
                  <a:pt x="229167" y="0"/>
                </a:cubicBezTo>
                <a:cubicBezTo>
                  <a:pt x="376096" y="273338"/>
                  <a:pt x="317285" y="447615"/>
                  <a:pt x="250854" y="1147673"/>
                </a:cubicBezTo>
                <a:close/>
              </a:path>
            </a:pathLst>
          </a:custGeom>
          <a:solidFill>
            <a:schemeClr val="accent4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xmlns="" id="{A6715CEE-6A13-49AC-9537-D9425C1C1BD6}"/>
              </a:ext>
            </a:extLst>
          </p:cNvPr>
          <p:cNvSpPr/>
          <p:nvPr/>
        </p:nvSpPr>
        <p:spPr>
          <a:xfrm rot="1483570">
            <a:off x="4060844" y="2329478"/>
            <a:ext cx="908160" cy="151723"/>
          </a:xfrm>
          <a:custGeom>
            <a:avLst/>
            <a:gdLst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85310"/>
              <a:gd name="connsiteX1" fmla="*/ 739140 w 4335780"/>
              <a:gd name="connsiteY1" fmla="*/ 0 h 785310"/>
              <a:gd name="connsiteX2" fmla="*/ 1432560 w 4335780"/>
              <a:gd name="connsiteY2" fmla="*/ 731520 h 785310"/>
              <a:gd name="connsiteX3" fmla="*/ 2179320 w 4335780"/>
              <a:gd name="connsiteY3" fmla="*/ 15240 h 785310"/>
              <a:gd name="connsiteX4" fmla="*/ 2880360 w 4335780"/>
              <a:gd name="connsiteY4" fmla="*/ 746760 h 785310"/>
              <a:gd name="connsiteX5" fmla="*/ 3611880 w 4335780"/>
              <a:gd name="connsiteY5" fmla="*/ 22860 h 785310"/>
              <a:gd name="connsiteX6" fmla="*/ 4335780 w 4335780"/>
              <a:gd name="connsiteY6" fmla="*/ 754380 h 785310"/>
              <a:gd name="connsiteX0" fmla="*/ 0 w 4335780"/>
              <a:gd name="connsiteY0" fmla="*/ 756950 h 810740"/>
              <a:gd name="connsiteX1" fmla="*/ 739140 w 4335780"/>
              <a:gd name="connsiteY1" fmla="*/ 25430 h 810740"/>
              <a:gd name="connsiteX2" fmla="*/ 1432560 w 4335780"/>
              <a:gd name="connsiteY2" fmla="*/ 756950 h 810740"/>
              <a:gd name="connsiteX3" fmla="*/ 2179320 w 4335780"/>
              <a:gd name="connsiteY3" fmla="*/ 40670 h 810740"/>
              <a:gd name="connsiteX4" fmla="*/ 2880360 w 4335780"/>
              <a:gd name="connsiteY4" fmla="*/ 772190 h 810740"/>
              <a:gd name="connsiteX5" fmla="*/ 3611880 w 4335780"/>
              <a:gd name="connsiteY5" fmla="*/ 48290 h 810740"/>
              <a:gd name="connsiteX6" fmla="*/ 4335780 w 4335780"/>
              <a:gd name="connsiteY6" fmla="*/ 779810 h 81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5780" h="810740">
                <a:moveTo>
                  <a:pt x="0" y="756950"/>
                </a:moveTo>
                <a:cubicBezTo>
                  <a:pt x="246380" y="513110"/>
                  <a:pt x="500380" y="25430"/>
                  <a:pt x="739140" y="25430"/>
                </a:cubicBezTo>
                <a:cubicBezTo>
                  <a:pt x="977900" y="25430"/>
                  <a:pt x="1192530" y="754410"/>
                  <a:pt x="1432560" y="756950"/>
                </a:cubicBezTo>
                <a:cubicBezTo>
                  <a:pt x="1672590" y="759490"/>
                  <a:pt x="1938020" y="38130"/>
                  <a:pt x="2179320" y="40670"/>
                </a:cubicBezTo>
                <a:cubicBezTo>
                  <a:pt x="2420620" y="43210"/>
                  <a:pt x="2636520" y="1013490"/>
                  <a:pt x="2880360" y="772190"/>
                </a:cubicBezTo>
                <a:lnTo>
                  <a:pt x="3611880" y="48290"/>
                </a:lnTo>
                <a:cubicBezTo>
                  <a:pt x="3855720" y="-193010"/>
                  <a:pt x="4094480" y="535970"/>
                  <a:pt x="4335780" y="7798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xmlns="" id="{F317B666-44C3-4487-A0DF-D5A5852ABDCE}"/>
              </a:ext>
            </a:extLst>
          </p:cNvPr>
          <p:cNvSpPr/>
          <p:nvPr/>
        </p:nvSpPr>
        <p:spPr>
          <a:xfrm rot="16531375">
            <a:off x="5448700" y="2687410"/>
            <a:ext cx="908160" cy="151723"/>
          </a:xfrm>
          <a:custGeom>
            <a:avLst/>
            <a:gdLst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85310"/>
              <a:gd name="connsiteX1" fmla="*/ 739140 w 4335780"/>
              <a:gd name="connsiteY1" fmla="*/ 0 h 785310"/>
              <a:gd name="connsiteX2" fmla="*/ 1432560 w 4335780"/>
              <a:gd name="connsiteY2" fmla="*/ 731520 h 785310"/>
              <a:gd name="connsiteX3" fmla="*/ 2179320 w 4335780"/>
              <a:gd name="connsiteY3" fmla="*/ 15240 h 785310"/>
              <a:gd name="connsiteX4" fmla="*/ 2880360 w 4335780"/>
              <a:gd name="connsiteY4" fmla="*/ 746760 h 785310"/>
              <a:gd name="connsiteX5" fmla="*/ 3611880 w 4335780"/>
              <a:gd name="connsiteY5" fmla="*/ 22860 h 785310"/>
              <a:gd name="connsiteX6" fmla="*/ 4335780 w 4335780"/>
              <a:gd name="connsiteY6" fmla="*/ 754380 h 785310"/>
              <a:gd name="connsiteX0" fmla="*/ 0 w 4335780"/>
              <a:gd name="connsiteY0" fmla="*/ 756950 h 810740"/>
              <a:gd name="connsiteX1" fmla="*/ 739140 w 4335780"/>
              <a:gd name="connsiteY1" fmla="*/ 25430 h 810740"/>
              <a:gd name="connsiteX2" fmla="*/ 1432560 w 4335780"/>
              <a:gd name="connsiteY2" fmla="*/ 756950 h 810740"/>
              <a:gd name="connsiteX3" fmla="*/ 2179320 w 4335780"/>
              <a:gd name="connsiteY3" fmla="*/ 40670 h 810740"/>
              <a:gd name="connsiteX4" fmla="*/ 2880360 w 4335780"/>
              <a:gd name="connsiteY4" fmla="*/ 772190 h 810740"/>
              <a:gd name="connsiteX5" fmla="*/ 3611880 w 4335780"/>
              <a:gd name="connsiteY5" fmla="*/ 48290 h 810740"/>
              <a:gd name="connsiteX6" fmla="*/ 4335780 w 4335780"/>
              <a:gd name="connsiteY6" fmla="*/ 779810 h 81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5780" h="810740">
                <a:moveTo>
                  <a:pt x="0" y="756950"/>
                </a:moveTo>
                <a:cubicBezTo>
                  <a:pt x="246380" y="513110"/>
                  <a:pt x="500380" y="25430"/>
                  <a:pt x="739140" y="25430"/>
                </a:cubicBezTo>
                <a:cubicBezTo>
                  <a:pt x="977900" y="25430"/>
                  <a:pt x="1192530" y="754410"/>
                  <a:pt x="1432560" y="756950"/>
                </a:cubicBezTo>
                <a:cubicBezTo>
                  <a:pt x="1672590" y="759490"/>
                  <a:pt x="1938020" y="38130"/>
                  <a:pt x="2179320" y="40670"/>
                </a:cubicBezTo>
                <a:cubicBezTo>
                  <a:pt x="2420620" y="43210"/>
                  <a:pt x="2636520" y="1013490"/>
                  <a:pt x="2880360" y="772190"/>
                </a:cubicBezTo>
                <a:lnTo>
                  <a:pt x="3611880" y="48290"/>
                </a:lnTo>
                <a:cubicBezTo>
                  <a:pt x="3855720" y="-193010"/>
                  <a:pt x="4094480" y="535970"/>
                  <a:pt x="4335780" y="779810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>
            <a:extLst>
              <a:ext uri="{FF2B5EF4-FFF2-40B4-BE49-F238E27FC236}">
                <a16:creationId xmlns:a16="http://schemas.microsoft.com/office/drawing/2014/main" xmlns="" id="{90269D15-39A6-44D5-A69F-0D6D88177B66}"/>
              </a:ext>
            </a:extLst>
          </p:cNvPr>
          <p:cNvSpPr/>
          <p:nvPr/>
        </p:nvSpPr>
        <p:spPr>
          <a:xfrm>
            <a:off x="5353061" y="3880989"/>
            <a:ext cx="146211" cy="136988"/>
          </a:xfrm>
          <a:prstGeom prst="triangle">
            <a:avLst/>
          </a:pr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>
            <a:extLst>
              <a:ext uri="{FF2B5EF4-FFF2-40B4-BE49-F238E27FC236}">
                <a16:creationId xmlns:a16="http://schemas.microsoft.com/office/drawing/2014/main" xmlns="" id="{EA72F473-C12A-41E5-A556-4A27F0BB46D6}"/>
              </a:ext>
            </a:extLst>
          </p:cNvPr>
          <p:cNvSpPr/>
          <p:nvPr/>
        </p:nvSpPr>
        <p:spPr>
          <a:xfrm>
            <a:off x="6141000" y="2918479"/>
            <a:ext cx="238424" cy="223385"/>
          </a:xfrm>
          <a:prstGeom prst="triangle">
            <a:avLst/>
          </a:pr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D2098A52-1A1C-4754-B308-424A85398574}"/>
              </a:ext>
            </a:extLst>
          </p:cNvPr>
          <p:cNvSpPr/>
          <p:nvPr/>
        </p:nvSpPr>
        <p:spPr>
          <a:xfrm>
            <a:off x="831000" y="459000"/>
            <a:ext cx="669600" cy="669600"/>
          </a:xfrm>
          <a:prstGeom prst="ellipse">
            <a:avLst/>
          </a:prstGeom>
          <a:solidFill>
            <a:schemeClr val="accent5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8DC5BC09-F4D4-4981-BB62-63A94980952D}"/>
              </a:ext>
            </a:extLst>
          </p:cNvPr>
          <p:cNvSpPr/>
          <p:nvPr/>
        </p:nvSpPr>
        <p:spPr>
          <a:xfrm>
            <a:off x="983400" y="611400"/>
            <a:ext cx="669600" cy="669600"/>
          </a:xfrm>
          <a:prstGeom prst="ellipse">
            <a:avLst/>
          </a:prstGeom>
          <a:solidFill>
            <a:schemeClr val="accent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admin\Desktop\логотип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1" b="5639"/>
          <a:stretch/>
        </p:blipFill>
        <p:spPr bwMode="auto">
          <a:xfrm>
            <a:off x="28194" y="68343"/>
            <a:ext cx="4207392" cy="207815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851"/>
                    </a14:imgEffect>
                    <a14:imgEffect>
                      <a14:saturation sat="177000"/>
                    </a14:imgEffect>
                    <a14:imgEffect>
                      <a14:brightnessContrast bright="-1000" contras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2" t="-1669" r="-1992" b="1669"/>
          <a:stretch/>
        </p:blipFill>
        <p:spPr>
          <a:xfrm>
            <a:off x="6912909" y="220950"/>
            <a:ext cx="5539063" cy="5395057"/>
          </a:xfrm>
          <a:prstGeom prst="ellipse">
            <a:avLst/>
          </a:prstGeo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00856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278CD70-AE68-456F-9A2D-F172E7C1C639}"/>
              </a:ext>
            </a:extLst>
          </p:cNvPr>
          <p:cNvSpPr/>
          <p:nvPr/>
        </p:nvSpPr>
        <p:spPr>
          <a:xfrm>
            <a:off x="1776000" y="2117288"/>
            <a:ext cx="2250000" cy="765000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F43594E-EA7A-4F97-BCA1-401A9417ED2B}"/>
              </a:ext>
            </a:extLst>
          </p:cNvPr>
          <p:cNvSpPr/>
          <p:nvPr/>
        </p:nvSpPr>
        <p:spPr>
          <a:xfrm>
            <a:off x="4026000" y="2113932"/>
            <a:ext cx="2250000" cy="765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DC37128-6F00-4AB4-8AAA-4170C7C3204C}"/>
              </a:ext>
            </a:extLst>
          </p:cNvPr>
          <p:cNvSpPr/>
          <p:nvPr/>
        </p:nvSpPr>
        <p:spPr>
          <a:xfrm>
            <a:off x="6276437" y="2113932"/>
            <a:ext cx="2250000" cy="765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4C5EF18-0FD0-4C82-95A6-75178A9D138F}"/>
              </a:ext>
            </a:extLst>
          </p:cNvPr>
          <p:cNvSpPr/>
          <p:nvPr/>
        </p:nvSpPr>
        <p:spPr>
          <a:xfrm>
            <a:off x="8527800" y="2113932"/>
            <a:ext cx="2250000" cy="765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28F29BA-918B-4A41-8A1A-B69D91D4149D}"/>
              </a:ext>
            </a:extLst>
          </p:cNvPr>
          <p:cNvSpPr/>
          <p:nvPr/>
        </p:nvSpPr>
        <p:spPr>
          <a:xfrm>
            <a:off x="1776000" y="2888999"/>
            <a:ext cx="2250000" cy="33725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903BA20-74DF-4175-8B38-F54B17809472}"/>
              </a:ext>
            </a:extLst>
          </p:cNvPr>
          <p:cNvSpPr/>
          <p:nvPr/>
        </p:nvSpPr>
        <p:spPr>
          <a:xfrm>
            <a:off x="4060123" y="2878932"/>
            <a:ext cx="2250000" cy="3375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9EAE80E-E19B-44C6-9B1E-F051F02E8D54}"/>
              </a:ext>
            </a:extLst>
          </p:cNvPr>
          <p:cNvSpPr/>
          <p:nvPr/>
        </p:nvSpPr>
        <p:spPr>
          <a:xfrm>
            <a:off x="6276437" y="2885643"/>
            <a:ext cx="2250000" cy="3375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F538FAD-068C-49F8-86FE-8FEABB205B19}"/>
              </a:ext>
            </a:extLst>
          </p:cNvPr>
          <p:cNvSpPr/>
          <p:nvPr/>
        </p:nvSpPr>
        <p:spPr>
          <a:xfrm>
            <a:off x="8527800" y="2885643"/>
            <a:ext cx="2250000" cy="33570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70FF005F-61F2-49AE-8CB4-AF51E1A9F40C}"/>
              </a:ext>
            </a:extLst>
          </p:cNvPr>
          <p:cNvSpPr/>
          <p:nvPr/>
        </p:nvSpPr>
        <p:spPr>
          <a:xfrm>
            <a:off x="1780257" y="6261506"/>
            <a:ext cx="2250000" cy="183356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E315B23-79CB-4805-92A3-59E8524F1B02}"/>
              </a:ext>
            </a:extLst>
          </p:cNvPr>
          <p:cNvSpPr/>
          <p:nvPr/>
        </p:nvSpPr>
        <p:spPr>
          <a:xfrm>
            <a:off x="4073502" y="6261506"/>
            <a:ext cx="2250000" cy="18335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FB84378-37E0-48C6-AC83-DB980657FB1F}"/>
              </a:ext>
            </a:extLst>
          </p:cNvPr>
          <p:cNvSpPr/>
          <p:nvPr/>
        </p:nvSpPr>
        <p:spPr>
          <a:xfrm>
            <a:off x="6252595" y="6261506"/>
            <a:ext cx="2250000" cy="18335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7A68225D-78F4-4494-8A65-BAD9428A6407}"/>
              </a:ext>
            </a:extLst>
          </p:cNvPr>
          <p:cNvSpPr/>
          <p:nvPr/>
        </p:nvSpPr>
        <p:spPr>
          <a:xfrm>
            <a:off x="8532057" y="6260644"/>
            <a:ext cx="2250000" cy="18335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A6308B9-E683-4F1E-8FDD-F724A456BB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576262" y="3175542"/>
            <a:ext cx="540000" cy="54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B64707C2-A63E-4FE3-B3D5-15DBE1C19E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944551" y="3175542"/>
            <a:ext cx="540000" cy="54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A4AA567-976E-4839-8B6F-E597C62500C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7165123" y="3175542"/>
            <a:ext cx="540000" cy="540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99C580A-47E8-4440-8156-A65C9499C00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9382800" y="3175542"/>
            <a:ext cx="540000" cy="540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749CFAA-B388-4CB3-BC51-1F2B35E862E1}"/>
              </a:ext>
            </a:extLst>
          </p:cNvPr>
          <p:cNvSpPr txBox="1"/>
          <p:nvPr/>
        </p:nvSpPr>
        <p:spPr>
          <a:xfrm>
            <a:off x="2583041" y="2123359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432D61C-A194-4BC2-A150-02064C6F20A5}"/>
              </a:ext>
            </a:extLst>
          </p:cNvPr>
          <p:cNvSpPr txBox="1"/>
          <p:nvPr/>
        </p:nvSpPr>
        <p:spPr>
          <a:xfrm>
            <a:off x="4836884" y="2139432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AF0990C-D25B-4140-9E41-E49497C4AD81}"/>
              </a:ext>
            </a:extLst>
          </p:cNvPr>
          <p:cNvSpPr txBox="1"/>
          <p:nvPr/>
        </p:nvSpPr>
        <p:spPr>
          <a:xfrm>
            <a:off x="7028026" y="2139432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98F0C4A-3260-4B73-A180-E252635468AC}"/>
              </a:ext>
            </a:extLst>
          </p:cNvPr>
          <p:cNvSpPr txBox="1"/>
          <p:nvPr/>
        </p:nvSpPr>
        <p:spPr>
          <a:xfrm>
            <a:off x="9264301" y="2139432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87BFE96-1958-4AA3-8AD5-2ECDD6036267}"/>
              </a:ext>
            </a:extLst>
          </p:cNvPr>
          <p:cNvSpPr txBox="1"/>
          <p:nvPr/>
        </p:nvSpPr>
        <p:spPr>
          <a:xfrm>
            <a:off x="1780257" y="3942607"/>
            <a:ext cx="21488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КУРС НА УЛУЧШЕНИЕ КАЧЕСТВА ОБУЧЕНИЯ И ПРЕПОДАВАНИЯ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4F6228A-F222-4601-A759-6444314D577D}"/>
              </a:ext>
            </a:extLst>
          </p:cNvPr>
          <p:cNvSpPr txBox="1"/>
          <p:nvPr/>
        </p:nvSpPr>
        <p:spPr>
          <a:xfrm>
            <a:off x="4207752" y="3843068"/>
            <a:ext cx="1936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ВЗАДЕЙСТВИЕ МЕЖДУ ВСЕМИ СУБЪЕКТАМИ ОБРАЗОВАТЕЛЬНЫХ ОТНОШЕНИЙ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8109962-44F7-4376-9FD4-48388D22B2BE}"/>
              </a:ext>
            </a:extLst>
          </p:cNvPr>
          <p:cNvSpPr txBox="1"/>
          <p:nvPr/>
        </p:nvSpPr>
        <p:spPr>
          <a:xfrm>
            <a:off x="6409191" y="4188130"/>
            <a:ext cx="193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/>
                </a:solidFill>
              </a:rPr>
              <a:t>УПРАВЛЕНИЕ ПО РЕЗУЛЬТАТАМ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E67EC2B-49FA-4CDC-9F6F-7E0FA5BE306E}"/>
              </a:ext>
            </a:extLst>
          </p:cNvPr>
          <p:cNvSpPr txBox="1"/>
          <p:nvPr/>
        </p:nvSpPr>
        <p:spPr>
          <a:xfrm>
            <a:off x="8790208" y="3819497"/>
            <a:ext cx="1936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/>
                </a:solidFill>
              </a:rPr>
              <a:t>СБОР И АНАЛИЗ ДАННЫХ, ПРИНЯТИЕ РЕШЕНИЙ С ОПОРОЙ НА ДАННЫЕ</a:t>
            </a:r>
            <a:endParaRPr lang="ru-RU" b="1" dirty="0">
              <a:solidFill>
                <a:schemeClr val="accent4"/>
              </a:solidFill>
            </a:endParaRP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5F5F7"/>
              </a:clrFrom>
              <a:clrTo>
                <a:srgbClr val="F5F5F7">
                  <a:alpha val="0"/>
                </a:srgbClr>
              </a:clrTo>
            </a:clrChange>
          </a:blip>
          <a:srcRect t="8490"/>
          <a:stretch/>
        </p:blipFill>
        <p:spPr bwMode="auto">
          <a:xfrm>
            <a:off x="289466" y="347429"/>
            <a:ext cx="1263339" cy="130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76000" y="499894"/>
            <a:ext cx="99904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Comic Sans MS" pitchFamily="66" charset="0"/>
              </a:rPr>
              <a:t>Шаги в ожидании </a:t>
            </a:r>
            <a:r>
              <a:rPr lang="ru-RU" sz="2800" b="1" dirty="0">
                <a:solidFill>
                  <a:srgbClr val="00B0F0"/>
                </a:solidFill>
                <a:latin typeface="Comic Sans MS" pitchFamily="66" charset="0"/>
              </a:rPr>
              <a:t>трансформации </a:t>
            </a:r>
            <a:r>
              <a:rPr lang="ru-RU" sz="2800" b="1" dirty="0" smtClean="0">
                <a:solidFill>
                  <a:srgbClr val="00B0F0"/>
                </a:solidFill>
                <a:latin typeface="Comic Sans MS" pitchFamily="66" charset="0"/>
              </a:rPr>
              <a:t>образования </a:t>
            </a:r>
            <a:r>
              <a:rPr lang="ru-RU" sz="2800" b="1" dirty="0">
                <a:solidFill>
                  <a:srgbClr val="00B0F0"/>
                </a:solidFill>
                <a:latin typeface="Comic Sans MS" pitchFamily="66" charset="0"/>
              </a:rPr>
              <a:t>в Лабинском районе</a:t>
            </a:r>
            <a:endParaRPr lang="ru-RU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07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6879</TotalTime>
  <Words>980</Words>
  <Application>Microsoft Office PowerPoint</Application>
  <PresentationFormat>Широкоэкранный</PresentationFormat>
  <Paragraphs>126</Paragraphs>
  <Slides>13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Times New Roman</vt:lpstr>
      <vt:lpstr>Тема Office</vt:lpstr>
      <vt:lpstr>О работе со школами ШНОР и проекту «500+» в Лабинском районе</vt:lpstr>
      <vt:lpstr>Школы ШНОР и проекту «500+»  в Лабинском районе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в организации деятельности профессиональных обучающихся сообществ учителей</vt:lpstr>
      <vt:lpstr>Мотивирующие инструменты  для выхода из кризиса – технология исследования на уроке</vt:lpstr>
      <vt:lpstr>Результат трансформации школы- формирование образовательной среды нового качественного уровня через технологию исследования на уроке</vt:lpstr>
      <vt:lpstr>СПАСИБО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Сторчак Ольга Анатольевна</dc:creator>
  <cp:lastModifiedBy>1</cp:lastModifiedBy>
  <cp:revision>605</cp:revision>
  <cp:lastPrinted>2020-10-29T10:54:39Z</cp:lastPrinted>
  <dcterms:created xsi:type="dcterms:W3CDTF">2019-06-11T06:39:40Z</dcterms:created>
  <dcterms:modified xsi:type="dcterms:W3CDTF">2022-05-30T08:28:40Z</dcterms:modified>
</cp:coreProperties>
</file>