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sldIdLst>
    <p:sldId id="256" r:id="rId6"/>
    <p:sldId id="278" r:id="rId7"/>
    <p:sldId id="276" r:id="rId8"/>
    <p:sldId id="287" r:id="rId9"/>
    <p:sldId id="280" r:id="rId10"/>
    <p:sldId id="273" r:id="rId11"/>
    <p:sldId id="270" r:id="rId12"/>
    <p:sldId id="271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85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F325-E3E8-463F-BD53-2B7372FFC7BB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15BBF-833D-49DA-972D-E930AA3BC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7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5BBF-833D-49DA-972D-E930AA3BC5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3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15BBF-833D-49DA-972D-E930AA3BC5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2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1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5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83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3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232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7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2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2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6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4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4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7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1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2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9EA493-4087-4C95-85B3-AD4BF5DE0B81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25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6" y="260648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20school.ru/images/500-ply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988" y="18864"/>
            <a:ext cx="4579219" cy="325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90EA3F-12A6-479E-8A37-B0955AB4377C}"/>
              </a:ext>
            </a:extLst>
          </p:cNvPr>
          <p:cNvSpPr/>
          <p:nvPr/>
        </p:nvSpPr>
        <p:spPr>
          <a:xfrm>
            <a:off x="251520" y="260649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антирисковой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оснащения»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№7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Красноармейского района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1454574458">
            <a:extLst>
              <a:ext uri="{FF2B5EF4-FFF2-40B4-BE49-F238E27FC236}">
                <a16:creationId xmlns:a16="http://schemas.microsoft.com/office/drawing/2014/main" xmlns="" id="{FFEC2410-1CC9-430B-B2A8-4B373160FB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B499E8-302F-495E-8A45-478F4429D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" y="24132"/>
            <a:ext cx="4403685" cy="276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BC9AC18-9A3A-4E37-BF67-76277A83E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" b="20518"/>
          <a:stretch/>
        </p:blipFill>
        <p:spPr>
          <a:xfrm>
            <a:off x="3707904" y="2852936"/>
            <a:ext cx="542913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06" y="436069"/>
            <a:ext cx="8350696" cy="1270883"/>
          </a:xfrm>
        </p:spPr>
        <p:txBody>
          <a:bodyPr>
            <a:noAutofit/>
          </a:bodyPr>
          <a:lstStyle/>
          <a:p>
            <a:pPr defTabSz="844083">
              <a:defRPr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ПРОЕКТА  «500+»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школа» в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школа получит учебное оборудование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центра «Точка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образования, науки и молодежной политики Краснодарского края  от 09.11.2021 года № </a:t>
            </a: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3381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Также компьютерное оборудование в рамках проекта «Цифровая образовательная среда»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20school.ru/images/500-plyus.jpg">
            <a:extLst>
              <a:ext uri="{FF2B5EF4-FFF2-40B4-BE49-F238E27FC236}">
                <a16:creationId xmlns:a16="http://schemas.microsoft.com/office/drawing/2014/main" xmlns="" id="{31B83418-0DEA-49C3-88C3-136E8F67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624"/>
            <a:ext cx="2483898" cy="144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54114"/>
            <a:ext cx="425553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0770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44083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компьютерное </a:t>
            </a:r>
          </a:p>
          <a:p>
            <a:pPr defTabSz="844083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</a:p>
          <a:p>
            <a:pPr defTabSz="844083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– 600 тыс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7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71984"/>
            <a:ext cx="2978656" cy="202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20school.ru/images/500-plyus.jpg">
            <a:extLst>
              <a:ext uri="{FF2B5EF4-FFF2-40B4-BE49-F238E27FC236}">
                <a16:creationId xmlns:a16="http://schemas.microsoft.com/office/drawing/2014/main" xmlns="" id="{31B83418-0DEA-49C3-88C3-136E8F67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879" y="5744"/>
            <a:ext cx="3319924" cy="191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DIRECTOR\Downloads\IMG-20211214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623"/>
            <a:ext cx="4215280" cy="233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DIRECTOR\Downloads\IMG-20211214-WA0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623" y="1755682"/>
            <a:ext cx="3785247" cy="232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51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ПРОЕКТА  «500+»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34325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Библиотечный фонд  </a:t>
            </a:r>
          </a:p>
          <a:p>
            <a:pPr defTabSz="844083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пополнился на  2275 учебников</a:t>
            </a:r>
          </a:p>
          <a:p>
            <a:pPr defTabSz="844083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– 675 </a:t>
            </a:r>
            <a:r>
              <a:rPr lang="ru-RU" sz="2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8239" y="4221088"/>
            <a:ext cx="3675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buFontTx/>
              <a:buChar char="-"/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ремонт </a:t>
            </a:r>
          </a:p>
          <a:p>
            <a:pPr defTabSz="844083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обеденного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зала. </a:t>
            </a: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44083">
              <a:defRPr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750 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1870" y="565627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844083">
              <a:buFontTx/>
              <a:buChar char="-"/>
              <a:defRPr/>
            </a:pPr>
            <a:r>
              <a:rPr lang="ru-RU" sz="2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ремонт</a:t>
            </a:r>
          </a:p>
          <a:p>
            <a:pPr lvl="0" defTabSz="844083">
              <a:defRPr/>
            </a:pPr>
            <a:r>
              <a:rPr lang="ru-RU" sz="2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актового зала школы </a:t>
            </a:r>
          </a:p>
          <a:p>
            <a:pPr lvl="0" defTabSz="844083">
              <a:defRPr/>
            </a:pPr>
            <a:r>
              <a:rPr lang="ru-RU" sz="2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Стоимость – 1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4801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30886" y="278045"/>
            <a:ext cx="7683230" cy="626799"/>
          </a:xfrm>
          <a:prstGeom prst="rect">
            <a:avLst/>
          </a:prstGeom>
        </p:spPr>
        <p:txBody>
          <a:bodyPr vert="horz" wrap="square" lIns="0" tIns="11137" rIns="0" bIns="0" rtlCol="0" anchor="ctr">
            <a:spAutoFit/>
          </a:bodyPr>
          <a:lstStyle/>
          <a:p>
            <a:pPr marL="11723" algn="ctr">
              <a:spcBef>
                <a:spcPts val="88"/>
              </a:spcBef>
            </a:pPr>
            <a:r>
              <a:rPr sz="2000" b="1" spc="-1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r>
              <a:rPr sz="2000" b="1" spc="-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500+</a:t>
            </a:r>
            <a:r>
              <a:rPr sz="2000" b="1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9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ПОЗВОЛИЛА</a:t>
            </a:r>
            <a:r>
              <a:rPr sz="2000" b="1" spc="-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-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8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</a:t>
            </a:r>
            <a:r>
              <a:rPr sz="2000" b="1" spc="-1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29656"/>
              </p:ext>
            </p:extLst>
          </p:nvPr>
        </p:nvGraphicFramePr>
        <p:xfrm>
          <a:off x="351692" y="1581804"/>
          <a:ext cx="8540788" cy="485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0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2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2000" b="1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Для куратора</a:t>
                      </a:r>
                    </a:p>
                  </a:txBody>
                  <a:tcPr marL="0" marR="0" marT="87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609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саморазвитие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личностный и профессиональный рост;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опыт работы с новыми документами;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опыт организации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конструктивного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коллективом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изучение новых систем оценивания работы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организаций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268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Для школы, в которой работает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куратор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появилась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возможность провести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сравнительный анализ наличия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аналогичных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рисков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определить слабые места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спланировать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по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минимизации таких рисков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Buh7\Downloads\счаст-ивое-ип-ома-пост-ип-омное-67865774.jpg"/>
          <p:cNvPicPr>
            <a:picLocks noChangeAspect="1" noChangeArrowheads="1"/>
          </p:cNvPicPr>
          <p:nvPr/>
        </p:nvPicPr>
        <p:blipFill>
          <a:blip r:embed="rId2" cstate="print"/>
          <a:srcRect l="6650" t="10000" r="8817" b="20000"/>
          <a:stretch>
            <a:fillRect/>
          </a:stretch>
        </p:blipFill>
        <p:spPr bwMode="auto">
          <a:xfrm>
            <a:off x="6444208" y="1848953"/>
            <a:ext cx="2448272" cy="197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20school.ru/images/500-plyus.jpg">
            <a:extLst>
              <a:ext uri="{FF2B5EF4-FFF2-40B4-BE49-F238E27FC236}">
                <a16:creationId xmlns:a16="http://schemas.microsoft.com/office/drawing/2014/main" xmlns="" id="{BDEF6FEB-DE2B-46BE-B149-6627A00D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545" y="18863"/>
            <a:ext cx="3046950" cy="175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78688" cy="1075466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spc="-16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000" b="1" spc="-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r>
              <a:rPr lang="ru-RU" sz="2000" b="1" spc="-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7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500+ </a:t>
            </a:r>
            <a:r>
              <a:rPr lang="ru-RU" sz="2000" b="1" spc="-9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ПОЗВОЛИЛА</a:t>
            </a:r>
            <a:r>
              <a:rPr lang="ru-RU" sz="2000" b="1" spc="-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b="1" spc="-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8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</a:t>
            </a:r>
            <a:r>
              <a:rPr lang="ru-RU" sz="2000" b="1" spc="-1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ОПЫТ:</a:t>
            </a: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26864"/>
              </p:ext>
            </p:extLst>
          </p:nvPr>
        </p:nvGraphicFramePr>
        <p:xfrm>
          <a:off x="179512" y="1340769"/>
          <a:ext cx="8856984" cy="5467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0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Лично</a:t>
                      </a:r>
                      <a:r>
                        <a:rPr sz="20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руководителя</a:t>
                      </a:r>
                      <a:r>
                        <a:rPr sz="20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школы</a:t>
                      </a:r>
                      <a:r>
                        <a:rPr lang="en-US" sz="20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20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участницы</a:t>
                      </a:r>
                      <a:r>
                        <a:rPr lang="ru-RU" sz="20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2000" b="1" spc="-2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79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0436">
                <a:tc>
                  <a:txBody>
                    <a:bodyPr/>
                    <a:lstStyle/>
                    <a:p>
                      <a:pPr marL="405765" indent="-342900" algn="just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Wingdings" panose="05000000000000000000" pitchFamily="2" charset="2"/>
                        <a:buChar char="q"/>
                        <a:tabLst>
                          <a:tab pos="351155" algn="l"/>
                        </a:tabLst>
                      </a:pP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Саморазвитие</a:t>
                      </a:r>
                      <a:r>
                        <a:rPr lang="ru-RU" sz="2000" spc="-5" baseline="0" dirty="0" smtClean="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sz="2000" dirty="0" err="1" smtClean="0">
                          <a:latin typeface="Times New Roman"/>
                          <a:cs typeface="Times New Roman"/>
                        </a:rPr>
                        <a:t>личностный</a:t>
                      </a:r>
                      <a:r>
                        <a:rPr sz="2000" spc="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latin typeface="Times New Roman"/>
                          <a:cs typeface="Times New Roman"/>
                        </a:rPr>
                        <a:t>профессиональный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spc="30" dirty="0" smtClean="0">
                        <a:latin typeface="Times New Roman"/>
                        <a:cs typeface="Times New Roman"/>
                      </a:endParaRPr>
                    </a:p>
                    <a:p>
                      <a:pPr marL="62865" indent="0" algn="just"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Wingdings" panose="05000000000000000000" pitchFamily="2" charset="2"/>
                        <a:buNone/>
                        <a:tabLst>
                          <a:tab pos="351155" algn="l"/>
                        </a:tabLst>
                      </a:pPr>
                      <a:r>
                        <a:rPr lang="en-US" sz="2000" spc="5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ru-RU" sz="20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spc="5" dirty="0" err="1" smtClean="0">
                          <a:latin typeface="Times New Roman"/>
                          <a:cs typeface="Times New Roman"/>
                        </a:rPr>
                        <a:t>ост</a:t>
                      </a:r>
                      <a:r>
                        <a:rPr lang="ru-RU" sz="2000" spc="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06400" marR="52705" indent="-342900" algn="just">
                        <a:lnSpc>
                          <a:spcPct val="114999"/>
                        </a:lnSpc>
                        <a:buFont typeface="Wingdings" panose="05000000000000000000" pitchFamily="2" charset="2"/>
                        <a:buChar char="q"/>
                        <a:tabLst>
                          <a:tab pos="351155" algn="l"/>
                        </a:tabLst>
                      </a:pPr>
                      <a:r>
                        <a:rPr lang="ru-RU" sz="2000" spc="-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пыт</a:t>
                      </a:r>
                      <a:r>
                        <a:rPr sz="2000" spc="3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преодоления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факторов риска и</a:t>
                      </a:r>
                      <a:r>
                        <a:rPr sz="20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latin typeface="Times New Roman"/>
                          <a:cs typeface="Times New Roman"/>
                        </a:rPr>
                        <a:t>проблемных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000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63500" marR="52705" indent="0" algn="just">
                        <a:lnSpc>
                          <a:spcPct val="114999"/>
                        </a:lnSpc>
                        <a:buFont typeface="Wingdings" panose="05000000000000000000" pitchFamily="2" charset="2"/>
                        <a:buNone/>
                        <a:tabLst>
                          <a:tab pos="351155" algn="l"/>
                        </a:tabLst>
                      </a:pPr>
                      <a:r>
                        <a:rPr lang="en-US" sz="2000" spc="-5" baseline="0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зон</a:t>
                      </a:r>
                      <a:r>
                        <a:rPr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 err="1" smtClean="0">
                          <a:latin typeface="Times New Roman"/>
                          <a:cs typeface="Times New Roman"/>
                        </a:rPr>
                        <a:t>внутри</a:t>
                      </a:r>
                      <a:r>
                        <a:rPr lang="ru-RU" sz="20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коллектива,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включение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 err="1">
                          <a:latin typeface="Times New Roman"/>
                          <a:cs typeface="Times New Roman"/>
                        </a:rPr>
                        <a:t>школьного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spc="-20" dirty="0" smtClean="0">
                        <a:latin typeface="Times New Roman"/>
                        <a:cs typeface="Times New Roman"/>
                      </a:endParaRPr>
                    </a:p>
                    <a:p>
                      <a:pPr marL="63500" marR="52705" indent="0" algn="just">
                        <a:lnSpc>
                          <a:spcPct val="114999"/>
                        </a:lnSpc>
                        <a:buFont typeface="Wingdings" panose="05000000000000000000" pitchFamily="2" charset="2"/>
                        <a:buNone/>
                        <a:tabLst>
                          <a:tab pos="351155" algn="l"/>
                        </a:tabLst>
                      </a:pPr>
                      <a:r>
                        <a:rPr lang="en-US" sz="2000" spc="-15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2000" spc="-15" dirty="0" err="1" smtClean="0">
                          <a:latin typeface="Times New Roman"/>
                          <a:cs typeface="Times New Roman"/>
                        </a:rPr>
                        <a:t>коллектива</a:t>
                      </a:r>
                      <a:r>
                        <a:rPr sz="20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 err="1" smtClean="0">
                          <a:latin typeface="Times New Roman"/>
                          <a:cs typeface="Times New Roman"/>
                        </a:rPr>
                        <a:t>совместную</a:t>
                      </a:r>
                      <a:r>
                        <a:rPr sz="20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Times New Roman"/>
                          <a:cs typeface="Times New Roman"/>
                        </a:rPr>
                        <a:t>преодолению</a:t>
                      </a:r>
                      <a:r>
                        <a:rPr sz="20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 err="1" smtClean="0">
                          <a:latin typeface="Times New Roman"/>
                          <a:cs typeface="Times New Roman"/>
                        </a:rPr>
                        <a:t>рисков</a:t>
                      </a:r>
                      <a:r>
                        <a:rPr lang="ru-RU" sz="2000" spc="-1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06400" marR="52069" indent="-342900" algn="just">
                        <a:lnSpc>
                          <a:spcPct val="114999"/>
                        </a:lnSpc>
                        <a:spcBef>
                          <a:spcPts val="5"/>
                        </a:spcBef>
                        <a:buFont typeface="Wingdings" panose="05000000000000000000" pitchFamily="2" charset="2"/>
                        <a:buChar char="q"/>
                        <a:tabLst>
                          <a:tab pos="351155" algn="l"/>
                        </a:tabLst>
                      </a:pPr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dirty="0" err="1" smtClean="0">
                          <a:latin typeface="Times New Roman"/>
                          <a:cs typeface="Times New Roman"/>
                        </a:rPr>
                        <a:t>рименение</a:t>
                      </a:r>
                      <a:r>
                        <a:rPr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latin typeface="Times New Roman"/>
                          <a:cs typeface="Times New Roman"/>
                        </a:rPr>
                        <a:t>новых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Times New Roman"/>
                          <a:cs typeface="Times New Roman"/>
                        </a:rPr>
                        <a:t>методов</a:t>
                      </a:r>
                      <a:r>
                        <a:rPr lang="en-US" sz="2000" spc="-1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lang="en-US" sz="200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lang="en-US" sz="200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lang="en-US" sz="2000" spc="3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развития.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2141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школы-участницы</a:t>
                      </a:r>
                      <a:r>
                        <a:rPr sz="2000" b="1" spc="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05765" indent="-342900" algn="just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 panose="05000000000000000000" pitchFamily="2" charset="2"/>
                        <a:buChar char="q"/>
                        <a:tabLst>
                          <a:tab pos="351155" algn="l"/>
                        </a:tabLst>
                      </a:pPr>
                      <a:r>
                        <a:rPr lang="ru-RU"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оявилась</a:t>
                      </a:r>
                      <a:r>
                        <a:rPr lang="en-US" sz="2000" spc="51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возможность</a:t>
                      </a:r>
                      <a:r>
                        <a:rPr lang="en-US" sz="2000" spc="71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вскрыть</a:t>
                      </a:r>
                      <a:r>
                        <a:rPr lang="en-US" sz="2000" spc="72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имеющиеся</a:t>
                      </a:r>
                      <a:r>
                        <a:rPr lang="ru-RU" sz="200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проблемы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осознать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spc="-1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2865" indent="0" algn="just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 panose="05000000000000000000" pitchFamily="2" charset="2"/>
                        <a:buNone/>
                        <a:tabLst>
                          <a:tab pos="351155" algn="l"/>
                        </a:tabLst>
                      </a:pPr>
                      <a:r>
                        <a:rPr lang="en-US"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принять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lang="ru-RU"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06400" marR="54610" indent="-342900" algn="just">
                        <a:lnSpc>
                          <a:spcPct val="114999"/>
                        </a:lnSpc>
                        <a:buFont typeface="Wingdings" panose="05000000000000000000" pitchFamily="2" charset="2"/>
                        <a:buChar char="q"/>
                        <a:tabLst>
                          <a:tab pos="351155" algn="l"/>
                        </a:tabLst>
                      </a:pPr>
                      <a:r>
                        <a:rPr lang="ru-RU"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роведена</a:t>
                      </a:r>
                      <a:r>
                        <a:rPr sz="2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большая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работа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объединению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сплочению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педагогического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коллектива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преодоления</a:t>
                      </a:r>
                      <a:r>
                        <a:rPr sz="2000" spc="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выявленных</a:t>
                      </a:r>
                      <a:r>
                        <a:rPr sz="2000" spc="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рисков</a:t>
                      </a:r>
                      <a:r>
                        <a:rPr lang="ru-RU" sz="2000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06400" marR="52705" indent="-342900" algn="just">
                        <a:lnSpc>
                          <a:spcPct val="114999"/>
                        </a:lnSpc>
                        <a:buFont typeface="Wingdings" panose="05000000000000000000" pitchFamily="2" charset="2"/>
                        <a:buChar char="q"/>
                        <a:tabLst>
                          <a:tab pos="351155" algn="l"/>
                        </a:tabLst>
                      </a:pPr>
                      <a:r>
                        <a:rPr lang="ru-RU" sz="200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000" spc="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оставлена</a:t>
                      </a:r>
                      <a:r>
                        <a:rPr sz="2000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выполняется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задача</a:t>
                      </a:r>
                      <a:r>
                        <a:rPr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перехода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ОО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кагорты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ШНОР</a:t>
                      </a:r>
                      <a:r>
                        <a:rPr lang="ru-RU" sz="20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школу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эффективным</a:t>
                      </a:r>
                      <a:r>
                        <a:rPr lang="ru-RU" sz="20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режимом</a:t>
                      </a:r>
                      <a:r>
                        <a:rPr lang="ru-RU" sz="2000" spc="-1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2000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200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lang="en-US" sz="20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позволит</a:t>
                      </a:r>
                      <a:r>
                        <a:rPr lang="en-US" sz="2000" spc="-5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повысить</a:t>
                      </a:r>
                      <a:r>
                        <a:rPr lang="en-US" sz="200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имидж</a:t>
                      </a:r>
                      <a:r>
                        <a:rPr sz="20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8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образовательного</a:t>
                      </a:r>
                      <a:r>
                        <a:rPr sz="2000" spc="-3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spc="-3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учреждения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" name="Picture 4" descr="https://20school.ru/images/500-plyus.jpg">
            <a:extLst>
              <a:ext uri="{FF2B5EF4-FFF2-40B4-BE49-F238E27FC236}">
                <a16:creationId xmlns:a16="http://schemas.microsoft.com/office/drawing/2014/main" xmlns="" id="{BDEF6FEB-DE2B-46BE-B149-6627A00D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056" y="0"/>
            <a:ext cx="2766048" cy="159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189131.selcdn.ru/leonardo/uploadsForSiteId/200081/texteditor/d31199a7-413b-4953-89cb-201a04f2d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222" y="1592254"/>
            <a:ext cx="2563609" cy="145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5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215064" cy="7353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 О РАБОТЕ  НАД  ПРОЕКТОМ 500+  МОЖНО НА  СТРАНИЦЕ  САЙТА  МАОУ СОШ №7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5392BE-1E53-4176-94F1-664BAD4E0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0" b="41429"/>
          <a:stretch/>
        </p:blipFill>
        <p:spPr>
          <a:xfrm>
            <a:off x="533400" y="1412776"/>
            <a:ext cx="8115134" cy="279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45091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 МАОУ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№7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Красноармейского района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Ивановна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8-988-669-89-39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9672" y="-422200"/>
            <a:ext cx="7213080" cy="2115174"/>
          </a:xfrm>
          <a:prstGeom prst="rect">
            <a:avLst/>
          </a:prstGeom>
        </p:spPr>
        <p:txBody>
          <a:bodyPr vert="horz" wrap="square" lIns="0" tIns="62718" rIns="0" bIns="0" rtlCol="0" anchor="ctr">
            <a:spAutoFit/>
          </a:bodyPr>
          <a:lstStyle/>
          <a:p>
            <a:pPr marL="772570" marR="4689" indent="-761433" algn="r">
              <a:lnSpc>
                <a:spcPts val="3194"/>
              </a:lnSpc>
              <a:spcBef>
                <a:spcPts val="494"/>
              </a:spcBef>
            </a:pPr>
            <a:r>
              <a:rPr lang="ru-RU" sz="24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504" y="497774"/>
            <a:ext cx="9036496" cy="47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tabLst>
                <a:tab pos="422041" algn="l"/>
                <a:tab pos="460142" algn="l"/>
              </a:tabLst>
            </a:pPr>
            <a:r>
              <a:rPr lang="ru-RU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2000" b="1" spc="-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000" b="1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ШКОЛЫ- </a:t>
            </a:r>
            <a:r>
              <a:rPr lang="ru-RU" sz="2000" b="1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spc="-65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tabLst>
                <a:tab pos="422041" algn="l"/>
                <a:tab pos="460142" algn="l"/>
              </a:tabLst>
            </a:pPr>
            <a:r>
              <a:rPr lang="ru-RU" sz="2000" b="1" spc="-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УЧАСТНИЦЫ</a:t>
            </a:r>
            <a:r>
              <a:rPr lang="ru-RU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b="1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500+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b="1" spc="-55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tabLst>
                <a:tab pos="422041" algn="l"/>
                <a:tab pos="460142" algn="l"/>
              </a:tabLst>
            </a:pPr>
            <a:endParaRPr lang="ru-RU" sz="2000" b="1" spc="-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defTabSz="84408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22041" algn="l"/>
                <a:tab pos="460142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основания школы </a:t>
            </a: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1970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Краснодарский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край, Красноармейский район, станица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Полтавская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улица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Красная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строение 52 (сельская школа)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мощность 600 учащихся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Контингент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обучающихся составляет 1070 человек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педагогического коллектива  - 67 человек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tabLst>
                <a:tab pos="422041" algn="l"/>
                <a:tab pos="460142" algn="l"/>
              </a:tabLs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обучается в две полноценные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смены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22041" algn="l"/>
                <a:tab pos="460142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krsrm-school7.obr23.ru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20school.ru/images/500-ply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768" y="116632"/>
            <a:ext cx="3850760" cy="273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8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BFA5B39-F1A1-4F31-B126-69AAAD3905E8}"/>
              </a:ext>
            </a:extLst>
          </p:cNvPr>
          <p:cNvSpPr/>
          <p:nvPr/>
        </p:nvSpPr>
        <p:spPr>
          <a:xfrm>
            <a:off x="107504" y="46620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2001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ШКОЛЕ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№7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ПРИСВОЕНО ИМЯ ГЕРОЯ </a:t>
            </a:r>
          </a:p>
          <a:p>
            <a:pPr indent="449580"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АЛЕКСАНДРА  КОВАЛЕВА,</a:t>
            </a:r>
          </a:p>
          <a:p>
            <a:pPr indent="449580"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выпускника этой школы в 1991 г.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в школе 1 сентября стартует конкурс на лучший класс имени А.Г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Ковалева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трем номинациям «Лучшие в спорте», «Лучшие в учебе», «Лучшие в творчестве».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памяти»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- 10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 и 11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октября.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 году 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фойе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первого этажа был открыт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музейный уголок героя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А.Г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Ковалева.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2020 г.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проекта «Герой школы» на стене школы создан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арт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объект, портрет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лейтенанта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А.Г. Ковалева.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№19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установлена парта героя, за которой сидят только самые достойные ученики.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2022 году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патронажем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Боевого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братства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был сознан юнармейский отряд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Ковалевцы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E5F998-7019-42DA-9E88-0EB42BBCC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"/>
          <a:stretch/>
        </p:blipFill>
        <p:spPr>
          <a:xfrm>
            <a:off x="6664668" y="5111843"/>
            <a:ext cx="2479332" cy="149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AutoShape 2" descr="blob:https://web.whatsapp.com/d3eaa6a6-c373-4aba-99c3-1047c410f7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https://20school.ru/images/500-ply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317" y="46620"/>
            <a:ext cx="1593304" cy="113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0619" y="2230256"/>
            <a:ext cx="23947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28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6554867" cy="3767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 анкетирования были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выявлены следующие факторы риска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для школы: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оснащения школы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педагогических кадров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Недостаточная предметная и методическая компетентность педагогических работников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доля обучающихся с ОВЗ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Низкая учебная мотивация обучающихся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Пониженный уровень школьного благополучия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доля обучающихся с рисками учебной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20school.ru/images/500-plyus.jpg">
            <a:extLst>
              <a:ext uri="{FF2B5EF4-FFF2-40B4-BE49-F238E27FC236}">
                <a16:creationId xmlns:a16="http://schemas.microsoft.com/office/drawing/2014/main" xmlns="" id="{E2D63E60-5360-4DC3-9540-3E8CB125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686" y="18864"/>
            <a:ext cx="3769522" cy="247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9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468"/>
            <a:ext cx="7681335" cy="102276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031" y="908720"/>
            <a:ext cx="8449876" cy="2449941"/>
          </a:xfrm>
        </p:spPr>
        <p:txBody>
          <a:bodyPr>
            <a:normAutofit fontScale="85000" lnSpcReduction="20000"/>
          </a:bodyPr>
          <a:lstStyle/>
          <a:p>
            <a:pPr lvl="0" algn="l"/>
            <a:r>
              <a:rPr lang="ru-RU" dirty="0" smtClean="0">
                <a:solidFill>
                  <a:schemeClr val="tx1"/>
                </a:solidFill>
              </a:rPr>
              <a:t>-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учета балансового оборота учебного оборудования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проверка наличия и использования учебного оборудования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мониторинговых мероприятий по уровню оснащения школы  участниками образовательного процесса (учителя, ученики, родители, представители ОО)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обработка полученных сведений и подготовка конкретного плана по улучшению материально-технической базы школы.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73723" y="3217984"/>
            <a:ext cx="76813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44083">
              <a:defRPr/>
            </a:pPr>
            <a:r>
              <a:rPr lang="ru-RU" sz="2000" b="1" kern="0" dirty="0">
                <a:latin typeface="Times New Roman"/>
                <a:ea typeface="+mj-ea"/>
                <a:cs typeface="Times New Roman"/>
              </a:rPr>
              <a:t>М</a:t>
            </a:r>
            <a:r>
              <a:rPr lang="ru-RU" sz="2000" b="1" kern="0" dirty="0" smtClean="0">
                <a:latin typeface="Times New Roman"/>
                <a:ea typeface="+mj-ea"/>
                <a:cs typeface="Times New Roman"/>
              </a:rPr>
              <a:t>ероприятия</a:t>
            </a:r>
            <a:r>
              <a:rPr lang="ru-RU" sz="2000" b="1" kern="0" dirty="0">
                <a:latin typeface="Times New Roman"/>
                <a:ea typeface="+mj-ea"/>
                <a:cs typeface="Times New Roman"/>
              </a:rPr>
              <a:t/>
            </a:r>
            <a:br>
              <a:rPr lang="ru-RU" sz="2000" b="1" kern="0" dirty="0">
                <a:latin typeface="Times New Roman"/>
                <a:ea typeface="+mj-ea"/>
                <a:cs typeface="Times New Roman"/>
              </a:rPr>
            </a:br>
            <a:endParaRPr lang="ru-RU" sz="2000" b="1" kern="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33046" y="3851031"/>
            <a:ext cx="823886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defTabSz="844083">
              <a:buFont typeface="Wingdings" panose="05000000000000000000" pitchFamily="2" charset="2"/>
              <a:buChar char="Ø"/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участие в федеральных и краевых программах по оснащению предметных кабинетов (национальный проект «Образование»)</a:t>
            </a:r>
          </a:p>
          <a:p>
            <a:pPr marL="342900" indent="-342900" defTabSz="844083">
              <a:buFont typeface="Wingdings" panose="05000000000000000000" pitchFamily="2" charset="2"/>
              <a:buChar char="Ø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- детальное планирование расходов средств стандарта на материально-техническое оснащение (приобретение оборудования для учебных кабинетов)</a:t>
            </a:r>
          </a:p>
          <a:p>
            <a:pPr marL="342900" indent="-342900" defTabSz="844083">
              <a:buFont typeface="Wingdings" panose="05000000000000000000" pitchFamily="2" charset="2"/>
              <a:buChar char="Ø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- проведение ремонтных работ и оснащение необходимым оборудованием актового зала, обеденного зала школы </a:t>
            </a:r>
          </a:p>
          <a:p>
            <a:pPr marL="342900" indent="-342900" defTabSz="844083">
              <a:buFont typeface="Wingdings" panose="05000000000000000000" pitchFamily="2" charset="2"/>
              <a:buChar char="Ø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пополнение библиотечного фонда (пополнение и замена фонда УМК).</a:t>
            </a:r>
          </a:p>
          <a:p>
            <a:pPr defTabSz="844083"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20school.ru/images/500-plyus.jpg">
            <a:extLst>
              <a:ext uri="{FF2B5EF4-FFF2-40B4-BE49-F238E27FC236}">
                <a16:creationId xmlns:a16="http://schemas.microsoft.com/office/drawing/2014/main" xmlns="" id="{E2D63E60-5360-4DC3-9540-3E8CB125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468"/>
            <a:ext cx="2186849" cy="143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6F676E-349F-4932-AA16-E7AE19DF6047}"/>
              </a:ext>
            </a:extLst>
          </p:cNvPr>
          <p:cNvSpPr/>
          <p:nvPr/>
        </p:nvSpPr>
        <p:spPr>
          <a:xfrm>
            <a:off x="334188" y="276759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ПРОЕКТА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«500+»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рисковому профилю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школы»: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и доверительных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(посещение школы, беседа с директором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коллективом, обмен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контактами).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Обсуждение с коллективом школы информации о федеральном проекте (500+), причинах попадания школы в список ШНОР.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Изучение электронной дорожной карты (ИС МЭДК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разработка концептуальных документов:-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Среднесрочная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развития на 2021 год.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20school.ru/images/500-plyus.jpg">
            <a:extLst>
              <a:ext uri="{FF2B5EF4-FFF2-40B4-BE49-F238E27FC236}">
                <a16:creationId xmlns:a16="http://schemas.microsoft.com/office/drawing/2014/main" xmlns="" id="{5121BC51-39EC-487E-8DAE-CA3BB588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718" y="18864"/>
            <a:ext cx="2412489" cy="180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761188-57CD-4EE7-A47D-B08D4FE87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t="41331" r="35539" b="17069"/>
          <a:stretch/>
        </p:blipFill>
        <p:spPr>
          <a:xfrm>
            <a:off x="5667391" y="4047136"/>
            <a:ext cx="3508684" cy="221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1275" y="3068960"/>
            <a:ext cx="8673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МАОУ СОШ №5 на 2021-2023годы.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антирисковых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 в соответствии с рисковыми профилями:</a:t>
            </a:r>
          </a:p>
          <a:p>
            <a:pPr lvl="0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оснащения школы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педагогических кадров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педагогических работников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 ОВЗ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учебная мотивация обучающихся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Пониженный уровень школьного благополучия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рисками учебной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8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EDE3E8-F671-4E45-9FD2-F27B72ED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87961"/>
            <a:ext cx="8388424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784976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и использования ЦОР.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сметы по приобретению недостающих элементов обучения.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внутренней локальной сети для выявления проблемных точек и улучшения соединения сети Интернет в учебных кабинетах.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со списком разрешенных сайтов для использования в учебном процессе.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родительской общественности на включение школы в федеральную программу «Школа -2025».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20school.ru/images/500-plyus.jpg">
            <a:extLst>
              <a:ext uri="{FF2B5EF4-FFF2-40B4-BE49-F238E27FC236}">
                <a16:creationId xmlns:a16="http://schemas.microsoft.com/office/drawing/2014/main" xmlns="" id="{5121BC51-39EC-487E-8DAE-CA3BB588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4451" y="65794"/>
            <a:ext cx="2826060" cy="211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5" y="404664"/>
            <a:ext cx="6116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 И  МЕРОПРИЯТИЯ ПО ДОСТИЖЕНИЮ ЦЕЛЕЙ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311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483DF-22EB-4A44-AA41-5523DAFB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09758"/>
            <a:ext cx="8928992" cy="86409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реализуемые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учебного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D00357-169B-40F7-9A8B-780E2F3F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3592377"/>
            <a:ext cx="8928992" cy="2716943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4.Пополнение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библиотечного фонда,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мультимедиатеки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современными учебно-методическими комплексами, информационными цифровыми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5.Оснащение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 современными учебно-дидактическими материалами, электронными образовательными ресурсами, компьютерной техникой, участие школы в проектах развития.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0242AC0-8E19-425E-81AD-22180FA52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25875"/>
              </p:ext>
            </p:extLst>
          </p:nvPr>
        </p:nvGraphicFramePr>
        <p:xfrm>
          <a:off x="1547664" y="-5866176"/>
          <a:ext cx="7488832" cy="3732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695">
                  <a:extLst>
                    <a:ext uri="{9D8B030D-6E8A-4147-A177-3AD203B41FA5}">
                      <a16:colId xmlns:a16="http://schemas.microsoft.com/office/drawing/2014/main" xmlns="" val="1763482418"/>
                    </a:ext>
                  </a:extLst>
                </a:gridCol>
                <a:gridCol w="2174176">
                  <a:extLst>
                    <a:ext uri="{9D8B030D-6E8A-4147-A177-3AD203B41FA5}">
                      <a16:colId xmlns:a16="http://schemas.microsoft.com/office/drawing/2014/main" xmlns="" val="2057536833"/>
                    </a:ext>
                  </a:extLst>
                </a:gridCol>
                <a:gridCol w="2113783">
                  <a:extLst>
                    <a:ext uri="{9D8B030D-6E8A-4147-A177-3AD203B41FA5}">
                      <a16:colId xmlns:a16="http://schemas.microsoft.com/office/drawing/2014/main" xmlns="" val="12761630"/>
                    </a:ext>
                  </a:extLst>
                </a:gridCol>
                <a:gridCol w="1148537">
                  <a:extLst>
                    <a:ext uri="{9D8B030D-6E8A-4147-A177-3AD203B41FA5}">
                      <a16:colId xmlns:a16="http://schemas.microsoft.com/office/drawing/2014/main" xmlns="" val="1159453476"/>
                    </a:ext>
                  </a:extLst>
                </a:gridCol>
                <a:gridCol w="1025641">
                  <a:extLst>
                    <a:ext uri="{9D8B030D-6E8A-4147-A177-3AD203B41FA5}">
                      <a16:colId xmlns:a16="http://schemas.microsoft.com/office/drawing/2014/main" xmlns="" val="1564320471"/>
                    </a:ext>
                  </a:extLst>
                </a:gridCol>
              </a:tblGrid>
              <a:tr h="39327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в соответствии с риском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реализации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extLst>
                  <a:ext uri="{0D108BD9-81ED-4DB2-BD59-A6C34878D82A}">
                    <a16:rowId xmlns:a16="http://schemas.microsoft.com/office/drawing/2014/main" xmlns="" val="2840711801"/>
                  </a:ext>
                </a:extLst>
              </a:tr>
              <a:tr h="228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оснащения школы.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/>
                </a:tc>
                <a:extLst>
                  <a:ext uri="{0D108BD9-81ED-4DB2-BD59-A6C34878D82A}">
                    <a16:rowId xmlns:a16="http://schemas.microsoft.com/office/drawing/2014/main" xmlns="" val="17661136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1248147"/>
            <a:ext cx="8928992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оснащения школы, оснащение необходимым материально-техническим и учебно-методическим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2.Укрепление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образовательного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3.Оснащение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федерального компонента государственных образовательных стандартов  нового поколения учебных кабинетов.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20school.ru/images/500-plyus.jpg">
            <a:extLst>
              <a:ext uri="{FF2B5EF4-FFF2-40B4-BE49-F238E27FC236}">
                <a16:creationId xmlns:a16="http://schemas.microsoft.com/office/drawing/2014/main" xmlns="" id="{5121BC51-39EC-487E-8DAE-CA3BB588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533" y="0"/>
            <a:ext cx="1921312" cy="136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89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441" y="214631"/>
            <a:ext cx="6696744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решения обозначенных проблемных ситуаций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708919"/>
            <a:ext cx="8964488" cy="223948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22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платных образовательных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внебюджетных источников финансирования ( родительская, спонсорская помощь и т.д.) с обязательным соблюдением действующего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законодательства.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своевременные обращения (ходатайства) к учредителю с указанием существующих финансовых проблем до момента формирования бюджета муниципалитета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финансово-экономических задач на условиях со финансирования,  с целью снижения нагрузки на бюджетные платежи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работы в рамках проекта на первом этапе усилия администрации МАОУ СОШ № 7, куратора, муниципального координатора  были сконцентрированы на определении причин выявленных проблем и определения пути выхода из данной ситуации. 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работу над проектом были включены все педагоги МАОУ СОШ № 7, обучающиеся  и их родители (законные представители). Использовались различные методы сбора информации: беседы, анкетирование, социальный опрос и т.д.   Для решения проблемы задействованы ресурсы не только образовательной организации, но и Управления образования Администрации МО Красноармейский район.</a:t>
            </a:r>
          </a:p>
          <a:p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6" name="Picture 4" descr="https://20school.ru/images/500-plyus.jpg">
            <a:extLst>
              <a:ext uri="{FF2B5EF4-FFF2-40B4-BE49-F238E27FC236}">
                <a16:creationId xmlns:a16="http://schemas.microsoft.com/office/drawing/2014/main" xmlns="" id="{5121BC51-39EC-487E-8DAE-CA3BB588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185" y="0"/>
            <a:ext cx="1821903" cy="136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8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T4CTUPCNHN5M-1469891751-508</_dlc_DocId>
    <_dlc_DocIdUrl xmlns="c71519f2-859d-46c1-a1b6-2941efed936d">
      <Url>http://www.eduportal44.ru/chuhloma/metod/metod/_layouts/15/DocIdRedir.aspx?ID=T4CTUPCNHN5M-1469891751-508</Url>
      <Description>T4CTUPCNHN5M-1469891751-508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50DEE204B1574BAB848F01671CD11F" ma:contentTypeVersion="1" ma:contentTypeDescription="Создание документа." ma:contentTypeScope="" ma:versionID="2891276ae3d884302fbd38196b727a7f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7858ce66b11695b147588e095ad90c5c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3C35C98-DC40-484F-B293-2EEF92DCA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3B9480-9AA9-491A-8E43-7E23160AD704}">
  <ds:schemaRefs>
    <ds:schemaRef ds:uri="http://purl.org/dc/dcmitype/"/>
    <ds:schemaRef ds:uri="http://schemas.microsoft.com/office/infopath/2007/PartnerControls"/>
    <ds:schemaRef ds:uri="c71519f2-859d-46c1-a1b6-2941efed936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4AD574-C7AC-4D15-9CB1-B8354C448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519f2-859d-46c1-a1b6-2941efed9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2A102AC-BF69-495E-A586-59D91ABCA2D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5485</TotalTime>
  <Words>896</Words>
  <Application>Microsoft Office PowerPoint</Application>
  <PresentationFormat>Экран (4:3)</PresentationFormat>
  <Paragraphs>162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Сектор</vt:lpstr>
      <vt:lpstr>Презентация PowerPoint</vt:lpstr>
      <vt:lpstr>    </vt:lpstr>
      <vt:lpstr>Презентация PowerPoint</vt:lpstr>
      <vt:lpstr>Презентация PowerPoint</vt:lpstr>
      <vt:lpstr>Определение проблемы </vt:lpstr>
      <vt:lpstr>Презентация PowerPoint</vt:lpstr>
      <vt:lpstr>     </vt:lpstr>
      <vt:lpstr>Основные мероприятия реализуемые  в течение учебного года </vt:lpstr>
      <vt:lpstr>Вариант решения обозначенных проблемных ситуаций </vt:lpstr>
      <vt:lpstr>-        2 ЭТАП ПРОЕКТА  «500+»    в рамках регионального проекта  «Современная школа» в 2022 году школа получит учебное оборудование для центра «Точка роста» (Приказ министерства образования, науки и молодежной политики Краснодарского края  от 09.11.2021 года № 3381), Также компьютерное оборудование в рамках проекта «Цифровая образовательная среда» </vt:lpstr>
      <vt:lpstr>Презентация PowerPoint</vt:lpstr>
      <vt:lpstr>РАБОТА В ПРОЕКТЕ 500+  ПОЗВОЛИЛА  ПРИОБРЕСТИ ОПЫТ:</vt:lpstr>
      <vt:lpstr>РАБОТА В ПРОЕКТЕ 500+ ПОЗВОЛИЛА   ПРИОБРЕСТИ ОПЫТ: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Учителя</dc:creator>
  <cp:lastModifiedBy>1</cp:lastModifiedBy>
  <cp:revision>70</cp:revision>
  <dcterms:created xsi:type="dcterms:W3CDTF">2021-08-26T07:52:31Z</dcterms:created>
  <dcterms:modified xsi:type="dcterms:W3CDTF">2022-05-27T06:47:06Z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0x0101002D50DEE204B1574BAB848F01671CD11F</vt:lpwstr>
  </property>
  <property fmtid="{D5CDD505-2E9C-101B-9397-08002B2CF9AE}" pid="3" name="_dlc_DocIdItemGuid">
    <vt:lpwstr>010594f6-1188-4716-908c-9452142b7ea4</vt:lpwstr>
  </property>
</Properties>
</file>