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79" r:id="rId12"/>
    <p:sldId id="265" r:id="rId13"/>
    <p:sldId id="266" r:id="rId14"/>
    <p:sldId id="267" r:id="rId15"/>
    <p:sldId id="278" r:id="rId16"/>
    <p:sldId id="268" r:id="rId17"/>
    <p:sldId id="271" r:id="rId18"/>
    <p:sldId id="272" r:id="rId19"/>
    <p:sldId id="273" r:id="rId20"/>
    <p:sldId id="274" r:id="rId21"/>
    <p:sldId id="275" r:id="rId22"/>
    <p:sldId id="26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7681" autoAdjust="0"/>
  </p:normalViewPr>
  <p:slideViewPr>
    <p:cSldViewPr>
      <p:cViewPr varScale="1">
        <p:scale>
          <a:sx n="88" d="100"/>
          <a:sy n="8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C19B-66BB-468B-BAD5-A93FAFA74C69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462A-DA7D-4CCF-A208-5A10F06EA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1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videoplayback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Читательская грамотность в практике современного учителя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286388"/>
            <a:ext cx="3286148" cy="971560"/>
          </a:xfrm>
        </p:spPr>
        <p:txBody>
          <a:bodyPr>
            <a:noAutofit/>
          </a:bodyPr>
          <a:lstStyle/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Петько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С.Л., учитель русского языка и литературы МБОУ СОШ № 1 Каневской район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>1</a:t>
            </a:r>
            <a:r>
              <a:rPr lang="ru-RU" sz="4000" b="1" u="sng" dirty="0"/>
              <a:t>. Находить и извлекать информацию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1.1 Определять место, где содержится искомая информация (фрагмент текста, гиперссылка, ссылка на сайт и т.д.) </a:t>
            </a:r>
          </a:p>
          <a:p>
            <a:r>
              <a:rPr lang="ru-RU" dirty="0"/>
              <a:t>1.2 Находить и извлекать одну или несколько единиц информации </a:t>
            </a:r>
          </a:p>
          <a:p>
            <a:r>
              <a:rPr lang="ru-RU" dirty="0"/>
              <a:t>1.2.1 Находить и извлекать одну или несколько единиц информации, расположенных в одном фрагменте текста</a:t>
            </a:r>
          </a:p>
          <a:p>
            <a:r>
              <a:rPr lang="ru-RU" dirty="0"/>
              <a:t> 1.2.2 Находить и извлекать несколько единиц информации, расположенных в разных фрагментах текста</a:t>
            </a:r>
          </a:p>
          <a:p>
            <a:r>
              <a:rPr lang="ru-RU" dirty="0"/>
              <a:t> 1.3. Определять наличие/отсутствие информации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786874" cy="150019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ru-RU" sz="3600" b="1" dirty="0" smtClean="0"/>
              <a:t>Читательское действие </a:t>
            </a:r>
            <a:br>
              <a:rPr lang="ru-RU" sz="3600" b="1" dirty="0" smtClean="0"/>
            </a:br>
            <a:r>
              <a:rPr lang="ru-RU" sz="3200" b="1" dirty="0" smtClean="0"/>
              <a:t>2</a:t>
            </a:r>
            <a:r>
              <a:rPr lang="ru-RU" sz="3200" b="1" dirty="0"/>
              <a:t>. </a:t>
            </a:r>
            <a:r>
              <a:rPr lang="ru-RU" sz="3200" b="1" dirty="0">
                <a:hlinkClick r:id="rId2" action="ppaction://hlinksldjump"/>
              </a:rPr>
              <a:t>Интегрировать </a:t>
            </a:r>
            <a:r>
              <a:rPr lang="ru-RU" sz="3200" b="1" dirty="0"/>
              <a:t>и </a:t>
            </a:r>
            <a:r>
              <a:rPr lang="ru-RU" sz="3200" b="1" dirty="0" smtClean="0">
                <a:hlinkClick r:id="rId3" action="ppaction://hlinksldjump"/>
              </a:rPr>
              <a:t>интерпретировать </a:t>
            </a:r>
            <a:r>
              <a:rPr lang="ru-RU" sz="3200" b="1" dirty="0" smtClean="0">
                <a:hlinkClick r:id="rId4" action="ppaction://hlinksldjump"/>
              </a:rPr>
              <a:t>информацию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ru-RU" sz="3600" b="1" dirty="0" smtClean="0"/>
              <a:t>Читательское действие </a:t>
            </a:r>
            <a:br>
              <a:rPr lang="ru-RU" sz="3600" b="1" dirty="0" smtClean="0"/>
            </a:br>
            <a:r>
              <a:rPr lang="ru-RU" sz="3200" b="1" dirty="0" smtClean="0"/>
              <a:t>2</a:t>
            </a:r>
            <a:r>
              <a:rPr lang="ru-RU" sz="3200" b="1" dirty="0"/>
              <a:t>. Интегрировать и </a:t>
            </a:r>
            <a:r>
              <a:rPr lang="ru-RU" sz="3200" b="1" dirty="0" smtClean="0"/>
              <a:t>интерпретировать информацию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500066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ru-RU" b="1" dirty="0"/>
          </a:p>
        </p:txBody>
      </p:sp>
      <p:pic>
        <p:nvPicPr>
          <p:cNvPr id="5" name="Рисунок 4" descr="http://cs312116.vk.me/v312116679/11d1/UXYu-dJUPP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286148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3857628"/>
            <a:ext cx="1571636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ФОТО 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s://coollib.com/i/61/241961/tagimg_880_i-16-story-roshal-f64_640_jpg8228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84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86446" y="3786190"/>
            <a:ext cx="1571636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ФОТО 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://nczd.ru/wp-content/uploads/2018/05/ndht3_t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6429396"/>
            <a:ext cx="1571636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ФОТО 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C:\Users\Игорь\Desktop\Рошаль\дети мира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143380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57884" y="6429396"/>
            <a:ext cx="1571636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ФОТО 4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ru-RU" sz="3600" b="1" dirty="0" smtClean="0"/>
              <a:t>Читательское действие </a:t>
            </a:r>
            <a:br>
              <a:rPr lang="ru-RU" sz="3600" b="1" dirty="0" smtClean="0"/>
            </a:br>
            <a:r>
              <a:rPr lang="ru-RU" sz="3200" b="1" dirty="0" smtClean="0"/>
              <a:t>2</a:t>
            </a:r>
            <a:r>
              <a:rPr lang="ru-RU" sz="3200" b="1" dirty="0"/>
              <a:t>. Интегрировать и </a:t>
            </a:r>
            <a:r>
              <a:rPr lang="ru-RU" sz="3200" b="1" dirty="0" smtClean="0"/>
              <a:t>интерпретировать информацию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500066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ru-RU" b="1" dirty="0"/>
          </a:p>
        </p:txBody>
      </p:sp>
      <p:pic>
        <p:nvPicPr>
          <p:cNvPr id="5" name="Рисунок 4" descr="http://cs312116.vk.me/v312116679/11d1/UXYu-dJUPP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286148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857628"/>
            <a:ext cx="3286148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16)Леонида Михайловича называют «детским доктором мира»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s://coollib.com/i/61/241961/tagimg_880_i-16-story-roshal-f64_640_jpg8228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84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72066" y="3786190"/>
            <a:ext cx="3214710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Участвовал в переговорах с террористами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://nczd.ru/wp-content/uploads/2018/05/ndht3_t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6000768"/>
            <a:ext cx="371477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Организовал «бригады Рошаля»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C:\Users\Игорь\Desktop\Рошаль\дети мира.jpg">
            <a:hlinkClick r:id="rId5" action="ppaction://hlinksldjump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000372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857752" y="5572140"/>
            <a:ext cx="3786214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7) Леонид Михайлович возглавил Международный благотворительный фонд помощи детям при катастрофах и войнах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Читательское действие </a:t>
            </a:r>
            <a:br>
              <a:rPr lang="ru-RU" sz="3200" b="1" dirty="0" smtClean="0"/>
            </a:br>
            <a:r>
              <a:rPr lang="ru-RU" sz="2800" b="1" dirty="0" smtClean="0"/>
              <a:t>2. Интегрировать и интерпретировать информацию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15436" cy="5357850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вами «неполный» план текста. Работая в паре, допишите недостающие пункты. Расположите их в соответствии с содержанием текста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1.Леонид Рошаль – мужественный человек.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доктор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мира»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Читательское действие </a:t>
            </a:r>
            <a:br>
              <a:rPr lang="ru-RU" sz="3200" b="1" dirty="0" smtClean="0"/>
            </a:br>
            <a:r>
              <a:rPr lang="ru-RU" sz="2800" b="1" dirty="0" smtClean="0"/>
              <a:t>2. Интегрировать и интерпретировать информацию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715436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Задание </a:t>
            </a:r>
            <a:r>
              <a:rPr lang="ru-RU" b="1" dirty="0" smtClean="0"/>
              <a:t>4. </a:t>
            </a:r>
            <a:r>
              <a:rPr lang="ru-RU" b="1" dirty="0"/>
              <a:t>О каких чертах характера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Рошаля Л.М. говорится </a:t>
            </a:r>
            <a:r>
              <a:rPr lang="ru-RU" b="1" dirty="0"/>
              <a:t>в тексте? Подтвердите своё мнение примерами </a:t>
            </a:r>
            <a:r>
              <a:rPr lang="ru-RU" b="1" dirty="0" smtClean="0"/>
              <a:t>из текста.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1158316"/>
              </p:ext>
            </p:extLst>
          </p:nvPr>
        </p:nvGraphicFramePr>
        <p:xfrm>
          <a:off x="571472" y="2928934"/>
          <a:ext cx="8286840" cy="24041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7810"/>
                <a:gridCol w="5079030"/>
              </a:tblGrid>
              <a:tr h="53425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7030A0"/>
                          </a:solidFill>
                          <a:hlinkClick r:id="rId2" action="ppaction://hlinksldjump"/>
                        </a:rPr>
                        <a:t>Черты характера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smtClean="0">
                          <a:solidFill>
                            <a:srgbClr val="7030A0"/>
                          </a:solidFill>
                        </a:rPr>
                        <a:t>Подтверждение</a:t>
                      </a:r>
                      <a:r>
                        <a:rPr lang="ru-RU" sz="3200" baseline="0" smtClean="0">
                          <a:solidFill>
                            <a:srgbClr val="7030A0"/>
                          </a:solidFill>
                        </a:rPr>
                        <a:t> из </a:t>
                      </a:r>
                      <a:r>
                        <a:rPr lang="ru-RU" sz="3200" baseline="0" dirty="0" smtClean="0">
                          <a:solidFill>
                            <a:srgbClr val="7030A0"/>
                          </a:solidFill>
                        </a:rPr>
                        <a:t>текста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87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  <a:endParaRPr lang="ru-RU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Читательское действие </a:t>
            </a:r>
            <a:br>
              <a:rPr lang="ru-RU" sz="3200" b="1" dirty="0" smtClean="0"/>
            </a:br>
            <a:r>
              <a:rPr lang="ru-RU" sz="2800" b="1" dirty="0" smtClean="0"/>
              <a:t>2. Интегрировать и интерпретировать информацию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Задание </a:t>
            </a:r>
            <a:r>
              <a:rPr lang="ru-RU" b="1" dirty="0" smtClean="0"/>
              <a:t>5. </a:t>
            </a:r>
            <a:r>
              <a:rPr lang="ru-RU" b="1" dirty="0"/>
              <a:t>Соотнесите понятие и его лексическое значение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926961"/>
          <a:ext cx="8858312" cy="4925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29025"/>
                <a:gridCol w="5429287"/>
              </a:tblGrid>
              <a:tr h="55918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Понятие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Лексическое значение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07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А. Землетрясение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1. Человек, удерживаемый силой с целью заставить кого-либо совершить определённые действия.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Б.  Хирургия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Комплекс медицинский подвижной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4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 Заложник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 Подземные толчки и колебания земной поверхности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9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Г.Мобильный госпиталь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4. 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Область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медицины, изучающая острые и хронические заболевания, которые лечат при помощи оперативного метода.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2066" y="1071546"/>
          <a:ext cx="3857656" cy="1280160"/>
        </p:xfrm>
        <a:graphic>
          <a:graphicData uri="http://schemas.openxmlformats.org/drawingml/2006/table">
            <a:tbl>
              <a:tblPr/>
              <a:tblGrid>
                <a:gridCol w="964414"/>
                <a:gridCol w="964414"/>
                <a:gridCol w="964414"/>
                <a:gridCol w="964414"/>
              </a:tblGrid>
              <a:tr h="474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8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4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2553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> </a:t>
            </a:r>
            <a:br>
              <a:rPr lang="ru-RU" sz="4000" b="1" u="sng" dirty="0" smtClean="0"/>
            </a:br>
            <a:r>
              <a:rPr lang="ru-RU" sz="3600" b="1" u="sng" dirty="0" smtClean="0"/>
              <a:t>2</a:t>
            </a:r>
            <a:r>
              <a:rPr lang="ru-RU" sz="3600" b="1" u="sng" dirty="0"/>
              <a:t>. Интегрировать и интерпретировать информацию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535782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2.1. Понимать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фактологическую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информацию (сюжет, последовательность событий и т.п.)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2.2 Понимать смысловую структуру текста (определять тему, главную мысль/идею, назначение текста) 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2.3 Понимать значение неизвестного слова или выражения на основе контекста 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2.4 Устанавливать скрытые связи между событиями или утверждениями (причинно-следственные отношения, отношения аргумент – контраргумент, тезис – пример, сходство – различие и др.) 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2.5 Соотносить визуальное изображение с вербальным текстом 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2.6. Формулировать выводы на основе обобщения отдельных частей текста 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2.7 Понимать чувства, мотивы, характеры героев 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2.8 Понимать концептуальную информацию (авторскую позицию, коммуникативное намерение)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71438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Читательское действие </a:t>
            </a:r>
            <a:br>
              <a:rPr lang="ru-RU" sz="2400" b="1" dirty="0" smtClean="0"/>
            </a:br>
            <a:r>
              <a:rPr lang="ru-RU" sz="2400" b="1" dirty="0"/>
              <a:t> 3. Осмысливать и оценивать содержание и форму текста</a:t>
            </a:r>
            <a:endParaRPr lang="ru-RU" sz="24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143240" y="1000108"/>
            <a:ext cx="2928958" cy="564360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ru-RU" b="1" dirty="0" smtClean="0"/>
              <a:t>Группа 2. Задание </a:t>
            </a:r>
            <a:r>
              <a:rPr lang="ru-RU" b="1" dirty="0"/>
              <a:t>7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 </a:t>
            </a:r>
            <a:r>
              <a:rPr lang="ru-RU" b="1" dirty="0"/>
              <a:t>Перед вами словарная статья из «Малого академического словаря». Познакомьтесь с её содержанием. </a:t>
            </a:r>
            <a:endParaRPr lang="ru-RU" dirty="0"/>
          </a:p>
          <a:p>
            <a:r>
              <a:rPr lang="ru-RU" dirty="0"/>
              <a:t>Подвижник — -а, м. 1. Тот, кто из религиозных побуждений подвергал себя лишениям. </a:t>
            </a:r>
            <a:r>
              <a:rPr lang="ru-RU" i="1" dirty="0"/>
              <a:t>Христианские подвижники</a:t>
            </a:r>
            <a:r>
              <a:rPr lang="ru-RU" dirty="0"/>
              <a:t>. 2. высок. Тот, кто самоотверженно борется за достижение высоких целей на каком-л. трудном поприще. </a:t>
            </a:r>
            <a:r>
              <a:rPr lang="ru-RU" i="1" dirty="0"/>
              <a:t>Подвижник революционной борьбы. Подвижники искусства. </a:t>
            </a:r>
            <a:endParaRPr lang="ru-RU" dirty="0"/>
          </a:p>
          <a:p>
            <a:r>
              <a:rPr lang="ru-RU" b="1" dirty="0"/>
              <a:t>Почему Леонида Михайловича Рошаля можно назвать человеком – подвижником? Обоснуйте ответ, приведите доказательство своей точки зрения из текста. </a:t>
            </a:r>
            <a:endParaRPr lang="ru-RU" b="1" dirty="0" smtClean="0"/>
          </a:p>
          <a:p>
            <a:r>
              <a:rPr lang="ru-RU" b="1" dirty="0" smtClean="0"/>
              <a:t>(</a:t>
            </a:r>
            <a:r>
              <a:rPr lang="ru-RU" b="1" dirty="0"/>
              <a:t>2-3 предложения)</a:t>
            </a:r>
            <a:endParaRPr lang="ru-RU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15074" y="1000108"/>
            <a:ext cx="2786082" cy="56436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ru-RU" b="1" dirty="0" smtClean="0"/>
              <a:t>Группа 3. Задание </a:t>
            </a:r>
            <a:r>
              <a:rPr lang="ru-RU" b="1" dirty="0"/>
              <a:t>8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Можно </a:t>
            </a:r>
            <a:r>
              <a:rPr lang="ru-RU" b="1" dirty="0"/>
              <a:t>ли назвать Л. М. Рошаля «чудесным» доктором?</a:t>
            </a:r>
            <a:r>
              <a:rPr lang="ru-RU" dirty="0"/>
              <a:t> </a:t>
            </a:r>
            <a:r>
              <a:rPr lang="ru-RU" b="1" dirty="0"/>
              <a:t>Обоснуйте ответ, приведите доказательство своей точки зрения из текста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(2-3 предложения)</a:t>
            </a:r>
            <a:endParaRPr lang="ru-RU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000108"/>
            <a:ext cx="2928990" cy="564360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1. Задание 6.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Великий русский писатель Ф.М. Достоевский, размышляя о предназначении человека в мире, писал, что «главное в человеке – это не ум, а то, что им управляет: характер, сердце, добрые чувства, передовые идеи», «самопожертвование всего себя в пользу всех – есть…  признак высочайшего развития личности». Как это высказывание связано с биографией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Л.М.Рошаля?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(2-3 предложения)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> </a:t>
            </a:r>
            <a:br>
              <a:rPr lang="ru-RU" sz="4000" b="1" u="sng" dirty="0" smtClean="0"/>
            </a:br>
            <a:r>
              <a:rPr lang="ru-RU" sz="3200" b="1" u="sng" dirty="0"/>
              <a:t> </a:t>
            </a: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 smtClean="0"/>
              <a:t>3</a:t>
            </a:r>
            <a:r>
              <a:rPr lang="ru-RU" sz="3200" b="1" u="sng" dirty="0"/>
              <a:t>. Осмысливать и оценивать содержание и форму текста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8641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3.1 Оценивать содержание текста или его элементов (примеров, аргументов, иллюстраций и т.п.) относительно целей автора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3.2 Оценивать форму текста (структуру, стиль и т.д.), целесообразность использованных автором приемов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3.3Понимать назначение структурной единицы текста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3.4 Оценивать полноту, достоверность информации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3.5 Обнаруживать противоречия, содержащиеся в одном или нескольких текстах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3.6 Высказывать и обосновывать собственную точку зрения по вопросу, обсуждаемому в тексте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Приём «</a:t>
            </a:r>
            <a:r>
              <a:rPr lang="ru-RU" b="1" dirty="0" err="1" smtClean="0">
                <a:solidFill>
                  <a:srgbClr val="FF0000"/>
                </a:solidFill>
              </a:rPr>
              <a:t>Верю-не</a:t>
            </a:r>
            <a:r>
              <a:rPr lang="ru-RU" b="1" dirty="0" smtClean="0">
                <a:solidFill>
                  <a:srgbClr val="FF0000"/>
                </a:solidFill>
              </a:rPr>
              <a:t> верю»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1.Верите ли вы, что читательская грамотность – это основа успешности ученика?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2.Верите ли вы, что читательская грамотность – это  синоним начитанности,  хорошей техники чтения?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Верите ли вы, что работа с текстом не влияет на развитие речи ребёнка?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4.Верите ли вы, что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учащихся читательской грамотности занимает особое место среди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универсальных учебных действий?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Верите ли вы, что формирование читательской грамотности 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не играет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роли в образовании детей?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71438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Читательское действие </a:t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4</a:t>
            </a:r>
            <a:r>
              <a:rPr lang="ru-RU" sz="2400" b="1" dirty="0"/>
              <a:t>. Использовать информацию из </a:t>
            </a:r>
            <a:r>
              <a:rPr lang="ru-RU" sz="2400" b="1" dirty="0" smtClean="0"/>
              <a:t>текста в практических целях</a:t>
            </a:r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285860"/>
            <a:ext cx="8643998" cy="47863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/>
              <a:t>Для решения какой практической задачи можно использовать данную информацию?</a:t>
            </a:r>
          </a:p>
          <a:p>
            <a:pPr marL="342900" indent="-342900">
              <a:spcBef>
                <a:spcPct val="20000"/>
              </a:spcBef>
            </a:pPr>
            <a:endParaRPr lang="ru-RU" sz="3200" b="1" dirty="0" smtClean="0"/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Написать сочинение 9.3. «Что такое подвиг (мужество, смелость, подвижничество)»?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2.Написать проект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3.Подготовить классный час «Подвиг во имя человека»</a:t>
            </a:r>
          </a:p>
          <a:p>
            <a:pPr marL="342900" indent="-342900">
              <a:spcBef>
                <a:spcPct val="20000"/>
              </a:spcBef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001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> </a:t>
            </a:r>
            <a:br>
              <a:rPr lang="ru-RU" sz="4000" b="1" u="sng" dirty="0" smtClean="0"/>
            </a:br>
            <a:r>
              <a:rPr lang="ru-RU" sz="3200" b="1" u="sng" dirty="0"/>
              <a:t> </a:t>
            </a: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2800" b="1" u="sng" dirty="0"/>
              <a:t> 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600" b="1" u="sng" dirty="0" smtClean="0"/>
              <a:t>4</a:t>
            </a:r>
            <a:r>
              <a:rPr lang="ru-RU" sz="3600" b="1" u="sng" dirty="0"/>
              <a:t>. Использовать информацию из </a:t>
            </a:r>
            <a:r>
              <a:rPr lang="ru-RU" sz="3600" b="1" u="sng" dirty="0" smtClean="0"/>
              <a:t>текста для практических целей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8641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4.1 Использовать информацию из текста для решения практической задачи (планирование поездки, выбор телефона и т.п.) без привлечения фоновых знаний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4.2 Использовать информацию из текста для решения практической задачи с привлечением фоновых знаний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4.3 Формулировать на основе полученной из текста информации собственную гипотезу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4.4 Прогнозировать события, течение процесса, результаты эксперимента на основе информации текста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4.5 Предлагать интерпретацию нового явления, принадлежащего к тому же классу явлений, который обсуждается в тексте (в том числе с переносом из одной предметной области в другую)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4.6 Выявлять связь между прочитанным и современной реальностью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4397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721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Умения, характеризующие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читательской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грамотности, являются главным условием изучения всего курса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литературы и русского языка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потому становятся не только читательскими, но и предметными умениями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Следовательно, задания, с помощью которых осуществляется анализ художественных произведений, следует составлять в соответствии с системой читательских действий.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формирующие читательскую грамотность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следует выносить в отдельный блок.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 нас всё получится! Спасибо за работу!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571504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Читательская грамотность – это 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Способность самостоятельно составлять тексты разных жанров, соблюдая нормы русского литературного языка, проводить информационную обработку текстов.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Способность выразительно читать текст, не допуская орфоэпических ошибок и искажения слов, то есть фактических ошибок.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Способность быстро прочитать любой текст, понять его тему и основной смысл и передать их в кратком или развёрнутом пересказе.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Способность понимать и использовать тексты, размышлять о них, читать для того, чтобы достигать своих целей, расширять свои знания и возможности, участвовать в социальной жизни.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Выберите общепринятое определение читательской грамотности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Способность самостоятельно составлять тексты разных жанров, соблюдая нормы русского литературного языка, проводить информационную обработку текстов.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Способность выразительно читать текст, не допуская орфоэпических ошибок и искажения слов, то есть фактических ошибок.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Способность быстро прочитать любой текст, понять его тему и основной смысл и передать их в кратком или развёрнутом пересказе.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Способность понимать и использовать тексты, размышлять о них, читать для того, чтобы достигать своих целей, расширять свои знания и возможности, участвовать в социальной жизни.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Расположите читательские умения по мере их </a:t>
            </a:r>
            <a:r>
              <a:rPr lang="ru-RU" b="1" dirty="0" smtClean="0">
                <a:solidFill>
                  <a:srgbClr val="FF0000"/>
                </a:solidFill>
              </a:rPr>
              <a:t>усложнения, используя цифровую запись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00052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информацию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текста в практических целях.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Находить требуемую информацию в тексте и извлекать её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Осмыслять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оценивать содержание и форму текста.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Интегрировать и интерпретировать информацию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5786454"/>
            <a:ext cx="292895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2431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Расположите читательские умения по мере их </a:t>
            </a:r>
            <a:r>
              <a:rPr lang="ru-RU" b="1" dirty="0" smtClean="0">
                <a:solidFill>
                  <a:srgbClr val="FF0000"/>
                </a:solidFill>
              </a:rPr>
              <a:t>усложнения, используя цифровую запись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00052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Находить требуемую информацию в тексте и извлекать её.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Интегрировать и интерпретировать информацию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Осмыслять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оценивать содержание и форму текста.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Использовать информацию из текста в практических целях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6000768"/>
            <a:ext cx="2928958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2431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357166"/>
            <a:ext cx="5143536" cy="5857916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«Глупый натащит туда всякой рухляди, какая попадётся ему под руку, и полезные, нужные вещи уже некуда будет всунуть, или в лучшем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них среди всей этой завали не докопаешься. А человек толковый тщательно отбирает то, что он поместит в свой мозговой чердак. Он возьмёт лишь инструменты, которые понадобятся ему для работы, но зато их будет множество,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разложит в образцовом порядке»</a:t>
            </a:r>
          </a:p>
        </p:txBody>
      </p:sp>
      <p:pic>
        <p:nvPicPr>
          <p:cNvPr id="1026" name="Picture 2" descr="https://i.pinimg.com/736x/19/2f/a0/192fa03b20258ebbcaa870ae93e48de3--elementary-sherlock-film-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5719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Предтекстовая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работа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50006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ru-RU" b="1" dirty="0"/>
          </a:p>
        </p:txBody>
      </p:sp>
      <p:pic>
        <p:nvPicPr>
          <p:cNvPr id="5" name="Рисунок 4" descr="Доктор Леонид - президент московского НИИ неотложной детской хирургии и травматолог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s://avatars.mds.yandex.net/get-zen_doc/1665167/pub_5e779e71c009e90420b8ba3c_5e77a34badc7b73f7d8ddea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928670"/>
            <a:ext cx="2989243" cy="3143272"/>
          </a:xfrm>
          <a:prstGeom prst="rect">
            <a:avLst/>
          </a:prstGeom>
          <a:noFill/>
        </p:spPr>
      </p:pic>
      <p:pic>
        <p:nvPicPr>
          <p:cNvPr id="25604" name="Picture 4" descr="https://avatars.mds.yandex.net/get-zen_doc/3557661/pub_5f5e3728d709247317080184_5f5e43e34c40302438c8ad5c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786190"/>
            <a:ext cx="421484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Работа с текстом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Ознакомьтесь с содержанием текста и выполните задания к нему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50006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Читательское действие</a:t>
            </a:r>
          </a:p>
          <a:p>
            <a:pPr marL="514350" indent="-514350" algn="ctr">
              <a:buAutoNum type="arabicPeriod"/>
            </a:pPr>
            <a:r>
              <a:rPr lang="ru-RU" b="1" dirty="0" smtClean="0"/>
              <a:t>Находить и извлекать информацию из текста</a:t>
            </a:r>
          </a:p>
          <a:p>
            <a:pPr marL="514350" indent="-514350"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/>
              <a:t>Задание 1. Какие из высказываний не соответствуют содержанию текста. Укажите номера ответов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dirty="0"/>
              <a:t>1.«Бригада Рошаля» проводит множество сложнейших операций в течение тридцати лет.</a:t>
            </a:r>
          </a:p>
          <a:p>
            <a:pPr>
              <a:buNone/>
            </a:pPr>
            <a:r>
              <a:rPr lang="ru-RU" dirty="0"/>
              <a:t>2.О подвигах врача рассказывает документальный  фильм «Я ничего не боюсь».</a:t>
            </a:r>
          </a:p>
          <a:p>
            <a:pPr>
              <a:buNone/>
            </a:pPr>
            <a:r>
              <a:rPr lang="ru-RU" dirty="0"/>
              <a:t>3. В 1988 году землетрясением был разрушен грузинский город Спитак</a:t>
            </a:r>
          </a:p>
          <a:p>
            <a:pPr>
              <a:buNone/>
            </a:pPr>
            <a:r>
              <a:rPr lang="ru-RU" dirty="0"/>
              <a:t>4. Л.М. Рошаль - практикующий врач, оказывающий </a:t>
            </a:r>
            <a:r>
              <a:rPr lang="ru-RU"/>
              <a:t>помощь </a:t>
            </a:r>
            <a:r>
              <a:rPr lang="ru-RU" smtClean="0"/>
              <a:t>только взрослым</a:t>
            </a:r>
            <a:endParaRPr lang="ru-RU" dirty="0"/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6000768"/>
            <a:ext cx="2428892" cy="7000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134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415</TotalTime>
  <Words>1330</Words>
  <Application>Microsoft Office PowerPoint</Application>
  <PresentationFormat>Экран (4:3)</PresentationFormat>
  <Paragraphs>147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Читательская грамотность в практике современного учителя</vt:lpstr>
      <vt:lpstr>Приём «Верю-не верю»</vt:lpstr>
      <vt:lpstr>Читательская грамотность – это …</vt:lpstr>
      <vt:lpstr>Выберите общепринятое определение читательской грамотности</vt:lpstr>
      <vt:lpstr>Расположите читательские умения по мере их усложнения, используя цифровую запись</vt:lpstr>
      <vt:lpstr>Расположите читательские умения по мере их усложнения, используя цифровую запись</vt:lpstr>
      <vt:lpstr>Слайд 7</vt:lpstr>
      <vt:lpstr>  Предтекстовая работа </vt:lpstr>
      <vt:lpstr>  Работа с текстом Ознакомьтесь с содержанием текста и выполните задания к нему </vt:lpstr>
      <vt:lpstr> 1. Находить и извлекать информацию  </vt:lpstr>
      <vt:lpstr>       Читательское действие  2. Интегрировать и интерпретировать информацию </vt:lpstr>
      <vt:lpstr>       Читательское действие  2. Интегрировать и интерпретировать информацию </vt:lpstr>
      <vt:lpstr>       Читательское действие  2. Интегрировать и интерпретировать информацию </vt:lpstr>
      <vt:lpstr>Читательское действие  2. Интегрировать и интерпретировать информацию</vt:lpstr>
      <vt:lpstr>Читательское действие  2. Интегрировать и интерпретировать информацию</vt:lpstr>
      <vt:lpstr>Читательское действие  2. Интегрировать и интерпретировать информацию</vt:lpstr>
      <vt:lpstr>   2. Интегрировать и интерпретировать информацию  </vt:lpstr>
      <vt:lpstr>Читательское действие   3. Осмысливать и оценивать содержание и форму текста</vt:lpstr>
      <vt:lpstr>     3. Осмысливать и оценивать содержание и форму текста   </vt:lpstr>
      <vt:lpstr>Читательское действие   4. Использовать информацию из текста в практических целях</vt:lpstr>
      <vt:lpstr>       4. Использовать информацию из текста для практических целей     </vt:lpstr>
      <vt:lpstr>Рекомендации</vt:lpstr>
      <vt:lpstr>У нас всё получится! Спасибо за работу!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Читательская грамотность в практике современного учителя</dc:title>
  <dc:creator>admin</dc:creator>
  <cp:lastModifiedBy>admin</cp:lastModifiedBy>
  <cp:revision>44</cp:revision>
  <dcterms:created xsi:type="dcterms:W3CDTF">2022-02-13T17:30:39Z</dcterms:created>
  <dcterms:modified xsi:type="dcterms:W3CDTF">2022-05-26T08:59:33Z</dcterms:modified>
</cp:coreProperties>
</file>