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notesMasterIdLst>
    <p:notesMasterId r:id="rId21"/>
  </p:notesMasterIdLst>
  <p:sldIdLst>
    <p:sldId id="280" r:id="rId2"/>
    <p:sldId id="259" r:id="rId3"/>
    <p:sldId id="258" r:id="rId4"/>
    <p:sldId id="285" r:id="rId5"/>
    <p:sldId id="283" r:id="rId6"/>
    <p:sldId id="286" r:id="rId7"/>
    <p:sldId id="287" r:id="rId8"/>
    <p:sldId id="288" r:id="rId9"/>
    <p:sldId id="290" r:id="rId10"/>
    <p:sldId id="297" r:id="rId11"/>
    <p:sldId id="298" r:id="rId12"/>
    <p:sldId id="293" r:id="rId13"/>
    <p:sldId id="291" r:id="rId14"/>
    <p:sldId id="292" r:id="rId15"/>
    <p:sldId id="266" r:id="rId16"/>
    <p:sldId id="294" r:id="rId17"/>
    <p:sldId id="295" r:id="rId18"/>
    <p:sldId id="284" r:id="rId19"/>
    <p:sldId id="29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110" d="100"/>
          <a:sy n="110" d="100"/>
        </p:scale>
        <p:origin x="165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64632-7C9C-4F94-834B-B60F2C0D151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EBDDF-A71A-4700-9681-F12386410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EBDDF-A71A-4700-9681-F123864100C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34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8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37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96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918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19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9505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261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82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6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41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72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9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8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49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24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4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52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160115C-7C8B-4418-BD42-66893779937A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6802D30-8099-4533-B8FE-D589C514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589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516" y="1955691"/>
            <a:ext cx="8712968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совместной работы куратора проекта «500+» и школы участницы проекта по реализации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антирисковых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725144"/>
            <a:ext cx="3528392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Вингорская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С.В., заместитель директора по УВР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СОШ № 46, куратор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8BF268E-A69B-66C2-F0FF-69D12E7CE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432"/>
            <a:ext cx="2160240" cy="16233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85E7160-15D9-5D76-97A4-BE40F282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51263"/>
            <a:ext cx="4058816" cy="304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2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836712"/>
            <a:ext cx="8215064" cy="1368151"/>
          </a:xfrm>
        </p:spPr>
        <p:txBody>
          <a:bodyPr>
            <a:normAutofit fontScale="90000"/>
          </a:bodyPr>
          <a:lstStyle/>
          <a:p>
            <a:r>
              <a:rPr lang="ru-RU" sz="3100" b="1" i="1" u="sng" dirty="0" smtClean="0">
                <a:solidFill>
                  <a:schemeClr val="accent6"/>
                </a:solidFill>
              </a:rPr>
              <a:t/>
            </a:r>
            <a:br>
              <a:rPr lang="ru-RU" sz="3100" b="1" i="1" u="sng" dirty="0" smtClean="0">
                <a:solidFill>
                  <a:schemeClr val="accent6"/>
                </a:solidFill>
              </a:rPr>
            </a:br>
            <a:r>
              <a:rPr lang="ru-RU" sz="3100" b="1" i="1" u="sng" dirty="0">
                <a:solidFill>
                  <a:schemeClr val="accent6"/>
                </a:solidFill>
              </a:rPr>
              <a:t/>
            </a:r>
            <a:br>
              <a:rPr lang="ru-RU" sz="3100" b="1" i="1" u="sng" dirty="0">
                <a:solidFill>
                  <a:schemeClr val="accent6"/>
                </a:solidFill>
              </a:rPr>
            </a:br>
            <a:r>
              <a:rPr lang="ru-RU" sz="3100" b="1" i="1" u="sng" dirty="0" smtClean="0">
                <a:solidFill>
                  <a:schemeClr val="accent6"/>
                </a:solidFill>
              </a:rPr>
              <a:t/>
            </a:r>
            <a:br>
              <a:rPr lang="ru-RU" sz="3100" b="1" i="1" u="sng" dirty="0" smtClean="0">
                <a:solidFill>
                  <a:schemeClr val="accent6"/>
                </a:solidFill>
              </a:rPr>
            </a:br>
            <a:r>
              <a:rPr lang="ru-RU" sz="3100" b="1" i="1" u="sng" dirty="0">
                <a:solidFill>
                  <a:schemeClr val="accent6"/>
                </a:solidFill>
              </a:rPr>
              <a:t/>
            </a:r>
            <a:br>
              <a:rPr lang="ru-RU" sz="3100" b="1" i="1" u="sng" dirty="0">
                <a:solidFill>
                  <a:schemeClr val="accent6"/>
                </a:solidFill>
              </a:rPr>
            </a:br>
            <a:r>
              <a:rPr lang="ru-RU" sz="3100" b="1" i="1" u="sng" dirty="0" smtClean="0">
                <a:solidFill>
                  <a:schemeClr val="accent6"/>
                </a:solidFill>
              </a:rPr>
              <a:t/>
            </a:r>
            <a:br>
              <a:rPr lang="ru-RU" sz="3100" b="1" i="1" u="sng" dirty="0" smtClean="0">
                <a:solidFill>
                  <a:schemeClr val="accent6"/>
                </a:solidFill>
              </a:rPr>
            </a:br>
            <a:r>
              <a:rPr lang="ru-RU" sz="3100" b="1" i="1" u="sng" dirty="0" smtClean="0">
                <a:solidFill>
                  <a:schemeClr val="accent6"/>
                </a:solidFill>
              </a:rPr>
              <a:t/>
            </a:r>
            <a:br>
              <a:rPr lang="ru-RU" sz="3100" b="1" i="1" u="sng" dirty="0" smtClean="0">
                <a:solidFill>
                  <a:schemeClr val="accent6"/>
                </a:solidFill>
              </a:rPr>
            </a:br>
            <a:r>
              <a:rPr lang="ru-RU" sz="3100" b="1" i="1" u="sng" dirty="0">
                <a:solidFill>
                  <a:schemeClr val="accent6"/>
                </a:solidFill>
              </a:rPr>
              <a:t/>
            </a:r>
            <a:br>
              <a:rPr lang="ru-RU" sz="3100" b="1" i="1" u="sng" dirty="0">
                <a:solidFill>
                  <a:schemeClr val="accent6"/>
                </a:solidFill>
              </a:rPr>
            </a:br>
            <a:r>
              <a:rPr lang="ru-RU" sz="3100" b="1" i="1" u="sng" dirty="0" smtClean="0">
                <a:solidFill>
                  <a:schemeClr val="accent6"/>
                </a:solidFill>
              </a:rPr>
              <a:t/>
            </a:r>
            <a:br>
              <a:rPr lang="ru-RU" sz="3100" b="1" i="1" u="sng" dirty="0" smtClean="0">
                <a:solidFill>
                  <a:schemeClr val="accent6"/>
                </a:solidFill>
              </a:rPr>
            </a:br>
            <a:r>
              <a:rPr lang="ru-RU" sz="3100" b="1" i="1" u="sng" dirty="0">
                <a:solidFill>
                  <a:schemeClr val="accent6"/>
                </a:solidFill>
              </a:rPr>
              <a:t/>
            </a:r>
            <a:br>
              <a:rPr lang="ru-RU" sz="3100" b="1" i="1" u="sng" dirty="0">
                <a:solidFill>
                  <a:schemeClr val="accent6"/>
                </a:solidFill>
              </a:rPr>
            </a:br>
            <a:r>
              <a:rPr lang="ru-RU" sz="3100" b="1" i="1" u="sng" dirty="0" smtClean="0">
                <a:solidFill>
                  <a:schemeClr val="accent6"/>
                </a:solidFill>
              </a:rPr>
              <a:t/>
            </a:r>
            <a:br>
              <a:rPr lang="ru-RU" sz="3100" b="1" i="1" u="sng" dirty="0" smtClean="0">
                <a:solidFill>
                  <a:schemeClr val="accent6"/>
                </a:solidFill>
              </a:rPr>
            </a:br>
            <a:r>
              <a:rPr lang="ru-RU" sz="3100" b="1" i="1" u="sng" dirty="0" smtClean="0">
                <a:solidFill>
                  <a:schemeClr val="accent6"/>
                </a:solidFill>
              </a:rPr>
              <a:t/>
            </a:r>
            <a:br>
              <a:rPr lang="ru-RU" sz="3100" b="1" i="1" u="sng" dirty="0" smtClean="0">
                <a:solidFill>
                  <a:schemeClr val="accent6"/>
                </a:solidFill>
              </a:rPr>
            </a:br>
            <a:r>
              <a:rPr lang="ru-RU" sz="3100" b="1" i="1" u="sng" dirty="0">
                <a:solidFill>
                  <a:srgbClr val="C62324"/>
                </a:solidFill>
              </a:rPr>
              <a:t>Проблемы в работе с</a:t>
            </a:r>
            <a:r>
              <a:rPr lang="ru-RU" b="1" i="1" u="sng" dirty="0">
                <a:solidFill>
                  <a:prstClr val="white"/>
                </a:solidFill>
              </a:rPr>
              <a:t> </a:t>
            </a:r>
            <a:r>
              <a:rPr lang="ru-RU" sz="3100" b="1" i="1" u="sng" dirty="0" err="1">
                <a:solidFill>
                  <a:srgbClr val="C62324"/>
                </a:solidFill>
              </a:rPr>
              <a:t>антирисковыми</a:t>
            </a:r>
            <a:r>
              <a:rPr lang="ru-RU" sz="3100" b="1" i="1" u="sng" dirty="0">
                <a:solidFill>
                  <a:srgbClr val="C62324"/>
                </a:solidFill>
              </a:rPr>
              <a:t>  программами</a:t>
            </a:r>
            <a:r>
              <a:rPr lang="ru-RU" sz="3100" b="1" i="1" u="sng" dirty="0" smtClean="0">
                <a:solidFill>
                  <a:schemeClr val="accent6"/>
                </a:solidFill>
              </a:rPr>
              <a:t/>
            </a:r>
            <a:br>
              <a:rPr lang="ru-RU" sz="3100" b="1" i="1" u="sng" dirty="0" smtClean="0">
                <a:solidFill>
                  <a:schemeClr val="accent6"/>
                </a:solidFill>
              </a:rPr>
            </a:br>
            <a:r>
              <a:rPr lang="ru-RU" sz="1200" dirty="0">
                <a:solidFill>
                  <a:schemeClr val="accent6"/>
                </a:solidFill>
              </a:rPr>
              <a:t>1. В отборе мероприятий для преодоления рисков  (обсуждали практически каждое мероприятие-для чего его проводить, какая целевая аудитория, исполнители, какой эффект будет иметь, какие для этого есть ресурсы, будут ли выполнены задачи). В ходе работы стало понятно, что </a:t>
            </a:r>
            <a:r>
              <a:rPr lang="ru-RU" sz="1200" dirty="0" err="1">
                <a:solidFill>
                  <a:schemeClr val="accent6"/>
                </a:solidFill>
              </a:rPr>
              <a:t>Антирисковые</a:t>
            </a:r>
            <a:r>
              <a:rPr lang="ru-RU" sz="1200" dirty="0">
                <a:solidFill>
                  <a:schemeClr val="accent6"/>
                </a:solidFill>
              </a:rPr>
              <a:t> программы должны иметь не набор мероприятий, а подпрограммы. </a:t>
            </a:r>
            <a:r>
              <a:rPr lang="ru-RU" sz="2800" dirty="0"/>
              <a:t/>
            </a:r>
            <a:br>
              <a:rPr lang="ru-RU" sz="2800" dirty="0"/>
            </a:br>
            <a:endParaRPr lang="ru-RU" sz="3100" dirty="0">
              <a:solidFill>
                <a:schemeClr val="accent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902489"/>
              </p:ext>
            </p:extLst>
          </p:nvPr>
        </p:nvGraphicFramePr>
        <p:xfrm>
          <a:off x="323528" y="1916832"/>
          <a:ext cx="8568952" cy="4680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5314"/>
                <a:gridCol w="5193638"/>
              </a:tblGrid>
              <a:tr h="2753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Риск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Направления подпрограмм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012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«Низкий уровень  вовлеченности родителей»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создание системы психолого-педагогической поддержки семьи и повышение педагогической компетентности родителей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51948">
                <a:tc>
                  <a:txBody>
                    <a:bodyPr/>
                    <a:lstStyle/>
                    <a:p>
                      <a:pPr marR="520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«Высокая доля обучающихся с ОВЗ»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развитие партнерских отношений для реализации образовательных потребностей детей с ОВЗ;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взаимодействие школы с родителями, воспитывающими детей с ОВЗ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51948">
                <a:tc>
                  <a:txBody>
                    <a:bodyPr/>
                    <a:lstStyle/>
                    <a:p>
                      <a:pPr marR="520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«Низкое качество преодоления языковых и культурных барьеров»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интеграция детей, для которых русский язык не является родным, в образовательную среду через психолого-педагогическое сопровождение и внеурочную деятельность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6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412" y="3140968"/>
            <a:ext cx="8143056" cy="1222648"/>
          </a:xfrm>
        </p:spPr>
        <p:txBody>
          <a:bodyPr>
            <a:normAutofit fontScale="90000"/>
          </a:bodyPr>
          <a:lstStyle/>
          <a:p>
            <a:pPr algn="just">
              <a:spcAft>
                <a:spcPts val="0"/>
              </a:spcAft>
            </a:pP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Оценка имеющихся ресурсов и поиск новых (с этой точки зрения самый проблемный риск  «Низкий уровень оснащения школы»)</a:t>
            </a:r>
            <a: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3.Отбор подтверждающих документов при мониторинге реализации </a:t>
            </a:r>
            <a:r>
              <a:rPr lang="ru-RU" sz="22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антирисковых</a:t>
            </a: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 (разработка нормативно-правовых документов ОО, фиксация и описание результатов, мониторинг позитивных изменений, составление перечня возможных подтверждающих документов по каждому риску, отработка его)</a:t>
            </a:r>
            <a: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4.Описание  </a:t>
            </a: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механизмов реализации.</a:t>
            </a:r>
            <a: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5.Определение индикаторов достижения целей (показатели качественного изменения)</a:t>
            </a:r>
            <a: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533400"/>
            <a:ext cx="8359080" cy="807368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u="sng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 в работе с </a:t>
            </a:r>
            <a:r>
              <a:rPr lang="ru-RU" sz="2400" b="1" i="1" u="sng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антирисковыми</a:t>
            </a:r>
            <a:r>
              <a:rPr lang="ru-RU" sz="2400" b="1" i="1" u="sng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программами</a:t>
            </a:r>
            <a:endParaRPr lang="ru-RU" sz="24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4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xmlns="" id="{5D0F1926-9C1F-7875-6A1B-72675E8D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28" y="3019385"/>
            <a:ext cx="6554867" cy="9593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6"/>
                </a:solidFill>
              </a:rPr>
              <a:t>Четыре </a:t>
            </a:r>
            <a:r>
              <a:rPr lang="ru-RU" sz="2000" b="1" dirty="0" err="1">
                <a:solidFill>
                  <a:schemeClr val="accent6"/>
                </a:solidFill>
              </a:rPr>
              <a:t>Антирисковых</a:t>
            </a:r>
            <a:r>
              <a:rPr lang="ru-RU" sz="2000" b="1" dirty="0">
                <a:solidFill>
                  <a:schemeClr val="accent6"/>
                </a:solidFill>
              </a:rPr>
              <a:t> программы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52250A-BB1D-4E7F-5646-DFF77A87011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-180528" y="44450"/>
            <a:ext cx="2434778" cy="1439863"/>
          </a:xfrm>
        </p:spPr>
        <p:txBody>
          <a:bodyPr/>
          <a:lstStyle/>
          <a:p>
            <a:r>
              <a:rPr lang="ru-RU" sz="1800" b="1" dirty="0">
                <a:solidFill>
                  <a:schemeClr val="accent6"/>
                </a:solidFill>
              </a:rPr>
              <a:t>КОНЦЕПЦИЯ РАЗВИТИЯ и среднесрочная программы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1DB126B1-23FF-451A-EDB1-0691D284742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3272" y="3838615"/>
            <a:ext cx="1992313" cy="3024187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F9CC7B45-4754-2621-15BE-0F12A028E50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004048" y="128889"/>
            <a:ext cx="1785937" cy="3095625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05839C-E58E-8495-CDAB-785A19EC0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661" y="120336"/>
            <a:ext cx="1985604" cy="30963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F0F643F-49A8-D0AD-506C-359E7F2A5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851" y="3789040"/>
            <a:ext cx="2169224" cy="3024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6DAEE16-B029-77F2-2006-0515A4A39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242" y="3789040"/>
            <a:ext cx="1928982" cy="30243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A2AC252-52D3-74FF-BF95-9EFE65939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1490" y="3789040"/>
            <a:ext cx="212953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4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81703B-22AB-B17A-6EFD-B38304AE929A}"/>
              </a:ext>
            </a:extLst>
          </p:cNvPr>
          <p:cNvSpPr txBox="1"/>
          <p:nvPr/>
        </p:nvSpPr>
        <p:spPr>
          <a:xfrm>
            <a:off x="467544" y="56129"/>
            <a:ext cx="7920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Выделены рисковые профили школы:</a:t>
            </a:r>
          </a:p>
          <a:p>
            <a:pPr algn="ctr"/>
            <a:r>
              <a:rPr lang="ru-RU" sz="24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«Низкий уровень оснащения школы»</a:t>
            </a:r>
            <a:endParaRPr lang="ru-RU" sz="3600" b="1" dirty="0">
              <a:solidFill>
                <a:schemeClr val="accent6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7918AC-7693-43B1-CCD3-CB6CAB07E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449" y="1092135"/>
            <a:ext cx="2808312" cy="48691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48D89CD-BEFD-4673-AF3D-9A4EFF93F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397" y="1114005"/>
            <a:ext cx="2805987" cy="48691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1A92557-280B-BFAA-0531-A11EEFF77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" y="1020127"/>
            <a:ext cx="302433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0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74D873-D675-6A53-A087-B4E9EF5B4C03}"/>
              </a:ext>
            </a:extLst>
          </p:cNvPr>
          <p:cNvSpPr txBox="1"/>
          <p:nvPr/>
        </p:nvSpPr>
        <p:spPr>
          <a:xfrm>
            <a:off x="683568" y="332656"/>
            <a:ext cx="7992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Выделены рисковые профили школы:</a:t>
            </a:r>
          </a:p>
          <a:p>
            <a:pPr algn="ctr"/>
            <a:r>
              <a:rPr lang="ru-RU" sz="20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Низкое качество преодоления языковых и культурных барьеров»</a:t>
            </a:r>
            <a:endParaRPr lang="ru-RU" sz="3200" b="1" dirty="0">
              <a:solidFill>
                <a:schemeClr val="accent6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ABBC5D-CF32-BD3A-8BEF-0926F2FB2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3096344" cy="48417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92875B-0054-8051-3609-68A0D2FE0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9" y="1412776"/>
            <a:ext cx="2376264" cy="48417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2EF5D6-3E35-63E2-28DE-67E970A8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7" y="1412776"/>
            <a:ext cx="2808312" cy="48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4B8D35-6057-F2E6-4EF9-A7C038218771}"/>
              </a:ext>
            </a:extLst>
          </p:cNvPr>
          <p:cNvSpPr txBox="1"/>
          <p:nvPr/>
        </p:nvSpPr>
        <p:spPr>
          <a:xfrm>
            <a:off x="611560" y="260648"/>
            <a:ext cx="83529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Выделены рисковые профили школы: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«Высокая доля обучающихся с ОВЗ»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C458F0A-B9E9-3D8F-113A-09DCCA2E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484784"/>
            <a:ext cx="2163959" cy="37444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3A2C3AD-3A02-0D81-1135-E66C1EF7F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75" y="1484784"/>
            <a:ext cx="2163959" cy="37444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E3CD6B4-AF00-B671-1F86-79A8F29F6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440052"/>
            <a:ext cx="4215697" cy="278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4B8D35-6057-F2E6-4EF9-A7C038218771}"/>
              </a:ext>
            </a:extLst>
          </p:cNvPr>
          <p:cNvSpPr txBox="1"/>
          <p:nvPr/>
        </p:nvSpPr>
        <p:spPr>
          <a:xfrm>
            <a:off x="611560" y="260648"/>
            <a:ext cx="83529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Выделены рисковые профили школы: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«Низкий уровень вовлечения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2532B8-93ED-4F7C-0B13-F958C7F8B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31218"/>
            <a:ext cx="4104456" cy="55101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875D7CF-367C-9CDF-20FE-FFD4320AC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1231218"/>
            <a:ext cx="4536503" cy="55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77C4C1C-1422-E801-613B-2C1C4EEB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799888" cy="6624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6EEE343-F523-7255-67B4-3A9AE12D6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160" y="116632"/>
            <a:ext cx="397233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482D9F-D216-8542-5BCB-8C042D78E927}"/>
              </a:ext>
            </a:extLst>
          </p:cNvPr>
          <p:cNvSpPr txBox="1"/>
          <p:nvPr/>
        </p:nvSpPr>
        <p:spPr>
          <a:xfrm>
            <a:off x="251520" y="116632"/>
            <a:ext cx="8712968" cy="5089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Встроенность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проекта «500+» в учебно-воспитательный процесс на ближайшее время очевидна (планирование деятельности школы с учетом выявленных рисков и направлений развития: учебный план, план учебно-воспитательной работы, план внутришкольного контроля, рабочая программа воспитания, аналитическая деятельность)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проекте значимо для всех сторон: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Большой пласт рекомендательных материалов различного уровня, алгоритмов, мероприятий, который может использовать любая школа.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Возможность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оценить ситуацию в своей ОО, определить возможно слабые места и спланировать мероприятия по предупреждению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ликвидации таких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рисков.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накомство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опытом работы других школ на региональном и федеральном уровнях и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(на стадии анализа и целеполагания, планирования, реализации)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опыта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30294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C9D68F-E728-A4C1-5A88-7274B562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00808"/>
            <a:ext cx="8359080" cy="4318992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134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777874"/>
              </p:ext>
            </p:extLst>
          </p:nvPr>
        </p:nvGraphicFramePr>
        <p:xfrm>
          <a:off x="323528" y="980728"/>
          <a:ext cx="8424936" cy="55775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9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06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85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99652">
                <a:tc>
                  <a:txBody>
                    <a:bodyPr/>
                    <a:lstStyle/>
                    <a:p>
                      <a:pPr marL="1473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11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4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 marR="119380" indent="5778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дини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и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0681">
                <a:tc>
                  <a:txBody>
                    <a:bodyPr/>
                    <a:lstStyle/>
                    <a:p>
                      <a:pPr marL="2692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400" spc="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атель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ая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ятель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spc="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3923">
                <a:tc>
                  <a:txBody>
                    <a:bodyPr/>
                    <a:lstStyle/>
                    <a:p>
                      <a:pPr marL="2298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ая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сть</a:t>
                      </a:r>
                      <a:r>
                        <a:rPr lang="ru-RU" sz="14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4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хся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68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чело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1101">
                <a:tc>
                  <a:txBody>
                    <a:bodyPr/>
                    <a:lstStyle/>
                    <a:p>
                      <a:pPr marL="2298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3492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сть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</a:t>
                      </a: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4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атель</a:t>
                      </a:r>
                      <a:r>
                        <a:rPr lang="ru-RU" sz="1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ой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4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4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91101">
                <a:tc>
                  <a:txBody>
                    <a:bodyPr/>
                    <a:lstStyle/>
                    <a:p>
                      <a:pPr marL="2298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10223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spc="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сть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400" spc="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атель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ой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рамм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400" spc="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4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91101">
                <a:tc>
                  <a:txBody>
                    <a:bodyPr/>
                    <a:lstStyle/>
                    <a:p>
                      <a:pPr marL="2298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19367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spc="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сть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400" spc="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атель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ой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рамм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400" spc="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400" spc="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03648" y="404664"/>
            <a:ext cx="5854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контингента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22861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68500" y="1371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AA569121-A4F2-F3A5-FF41-C840EF908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658557"/>
              </p:ext>
            </p:extLst>
          </p:nvPr>
        </p:nvGraphicFramePr>
        <p:xfrm>
          <a:off x="0" y="0"/>
          <a:ext cx="9143999" cy="6858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4885">
                  <a:extLst>
                    <a:ext uri="{9D8B030D-6E8A-4147-A177-3AD203B41FA5}">
                      <a16:colId xmlns:a16="http://schemas.microsoft.com/office/drawing/2014/main" xmlns="" val="3427742469"/>
                    </a:ext>
                  </a:extLst>
                </a:gridCol>
                <a:gridCol w="5655307">
                  <a:extLst>
                    <a:ext uri="{9D8B030D-6E8A-4147-A177-3AD203B41FA5}">
                      <a16:colId xmlns:a16="http://schemas.microsoft.com/office/drawing/2014/main" xmlns="" val="1208154521"/>
                    </a:ext>
                  </a:extLst>
                </a:gridCol>
                <a:gridCol w="2843807">
                  <a:extLst>
                    <a:ext uri="{9D8B030D-6E8A-4147-A177-3AD203B41FA5}">
                      <a16:colId xmlns:a16="http://schemas.microsoft.com/office/drawing/2014/main" xmlns="" val="568310905"/>
                    </a:ext>
                  </a:extLst>
                </a:gridCol>
              </a:tblGrid>
              <a:tr h="7293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№ п/п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Показатели (абсолютные)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2021-2022 учебный год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2839185267"/>
                  </a:ext>
                </a:extLst>
              </a:tr>
              <a:tr h="5874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педагогических работников без учета внешних совместителей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3239508823"/>
                  </a:ext>
                </a:extLst>
              </a:tr>
              <a:tr h="4809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учителей (основные работники)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1806915735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1614680867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высшей категории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(19%)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3695300268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(37 %)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698013696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занимаемой должности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(44%)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3009754542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работающих пенсионеров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(19 %)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1140336897"/>
                  </a:ext>
                </a:extLst>
              </a:tr>
              <a:tr h="4809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 в педагогических ВУЗах (бакалавриат)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(6 %)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722115601"/>
                  </a:ext>
                </a:extLst>
              </a:tr>
              <a:tr h="311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работы по специальности педагогических работников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3266445655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 до 5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(12,5 %)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527371495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 до 10 лет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(12,5 %)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1305826505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10 до 20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(50 %)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3544459799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20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(25 %)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875351759"/>
                  </a:ext>
                </a:extLst>
              </a:tr>
              <a:tr h="4970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педагогических работников, имеющих ведомственные государственные награды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(6 %)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1403760981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4.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педагогических работников по возрасту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1669843470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25 лет до 35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(19 %)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3325201934"/>
                  </a:ext>
                </a:extLst>
              </a:tr>
              <a:tr h="3738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35 лет до 55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(75 %)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3994441220"/>
                  </a:ext>
                </a:extLst>
              </a:tr>
              <a:tr h="281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55 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(6 %)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xmlns="" val="2240301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0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FB805E37-A89B-26EC-AED6-F63E16788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300204"/>
              </p:ext>
            </p:extLst>
          </p:nvPr>
        </p:nvGraphicFramePr>
        <p:xfrm>
          <a:off x="251520" y="1412776"/>
          <a:ext cx="8712968" cy="482453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908224">
                  <a:extLst>
                    <a:ext uri="{9D8B030D-6E8A-4147-A177-3AD203B41FA5}">
                      <a16:colId xmlns:a16="http://schemas.microsoft.com/office/drawing/2014/main" xmlns="" val="766963117"/>
                    </a:ext>
                  </a:extLst>
                </a:gridCol>
                <a:gridCol w="1804744">
                  <a:extLst>
                    <a:ext uri="{9D8B030D-6E8A-4147-A177-3AD203B41FA5}">
                      <a16:colId xmlns:a16="http://schemas.microsoft.com/office/drawing/2014/main" xmlns="" val="3466628727"/>
                    </a:ext>
                  </a:extLst>
                </a:gridCol>
              </a:tblGrid>
              <a:tr h="1338344">
                <a:tc>
                  <a:txBody>
                    <a:bodyPr/>
                    <a:lstStyle/>
                    <a:p>
                      <a:pPr marL="111125" marR="520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marR="520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риска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675817"/>
                  </a:ext>
                </a:extLst>
              </a:tr>
              <a:tr h="714465">
                <a:tc>
                  <a:txBody>
                    <a:bodyPr/>
                    <a:lstStyle/>
                    <a:p>
                      <a:pPr marL="111125" marR="5207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marR="5207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6686147"/>
                  </a:ext>
                </a:extLst>
              </a:tr>
              <a:tr h="714465">
                <a:tc>
                  <a:txBody>
                    <a:bodyPr/>
                    <a:lstStyle/>
                    <a:p>
                      <a:pPr marL="111125" marR="5207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 доля обучающихся с ОВЗ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marR="5207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2784818"/>
                  </a:ext>
                </a:extLst>
              </a:tr>
              <a:tr h="1338344">
                <a:tc>
                  <a:txBody>
                    <a:bodyPr/>
                    <a:lstStyle/>
                    <a:p>
                      <a:pPr marL="111125" marR="5207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Низкое качество преодоления языковых и культурных барьеров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marR="5207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6860499"/>
                  </a:ext>
                </a:extLst>
              </a:tr>
              <a:tr h="718917">
                <a:tc>
                  <a:txBody>
                    <a:bodyPr/>
                    <a:lstStyle/>
                    <a:p>
                      <a:pPr marL="111125" marR="5207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 вовлеченности родителей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marR="5207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00151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1CC685-1425-1BED-5F41-B24B7CF77675}"/>
              </a:ext>
            </a:extLst>
          </p:cNvPr>
          <p:cNvSpPr txBox="1"/>
          <p:nvPr/>
        </p:nvSpPr>
        <p:spPr>
          <a:xfrm>
            <a:off x="323528" y="137287"/>
            <a:ext cx="8496944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основе анализа самодиагностики в курируемой ОО подтверждены следующие риски:</a:t>
            </a:r>
            <a:endParaRPr lang="ru-RU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17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A13708-ECDB-17C5-BA0D-7837334210B8}"/>
              </a:ext>
            </a:extLst>
          </p:cNvPr>
          <p:cNvSpPr txBox="1"/>
          <p:nvPr/>
        </p:nvSpPr>
        <p:spPr>
          <a:xfrm>
            <a:off x="467544" y="476672"/>
            <a:ext cx="8208912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можно использовать опыт взаимодействия куратора и курируемой ОО по преодолению рисков в рамках проекта «500+» 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F47D169A-3150-92FE-CE54-33F13C6F5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036124"/>
              </p:ext>
            </p:extLst>
          </p:nvPr>
        </p:nvGraphicFramePr>
        <p:xfrm>
          <a:off x="611560" y="2204864"/>
          <a:ext cx="8352927" cy="3796392"/>
        </p:xfrm>
        <a:graphic>
          <a:graphicData uri="http://schemas.openxmlformats.org/drawingml/2006/table">
            <a:tbl>
              <a:tblPr firstRow="1" firstCol="1" bandRow="1"/>
              <a:tblGrid>
                <a:gridCol w="2744709">
                  <a:extLst>
                    <a:ext uri="{9D8B030D-6E8A-4147-A177-3AD203B41FA5}">
                      <a16:colId xmlns:a16="http://schemas.microsoft.com/office/drawing/2014/main" xmlns="" val="2283619561"/>
                    </a:ext>
                  </a:extLst>
                </a:gridCol>
                <a:gridCol w="2744709">
                  <a:extLst>
                    <a:ext uri="{9D8B030D-6E8A-4147-A177-3AD203B41FA5}">
                      <a16:colId xmlns:a16="http://schemas.microsoft.com/office/drawing/2014/main" xmlns="" val="1865258323"/>
                    </a:ext>
                  </a:extLst>
                </a:gridCol>
                <a:gridCol w="2863509">
                  <a:extLst>
                    <a:ext uri="{9D8B030D-6E8A-4147-A177-3AD203B41FA5}">
                      <a16:colId xmlns:a16="http://schemas.microsoft.com/office/drawing/2014/main" xmlns="" val="2293971319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Куратор ОО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Команда МБОУ СОШ № 21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Координатор проекта на муниципальном уровне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0349954"/>
                  </a:ext>
                </a:extLst>
              </a:tr>
              <a:tr h="96033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Вингорская Светлана Викторовна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Бондаренко Надежда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Арефьевна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2316098"/>
                  </a:ext>
                </a:extLst>
              </a:tr>
              <a:tr h="1009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Рабочая группа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1508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C6C4D1-83EE-C755-6C0F-6D87621B89EA}"/>
              </a:ext>
            </a:extLst>
          </p:cNvPr>
          <p:cNvSpPr txBox="1"/>
          <p:nvPr/>
        </p:nvSpPr>
        <p:spPr>
          <a:xfrm>
            <a:off x="1187624" y="476672"/>
            <a:ext cx="65527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куратора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426FFB1-9B2A-4B61-CC64-D0143BDE4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723709"/>
              </p:ext>
            </p:extLst>
          </p:nvPr>
        </p:nvGraphicFramePr>
        <p:xfrm>
          <a:off x="179512" y="1318544"/>
          <a:ext cx="8712968" cy="5350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9946">
                  <a:extLst>
                    <a:ext uri="{9D8B030D-6E8A-4147-A177-3AD203B41FA5}">
                      <a16:colId xmlns:a16="http://schemas.microsoft.com/office/drawing/2014/main" xmlns="" val="1223709283"/>
                    </a:ext>
                  </a:extLst>
                </a:gridCol>
                <a:gridCol w="3832960">
                  <a:extLst>
                    <a:ext uri="{9D8B030D-6E8A-4147-A177-3AD203B41FA5}">
                      <a16:colId xmlns:a16="http://schemas.microsoft.com/office/drawing/2014/main" xmlns="" val="2247933357"/>
                    </a:ext>
                  </a:extLst>
                </a:gridCol>
                <a:gridCol w="2770062">
                  <a:extLst>
                    <a:ext uri="{9D8B030D-6E8A-4147-A177-3AD203B41FA5}">
                      <a16:colId xmlns:a16="http://schemas.microsoft.com/office/drawing/2014/main" xmlns="" val="1744598321"/>
                    </a:ext>
                  </a:extLst>
                </a:gridCol>
              </a:tblGrid>
              <a:tr h="4969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Цель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Задачи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Компетенции куратора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32283587"/>
                  </a:ext>
                </a:extLst>
              </a:tr>
              <a:tr h="1292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Оказание адресной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помощи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-оценить эффективность работы школы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-Методическая;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85601963"/>
                  </a:ext>
                </a:extLst>
              </a:tr>
              <a:tr h="1545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-определить востребованность и целесообразность проводимых мероприятий;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-Консультационная;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51486841"/>
                  </a:ext>
                </a:extLst>
              </a:tr>
              <a:tr h="1021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-увидеть проблемы и найти резервы для улучшения;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-Психологическая;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17067854"/>
                  </a:ext>
                </a:extLst>
              </a:tr>
              <a:tr h="497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-спрогнозировать возможные улучшения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-Аналитико-рефлексивная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0608333"/>
                  </a:ext>
                </a:extLst>
              </a:tr>
              <a:tr h="497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-Стратегическая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5356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9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C6C4D1-83EE-C755-6C0F-6D87621B89EA}"/>
              </a:ext>
            </a:extLst>
          </p:cNvPr>
          <p:cNvSpPr txBox="1"/>
          <p:nvPr/>
        </p:nvSpPr>
        <p:spPr>
          <a:xfrm>
            <a:off x="1187624" y="476672"/>
            <a:ext cx="6552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куратора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095851-F10C-DCBB-E5AD-EDF091FAA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99288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2951E6-42DE-108C-C784-C9F25DFBA19E}"/>
              </a:ext>
            </a:extLst>
          </p:cNvPr>
          <p:cNvSpPr txBox="1"/>
          <p:nvPr/>
        </p:nvSpPr>
        <p:spPr>
          <a:xfrm>
            <a:off x="298671" y="116632"/>
            <a:ext cx="87129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Взаимодействие на всех уровнях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Консультирование с коллегами-кураторами других ОО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3.Совместные «мозговые штурмы» на школьном и муниципальном уровнях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DB5F30-2772-421F-CCEB-9A6708B6C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1676777"/>
            <a:ext cx="4012382" cy="34804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137A18-F380-A059-7F69-37B9919FD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50" y="1685921"/>
            <a:ext cx="3744416" cy="3327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589925-3419-F8F4-3E56-13FBE8E8B489}"/>
              </a:ext>
            </a:extLst>
          </p:cNvPr>
          <p:cNvSpPr txBox="1"/>
          <p:nvPr/>
        </p:nvSpPr>
        <p:spPr>
          <a:xfrm>
            <a:off x="360336" y="5382136"/>
            <a:ext cx="8589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4.Работа со школой строилась по алгоритму «Памятки для куратора» с учетом специфики курируемой школы и сложившимися отношениями с куратором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(территориальная близость, ранее сложившиеся партнерские отношения между нашими ОО, знание обстановки внутри ОО)</a:t>
            </a:r>
          </a:p>
        </p:txBody>
      </p:sp>
    </p:spTree>
    <p:extLst>
      <p:ext uri="{BB962C8B-B14F-4D97-AF65-F5344CB8AC3E}">
        <p14:creationId xmlns:p14="http://schemas.microsoft.com/office/powerpoint/2010/main" val="6371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BFE9D5-5170-174C-9DC7-13B52E71F730}"/>
              </a:ext>
            </a:extLst>
          </p:cNvPr>
          <p:cNvSpPr txBox="1"/>
          <p:nvPr/>
        </p:nvSpPr>
        <p:spPr>
          <a:xfrm>
            <a:off x="179512" y="260648"/>
            <a:ext cx="878497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позиции взаимодействия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Знакомство с ОО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Понимание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сильных и слабых сторон управленческой команды, оценка готовности коллектива к работе и изменениям 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Позитивный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настрой куратора и школы на сотрудничество (принятие, а не отторжение друг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друга, взгляд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стороны)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Совет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распределении обязанностей в команде (генератор идей,  «точечные» исполнители, «монтажеры»)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-Совместная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документами проекта «500+» федерального и регионального уровня (методические рекомендации, презентации, материалы вебинаров, материалы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Методического Марафона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другие информационные ресурсы проекта) очно, дистанционно, через электронную почту, другие мессенджеры  и т.д.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Совместное обсуждение планов, перспектив, механизмов реализации, внутренних и внешних ресурсов.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Разработка программ и подпрограмм, соблюдение сроков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  (Важно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!!! Целостность, а не мозаичность. Системность в работе: школа делала шаблон документа, а затем шла его детальная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проработка, внимание на измеримость и достижимость цели)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Связка Родитель-Ученик-Учитель проходит через все риски.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49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1271</TotalTime>
  <Words>760</Words>
  <Application>Microsoft Office PowerPoint</Application>
  <PresentationFormat>Экран (4:3)</PresentationFormat>
  <Paragraphs>169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Проблемы в работе с антирисковыми  программами 1. В отборе мероприятий для преодоления рисков  (обсуждали практически каждое мероприятие-для чего его проводить, какая целевая аудитория, исполнители, какой эффект будет иметь, какие для этого есть ресурсы, будут ли выполнены задачи). В ходе работы стало понятно, что Антирисковые программы должны иметь не набор мероприятий, а подпрограммы.  </vt:lpstr>
      <vt:lpstr>2. Оценка имеющихся ресурсов и поиск новых (с этой точки зрения самый проблемный риск  «Низкий уровень оснащения школы»)   3.Отбор подтверждающих документов при мониторинге реализации антирисковых программ (разработка нормативно-правовых документов ОО, фиксация и описание результатов, мониторинг позитивных изменений, составление перечня возможных подтверждающих документов по каждому риску, отработка его)  4.Описание  механизмов реализации.   5.Определение индикаторов достижения целей (показатели качественного изменения) </vt:lpstr>
      <vt:lpstr>Четыре Антирисковых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Вингорская</cp:lastModifiedBy>
  <cp:revision>60</cp:revision>
  <dcterms:created xsi:type="dcterms:W3CDTF">2021-10-24T11:39:44Z</dcterms:created>
  <dcterms:modified xsi:type="dcterms:W3CDTF">2022-05-13T04:32:54Z</dcterms:modified>
</cp:coreProperties>
</file>