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59C08A-B53C-CA5F-074D-DD6553299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B35166-CF7E-0B79-2823-37D61542B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52BC47-6AE1-5921-7B0D-8974524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A91168-A68E-9D4B-AA2E-EC1C7F5A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8AE9C8-BF7F-E389-71F1-CE8C1BA0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1AF3C5-3A3F-59EC-78D0-32E687CF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0F24FC-5DD2-FC0F-C5A7-17266FD6A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8733BB-BDFE-CA15-5BE4-B5B81EB1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6CCE57-20FE-66DF-FCAC-0F1E98DF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F25A2E-7E7F-2804-FC4B-4DFBD5AB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661CC1E-ECFB-AA19-0AA3-37382ADF1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81D5E0-DC51-CF53-0E7F-71D6DB9A7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CB2C3E-C1BD-9DBE-2AB1-0A2127BC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2AC488-2DBC-E7CA-2910-B375E516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A812CB-1EB7-7ECA-6A9A-1D7B9BBF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780647-ADA1-F963-2551-E2D5A934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BD08AA-8EF1-F434-BF7F-0B99D1C18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6E2366-DBA3-CB2D-64C6-9F8240F4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B71667-4833-B2A0-675B-7A3647EA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E1D805-94B4-57B0-1A94-E3F5EF63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7F0F7-E510-9610-8A46-2C8A975C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D7E1F4-65AD-4557-EC4A-854C994D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3124D4-C4E2-51B9-45BA-6B1037F7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F2557C-8045-3331-E0BD-92074A20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559F5-F640-C8C6-E2EC-F3BFD4F7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0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2B7485-D393-F930-2DD9-83AC8069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5A007B-7AE7-8193-6542-0782CAE5E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A7928B-3AC0-8FDE-2731-D85C4F106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4D8A68-29E0-01B7-B07C-501953E9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6692C6-DBFD-48D3-05C4-58D1EB45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2A4DFA-E7B4-8E2F-D5E8-4FE01E0E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C7CE30-D4C9-9ED9-9761-461D0A41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74B05B-C021-3BC4-1D9E-C547AA5D5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95B73-7A31-DC79-B40A-A514633A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CD88FDA-02E0-48C1-DC57-C3548FA4B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C8A191C-B754-8DD4-A348-2A35D9DBE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C0CE42D-70F7-3D72-4C9E-D11C8BD0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DC01A28-FBD9-D634-CB5C-F2300DE2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A37C0B0-A512-A30B-95FA-1EDB93BD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7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0DC71A-4779-1974-C155-E1A72BED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62D948-C7BF-4D77-C1BB-FDA825A4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DA00895-0334-2D26-BEE1-667EEF21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5A049A-9EB8-E000-F8AC-9497AE3F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62CFC04-46E9-3C39-DCC1-23BF32BE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0C08A7-1354-D957-1F01-703A8E05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0E5DE2-6C52-E9EB-61F5-2A48AF48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0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E855D7-1525-68BE-5594-2C125446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ED927D-6B0C-F114-59FC-3363A3EC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55FA7B-D517-34B2-10A5-CCD73CDE9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8EF2AB-6A99-1D0C-1D6E-A04E520C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E347BB-177A-CD71-13B5-2F216944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BFCFDF-4215-01ED-34C2-A702323A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0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0CD7E1-6EDF-B006-67FF-52DE45C7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2581A2-C9B9-D5E7-0138-9AA67FC5B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4255D8-1ABB-0DD5-D51F-61882379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6C7F258-7F8A-4C20-76CA-1A08A1D6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AD430A-0A90-3CD2-D107-C213A076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FED58E-6452-BCB2-0BB9-B803D259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8F356-ED0C-D34B-B806-F5BF9284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8A8614-B3F7-3C55-0C43-2BA495600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902C2-DDD4-4431-5B80-A7E49C397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6A90-1A2B-4644-AE08-DF5427236F3B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D47557-F225-E471-96CA-AD17089F9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09EAC4-D84D-1927-96D3-DDE720B3D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48E8-0559-422C-A809-B855DFE94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ownloads\WhatsApp%20Image%202022-04-21%20at%2006.56.12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585CA4-6A8E-8C46-C879-6900C17BE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ПРАКТИКИ ИСПОЛЬЗОВАНИЯ ЭЛЕКТРОННЫХ ОБРАЗОВАТЕЛЬНЫХ РЕСУРСОВ»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мая 2022г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5E55B75-562E-F96C-D0D1-036922832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939" y="4155617"/>
            <a:ext cx="8193386" cy="1655762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 гимназия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города Сочи                              имени Героя Советского Союза Туренко Евгения Георгиевича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5F5F9E-4AB9-0739-A914-650A540F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solidFill>
            <a:srgbClr val="0070C0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9A693D-EEEA-D8F8-883E-6DFFFAB7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6" y="2055137"/>
            <a:ext cx="6455121" cy="400163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образовательного процесса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не переход от традиционного обучения к цифровому, а поиск оптимального баланса применения в образовательной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методов, форм взаимодействия с учащимися,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электронных, цифровых образовательных ресурсов.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D34003-5ED2-8ABB-454D-8C8CEC32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370" y="2344057"/>
            <a:ext cx="4915308" cy="26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C4964A-60BD-3600-E18C-AFA5BC35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C3E621-FBBF-A1F6-10DA-31471A06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682" y="1289500"/>
            <a:ext cx="586814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серия методических семинаров, открытых уроков, переговорных площадок;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педагогов гимназии прошли курсы повышения квалификации по проблемам цифровизации образовательного процесса;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виртуальный методический кабинет «Педагогическая лаборатория Мастер 5G».</a:t>
            </a:r>
          </a:p>
          <a:p>
            <a:endParaRPr lang="ru-RU" dirty="0"/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9524" y="5378052"/>
            <a:ext cx="1253149" cy="146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233">
            <a:off x="10778993" y="818909"/>
            <a:ext cx="1359170" cy="1923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45" y="497841"/>
            <a:ext cx="1393895" cy="1973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05">
            <a:off x="8719854" y="894901"/>
            <a:ext cx="1351165" cy="1920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88" y="1436448"/>
            <a:ext cx="289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12601" r="23087" b="3403"/>
          <a:stretch>
            <a:fillRect/>
          </a:stretch>
        </p:blipFill>
        <p:spPr bwMode="auto">
          <a:xfrm>
            <a:off x="9338779" y="2817356"/>
            <a:ext cx="2370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509" y="3157853"/>
            <a:ext cx="2950336" cy="1659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52" y="4918801"/>
            <a:ext cx="1086516" cy="19294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68" y="4899283"/>
            <a:ext cx="1097507" cy="19489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10" y="4976099"/>
            <a:ext cx="3188149" cy="17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28054"/>
              </p:ext>
            </p:extLst>
          </p:nvPr>
        </p:nvGraphicFramePr>
        <p:xfrm>
          <a:off x="624700" y="-12223"/>
          <a:ext cx="11108602" cy="6858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4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9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9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4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Вступительное слово.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процесса как фактор повышения качества образования.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Владимировна Канищева, директор МОБУ гимназии №5 им. Туренко Е.Г.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0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Сущностная характеристика инновационных практик использования электронных ресурсов в образовательном пространстве гимназии.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Анатольевна Серостанова, заместитель директора МОБУ гимназии №5 им. Туренко Е.Г.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7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11.15-11.50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читательской грамотности у учащихся на уроках русского языка и литературы с использованием цифровых образовательных ресурсов.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цифровых образовательных ресурсов для подготовки обучающихся к итоговой аттестации по математике.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цифровых образовательных ресурсов для подготовки обучающихся к предметным олимпиадам.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использования электронного ресурса «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Arzamas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занятиях по предметам гуманитарного цикла.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Олеговна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Маловик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 русского языка и литературы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Юрьевна 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 математики 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Оксана Александровна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Ильюшенкова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 физической культуры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Павел Борисович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Измуратов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 истории и обществознания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4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11.50-12.00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образовательный контент: опыт создания и использования на уроках смешанного формата обучения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Мария Романовна Мамонтова, учитель английского языка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блог педагога как инструмент в работе с учащимися.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Екатерина Евгеньевна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Зятикова</a:t>
                      </a: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 изобразительного искусства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94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12.10-12.15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Виртуальный методический кабинет как инновационная форма работы педагогического коллектива гимназии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Анатольевна Серостанова, заместитель директора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12.15-12.20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вопросы.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семинара.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Анатольевна Серостанова, заместитель директора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585CA4-6A8E-8C46-C879-6900C17BE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образовательного процесса </a:t>
            </a:r>
            <a:b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повышения качества образования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5E55B75-562E-F96C-D0D1-036922832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259"/>
            <a:ext cx="9144000" cy="1655762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 Канищева, 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МОБУ гимназии №5 им. Туренко Е.Г.</a:t>
            </a:r>
          </a:p>
        </p:txBody>
      </p:sp>
    </p:spTree>
    <p:extLst>
      <p:ext uri="{BB962C8B-B14F-4D97-AF65-F5344CB8AC3E}">
        <p14:creationId xmlns:p14="http://schemas.microsoft.com/office/powerpoint/2010/main" val="133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3815974-1DC5-4FED-22EC-D4A7E15C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9" y="2103995"/>
            <a:ext cx="5780763" cy="272243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C8DB9AA-62DB-5B7D-6AE0-77C40E70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0D314-4A36-1DF6-633A-52C4ED6C34DF}"/>
              </a:ext>
            </a:extLst>
          </p:cNvPr>
          <p:cNvSpPr txBox="1"/>
          <p:nvPr/>
        </p:nvSpPr>
        <p:spPr>
          <a:xfrm>
            <a:off x="6451016" y="1480054"/>
            <a:ext cx="5237008" cy="50167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 перед российским образованием поставлены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глобальную конкурентоспособность российского образования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вхождение Российской Федерации в число 10 ведущих стран мира по качеству общего образования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гармоничную развитую и социально ответственную личность на основе духовно-нравственных ценностей, исторических и национально-культурных традиций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120478-6729-1363-00E0-BEDDAC71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E096B0-9474-2F21-C496-F40C4810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575303"/>
            <a:ext cx="10928287" cy="3114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образования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характеристика системы образования, отражающая степень соответствия реальных достигаемых образовательных результатов нормативным требованиям, социальным и личностным ожиданиям»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3BAE15-A79D-DF16-2744-5116472D5960}"/>
              </a:ext>
            </a:extLst>
          </p:cNvPr>
          <p:cNvSpPr txBox="1"/>
          <p:nvPr/>
        </p:nvSpPr>
        <p:spPr>
          <a:xfrm>
            <a:off x="7650179" y="4793942"/>
            <a:ext cx="3945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Новиков, академик РАО;</a:t>
            </a:r>
          </a:p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Новиков, доктор технических</a:t>
            </a:r>
          </a:p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профессор, зам. директора</a:t>
            </a:r>
          </a:p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проблем управления РАН</a:t>
            </a:r>
          </a:p>
        </p:txBody>
      </p:sp>
    </p:spTree>
    <p:extLst>
      <p:ext uri="{BB962C8B-B14F-4D97-AF65-F5344CB8AC3E}">
        <p14:creationId xmlns:p14="http://schemas.microsoft.com/office/powerpoint/2010/main" val="4885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1A7A9CA-5EBA-CB1A-5FD7-890AA35D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529"/>
            <a:ext cx="12192000" cy="781234"/>
          </a:xfrm>
          <a:solidFill>
            <a:schemeClr val="accent1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FC29540-E187-D289-E803-50480D874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770" y="760014"/>
            <a:ext cx="6125593" cy="5890333"/>
          </a:xfr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СВЯЗАНЫ С КАЧЕСТВОМ </a:t>
            </a:r>
          </a:p>
          <a:p>
            <a:pPr marL="0" indent="0" algn="ctr">
              <a:buNone/>
            </a:pPr>
            <a:r>
              <a:rPr lang="ru-RU" sz="6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6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инфраструктура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школы у родителей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Наличие/отсутствие второй смены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культура школ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лидерство директора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 и индивидуальный подход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взаимодействие между различными участниками образовательного процесса, в том числе отсутствие </a:t>
            </a:r>
            <a:r>
              <a:rPr lang="ru-RU" sz="6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6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на уроках. Вовлечение семей в образовательный процесс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и достаточность педагогических кадров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педагогов, доля учителей с высшей категорией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количество кадровых ресурсов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педагогов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образовательных ресурсов и возможностей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школы и класса. Курсы профориентации</a:t>
            </a:r>
          </a:p>
          <a:p>
            <a:r>
              <a:rPr lang="ru-RU" sz="6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на базе школы, Разнообразие проводимых в школе мероприятий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A260FE6-D0B7-62F3-1097-E76291B69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3137" y="765155"/>
            <a:ext cx="5291093" cy="1778869"/>
          </a:xfr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СВЯЗАНЫ С КАЧЕСТВОМ</a:t>
            </a:r>
          </a:p>
          <a:p>
            <a:pPr marL="0" indent="0" algn="just">
              <a:buNone/>
            </a:pPr>
            <a:r>
              <a:rPr lang="ru-RU" sz="6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ОБРАЗОВАНИЯ: </a:t>
            </a:r>
          </a:p>
          <a:p>
            <a:r>
              <a:rPr lang="ru-RU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кадровых и образовательных ресурсов, </a:t>
            </a:r>
          </a:p>
          <a:p>
            <a:r>
              <a:rPr lang="ru-RU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дисциплины на уроке, </a:t>
            </a:r>
          </a:p>
          <a:p>
            <a:r>
              <a:rPr lang="ru-RU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sz="6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42C07F6-06B0-1DC6-E996-1AF9BBB3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181" y="3194090"/>
            <a:ext cx="5182049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17CC8-6606-BDD1-37E9-4697A6EE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221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5ACFC6-5114-ADC7-3274-8FC6D4B6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09" y="1605276"/>
            <a:ext cx="7201014" cy="5252724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разрабатываются и внедряются в систему образования массовые онлайн курсы; </a:t>
            </a:r>
          </a:p>
          <a:p>
            <a:pPr indent="450215" algn="just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вводятся в практику деятельности образовательных организаций специализированные программы (Skype, Zoom,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Яндекс телемост); </a:t>
            </a:r>
          </a:p>
          <a:p>
            <a:pPr indent="450215" algn="just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расширяется опыт организации учебной деятельности школьников с применением возможностей образовательных платформ («ЯКЛАСС», «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Инфошкола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«Google Класс»,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СберКласс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др.); </a:t>
            </a:r>
          </a:p>
          <a:p>
            <a:pPr indent="450215" algn="just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начинают активно использоваться в организации образовательного процесса цифровые технологии (технологии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блокчейн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телеприсутствия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искусственного интеллекта, виртуальной и дополненной реальности, облачные технологии).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3FA4F2-BF65-4AD3-2DE2-F81F26C8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541" y="2423696"/>
            <a:ext cx="4085776" cy="24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BBC80F-C2C8-E067-BEC3-2830590D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18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образовательных ресурсов и возможностей –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повышения качества образования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FB10107-407A-1B81-54BA-3EC305650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5" t="14860" r="9327" b="15171"/>
          <a:stretch/>
        </p:blipFill>
        <p:spPr>
          <a:xfrm>
            <a:off x="566442" y="3197970"/>
            <a:ext cx="4636362" cy="2003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F366C-0807-58C2-A12D-0894B0B707BB}"/>
              </a:ext>
            </a:extLst>
          </p:cNvPr>
          <p:cNvSpPr txBox="1"/>
          <p:nvPr/>
        </p:nvSpPr>
        <p:spPr>
          <a:xfrm>
            <a:off x="5585988" y="1475715"/>
            <a:ext cx="6366805" cy="53201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наглядность материала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(объединение вербальной и визуальной информации);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 обучения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(подстраивание под особенности субъекта образовательного процесса);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моделинг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(возможность моделирования различных процессов и явлений);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цикличность обучения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(автоматический возврат к пройденному материалу);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(разделение информационного наполнения для основного и дополнительного (необязательного) изучения);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 обратной связи;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модифицируемость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(открытость для дополнения новым материалом);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 производительность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сокращения времени и денег.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8CAFFA-4273-AE16-DF92-4EAC10B1875A}"/>
              </a:ext>
            </a:extLst>
          </p:cNvPr>
          <p:cNvSpPr txBox="1"/>
          <p:nvPr/>
        </p:nvSpPr>
        <p:spPr>
          <a:xfrm>
            <a:off x="388399" y="1656555"/>
            <a:ext cx="4636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возможности электронных и цифровых образовательных ресурсов: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AB8802-8726-C04F-390D-45ADAFE85F0B}"/>
              </a:ext>
            </a:extLst>
          </p:cNvPr>
          <p:cNvSpPr txBox="1"/>
          <p:nvPr/>
        </p:nvSpPr>
        <p:spPr>
          <a:xfrm>
            <a:off x="567682" y="5750056"/>
            <a:ext cx="4785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217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5" y="2048407"/>
            <a:ext cx="3431262" cy="4575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2773" b="3498"/>
          <a:stretch/>
        </p:blipFill>
        <p:spPr>
          <a:xfrm>
            <a:off x="8085871" y="1965910"/>
            <a:ext cx="3259866" cy="46575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3700" y="134721"/>
            <a:ext cx="10139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цифровизацией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процесса в гимназии»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5570" y="2607398"/>
            <a:ext cx="3440860" cy="30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7EF2087-91C8-1B92-4B0A-5DE595D7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5907"/>
          </a:xfrm>
          <a:solidFill>
            <a:schemeClr val="accent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проект: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цифровизацией образовательного процесса в гимназии»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F1B505-D82B-9FB3-18E3-B10DA3B4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282"/>
            <a:ext cx="12303659" cy="10026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образовательного процесса -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инновационного развития гимназии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8" y="4665846"/>
            <a:ext cx="3439672" cy="1934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92" y="1832589"/>
            <a:ext cx="2993403" cy="2245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50272"/>
          <a:stretch/>
        </p:blipFill>
        <p:spPr>
          <a:xfrm>
            <a:off x="8260398" y="4546817"/>
            <a:ext cx="3425018" cy="2172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9" b="50318"/>
          <a:stretch/>
        </p:blipFill>
        <p:spPr>
          <a:xfrm>
            <a:off x="5976671" y="1859635"/>
            <a:ext cx="3355564" cy="2166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0897" r="-1466" b="39706"/>
          <a:stretch/>
        </p:blipFill>
        <p:spPr>
          <a:xfrm>
            <a:off x="9499869" y="1928532"/>
            <a:ext cx="2692131" cy="2356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27573" r="-880" b="41932"/>
          <a:stretch/>
        </p:blipFill>
        <p:spPr>
          <a:xfrm>
            <a:off x="4220420" y="4424322"/>
            <a:ext cx="3434033" cy="2327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 b="39481"/>
          <a:stretch/>
        </p:blipFill>
        <p:spPr>
          <a:xfrm>
            <a:off x="323166" y="1928532"/>
            <a:ext cx="2151935" cy="2392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5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663</Words>
  <Application>Microsoft Office PowerPoint</Application>
  <PresentationFormat>Широкоэкранный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«ИННОВАЦИОННЫЕ ПРАКТИКИ ИСПОЛЬЗОВАНИЯ ЭЛЕКТРОННЫХ ОБРАЗОВАТЕЛЬНЫХ РЕСУРСОВ» 31 мая 2022г </vt:lpstr>
      <vt:lpstr>Цифровизация образовательного процесса  как фактор повышения качества образования </vt:lpstr>
      <vt:lpstr>Презентация PowerPoint</vt:lpstr>
      <vt:lpstr>Презентация PowerPoint</vt:lpstr>
      <vt:lpstr>Презентация PowerPoint</vt:lpstr>
      <vt:lpstr>   Цифровизация образования </vt:lpstr>
      <vt:lpstr> Вариативность образовательных ресурсов и возможностей –  фактор повышения качества образования </vt:lpstr>
      <vt:lpstr>Инновационный проект: «Управление цифровизацией образовательного процесса в гимназии»</vt:lpstr>
      <vt:lpstr>Цифровизация образовательного процесса - стратегическое направление инновационного развития гимназии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образовательного процесса как фактор повышения качества образования</dc:title>
  <dc:creator>golavskaya.bsu@mail.ru</dc:creator>
  <cp:lastModifiedBy>user</cp:lastModifiedBy>
  <cp:revision>31</cp:revision>
  <dcterms:created xsi:type="dcterms:W3CDTF">2022-05-27T08:08:18Z</dcterms:created>
  <dcterms:modified xsi:type="dcterms:W3CDTF">2022-05-30T18:50:12Z</dcterms:modified>
</cp:coreProperties>
</file>