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92" r:id="rId7"/>
    <p:sldId id="296" r:id="rId8"/>
    <p:sldId id="294" r:id="rId9"/>
    <p:sldId id="295" r:id="rId10"/>
    <p:sldId id="263" r:id="rId11"/>
    <p:sldId id="293" r:id="rId12"/>
    <p:sldId id="260" r:id="rId13"/>
    <p:sldId id="289" r:id="rId14"/>
    <p:sldId id="258" r:id="rId15"/>
    <p:sldId id="265" r:id="rId16"/>
    <p:sldId id="266" r:id="rId17"/>
    <p:sldId id="267" r:id="rId18"/>
    <p:sldId id="268" r:id="rId19"/>
    <p:sldId id="269" r:id="rId20"/>
    <p:sldId id="270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90" r:id="rId31"/>
    <p:sldId id="291" r:id="rId32"/>
    <p:sldId id="271" r:id="rId33"/>
  </p:sldIdLst>
  <p:sldSz cx="9144000" cy="5715000" type="screen16x10"/>
  <p:notesSz cx="9144000" cy="5715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Georgia" panose="02040502050405020303" pitchFamily="18" charset="0"/>
      <p:regular r:id="rId38"/>
      <p:bold r:id="rId39"/>
      <p:italic r:id="rId40"/>
      <p:boldItalic r:id="rId41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348" y="21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771650"/>
            <a:ext cx="7772400" cy="1200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200400"/>
            <a:ext cx="6400800" cy="1428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9437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9437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314450"/>
            <a:ext cx="3977640" cy="3771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314450"/>
            <a:ext cx="3977640" cy="3771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9437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9577" y="1345311"/>
            <a:ext cx="8784844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9437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9577" y="1345311"/>
            <a:ext cx="8784844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5314950"/>
            <a:ext cx="2926080" cy="285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5314950"/>
            <a:ext cx="2103120" cy="285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5314950"/>
            <a:ext cx="2103120" cy="285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714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842642" y="2281402"/>
              <a:ext cx="5833110" cy="2808605"/>
            </a:xfrm>
            <a:custGeom>
              <a:avLst/>
              <a:gdLst/>
              <a:ahLst/>
              <a:cxnLst/>
              <a:rect l="l" t="t" r="r" b="b"/>
              <a:pathLst>
                <a:path w="5833109" h="2808604">
                  <a:moveTo>
                    <a:pt x="5832602" y="0"/>
                  </a:moveTo>
                  <a:lnTo>
                    <a:pt x="0" y="0"/>
                  </a:lnTo>
                  <a:lnTo>
                    <a:pt x="0" y="2808350"/>
                  </a:lnTo>
                  <a:lnTo>
                    <a:pt x="5832602" y="2808350"/>
                  </a:lnTo>
                  <a:lnTo>
                    <a:pt x="5832602" y="0"/>
                  </a:lnTo>
                  <a:close/>
                </a:path>
              </a:pathLst>
            </a:custGeom>
            <a:solidFill>
              <a:srgbClr val="1E1C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42642" y="2281402"/>
              <a:ext cx="5833110" cy="2808605"/>
            </a:xfrm>
            <a:custGeom>
              <a:avLst/>
              <a:gdLst/>
              <a:ahLst/>
              <a:cxnLst/>
              <a:rect l="l" t="t" r="r" b="b"/>
              <a:pathLst>
                <a:path w="5833109" h="2808604">
                  <a:moveTo>
                    <a:pt x="0" y="2808350"/>
                  </a:moveTo>
                  <a:lnTo>
                    <a:pt x="5832602" y="2808350"/>
                  </a:lnTo>
                  <a:lnTo>
                    <a:pt x="5832602" y="0"/>
                  </a:lnTo>
                  <a:lnTo>
                    <a:pt x="0" y="0"/>
                  </a:lnTo>
                  <a:lnTo>
                    <a:pt x="0" y="280835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63139" y="2609088"/>
              <a:ext cx="5154168" cy="112166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18360" y="3218688"/>
              <a:ext cx="5314188" cy="112166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44267" y="3828288"/>
              <a:ext cx="963168" cy="112166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42972" y="3828288"/>
              <a:ext cx="4965191" cy="1121664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442972" y="2997454"/>
            <a:ext cx="4671695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44780" algn="just">
              <a:lnSpc>
                <a:spcPct val="100000"/>
              </a:lnSpc>
              <a:spcBef>
                <a:spcPts val="95"/>
              </a:spcBef>
            </a:pPr>
            <a:r>
              <a:rPr sz="4000" spc="-10" dirty="0" err="1" smtClean="0">
                <a:solidFill>
                  <a:srgbClr val="FFFFFF"/>
                </a:solidFill>
                <a:latin typeface="Georgia"/>
                <a:cs typeface="Georgia"/>
              </a:rPr>
              <a:t>Просветительски</a:t>
            </a:r>
            <a:r>
              <a:rPr lang="ru-RU" sz="4000" spc="-10" dirty="0" smtClean="0">
                <a:solidFill>
                  <a:srgbClr val="FFFFFF"/>
                </a:solidFill>
                <a:latin typeface="Georgia"/>
                <a:cs typeface="Georgia"/>
              </a:rPr>
              <a:t>й</a:t>
            </a:r>
            <a:r>
              <a:rPr sz="4000" spc="-10" dirty="0" smtClean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4000" i="1" dirty="0" err="1" smtClean="0">
                <a:solidFill>
                  <a:srgbClr val="E6B8B8"/>
                </a:solidFill>
                <a:latin typeface="Georgia"/>
                <a:cs typeface="Georgia"/>
              </a:rPr>
              <a:t>проект</a:t>
            </a:r>
            <a:r>
              <a:rPr sz="4000" i="1" spc="-165" dirty="0" smtClean="0">
                <a:solidFill>
                  <a:srgbClr val="E6B8B8"/>
                </a:solidFill>
                <a:latin typeface="Georgia"/>
                <a:cs typeface="Georgia"/>
              </a:rPr>
              <a:t> </a:t>
            </a:r>
            <a:r>
              <a:rPr sz="4000" i="1" spc="-10" dirty="0">
                <a:solidFill>
                  <a:srgbClr val="E6B8B8"/>
                </a:solidFill>
                <a:latin typeface="Georgia"/>
                <a:cs typeface="Georgia"/>
              </a:rPr>
              <a:t>«Арзамас»</a:t>
            </a:r>
            <a:endParaRPr sz="4000" dirty="0">
              <a:latin typeface="Georgia"/>
              <a:cs typeface="Georgi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121157"/>
            <a:ext cx="9144000" cy="360045"/>
          </a:xfrm>
          <a:custGeom>
            <a:avLst/>
            <a:gdLst/>
            <a:ahLst/>
            <a:cxnLst/>
            <a:rect l="l" t="t" r="r" b="b"/>
            <a:pathLst>
              <a:path w="9144000" h="360045">
                <a:moveTo>
                  <a:pt x="9144000" y="0"/>
                </a:moveTo>
                <a:lnTo>
                  <a:pt x="0" y="0"/>
                </a:lnTo>
                <a:lnTo>
                  <a:pt x="0" y="360045"/>
                </a:lnTo>
                <a:lnTo>
                  <a:pt x="9144000" y="360045"/>
                </a:lnTo>
                <a:lnTo>
                  <a:pt x="9144000" y="0"/>
                </a:lnTo>
                <a:close/>
              </a:path>
            </a:pathLst>
          </a:custGeom>
          <a:solidFill>
            <a:srgbClr val="4945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183507" y="5311241"/>
            <a:ext cx="56197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dirty="0" smtClean="0">
                <a:solidFill>
                  <a:srgbClr val="FFFFFF"/>
                </a:solidFill>
                <a:latin typeface="Georgia"/>
                <a:cs typeface="Georgia"/>
              </a:rPr>
              <a:t>2022</a:t>
            </a:r>
            <a:r>
              <a:rPr sz="1200" spc="-25" dirty="0" smtClean="0">
                <a:solidFill>
                  <a:srgbClr val="FFFFFF"/>
                </a:solidFill>
                <a:latin typeface="Georgia"/>
                <a:cs typeface="Georgia"/>
              </a:rPr>
              <a:t>г</a:t>
            </a:r>
            <a:r>
              <a:rPr sz="1200" spc="-25" dirty="0">
                <a:solidFill>
                  <a:srgbClr val="FFFFFF"/>
                </a:solidFill>
                <a:latin typeface="Georgia"/>
                <a:cs typeface="Georgia"/>
              </a:rPr>
              <a:t>.</a:t>
            </a:r>
            <a:endParaRPr sz="1200" dirty="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47846" y="0"/>
            <a:ext cx="2599958" cy="379259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1902" y="1641716"/>
            <a:ext cx="2428539" cy="397144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05935" y="1915014"/>
            <a:ext cx="2447590" cy="3523794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047110" y="4356963"/>
            <a:ext cx="3319145" cy="1105535"/>
            <a:chOff x="3047110" y="4356963"/>
            <a:chExt cx="3319145" cy="1105535"/>
          </a:xfrm>
        </p:grpSpPr>
        <p:sp>
          <p:nvSpPr>
            <p:cNvPr id="6" name="object 6"/>
            <p:cNvSpPr/>
            <p:nvPr/>
          </p:nvSpPr>
          <p:spPr>
            <a:xfrm>
              <a:off x="3059810" y="4369663"/>
              <a:ext cx="3293745" cy="1080135"/>
            </a:xfrm>
            <a:custGeom>
              <a:avLst/>
              <a:gdLst/>
              <a:ahLst/>
              <a:cxnLst/>
              <a:rect l="l" t="t" r="r" b="b"/>
              <a:pathLst>
                <a:path w="3293745" h="1080135">
                  <a:moveTo>
                    <a:pt x="3293745" y="0"/>
                  </a:moveTo>
                  <a:lnTo>
                    <a:pt x="0" y="0"/>
                  </a:lnTo>
                  <a:lnTo>
                    <a:pt x="0" y="1080122"/>
                  </a:lnTo>
                  <a:lnTo>
                    <a:pt x="3293745" y="1080122"/>
                  </a:lnTo>
                  <a:lnTo>
                    <a:pt x="3293745" y="0"/>
                  </a:lnTo>
                  <a:close/>
                </a:path>
              </a:pathLst>
            </a:custGeom>
            <a:solidFill>
              <a:srgbClr val="9437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59810" y="4369663"/>
              <a:ext cx="3293745" cy="1080135"/>
            </a:xfrm>
            <a:custGeom>
              <a:avLst/>
              <a:gdLst/>
              <a:ahLst/>
              <a:cxnLst/>
              <a:rect l="l" t="t" r="r" b="b"/>
              <a:pathLst>
                <a:path w="3293745" h="1080135">
                  <a:moveTo>
                    <a:pt x="0" y="1080122"/>
                  </a:moveTo>
                  <a:lnTo>
                    <a:pt x="3293745" y="1080122"/>
                  </a:lnTo>
                  <a:lnTo>
                    <a:pt x="3293745" y="0"/>
                  </a:lnTo>
                  <a:lnTo>
                    <a:pt x="0" y="0"/>
                  </a:lnTo>
                  <a:lnTo>
                    <a:pt x="0" y="1080122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139185" y="4617821"/>
            <a:ext cx="28784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…сравнительные</a:t>
            </a:r>
            <a:r>
              <a:rPr sz="18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таблицы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занимательные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словари.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88" y="119062"/>
            <a:ext cx="9172575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12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841" y="4419"/>
            <a:ext cx="9114155" cy="5711190"/>
            <a:chOff x="29841" y="4419"/>
            <a:chExt cx="9114155" cy="57111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841" y="520284"/>
              <a:ext cx="9114158" cy="519471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79514" y="17119"/>
              <a:ext cx="6264910" cy="1201420"/>
            </a:xfrm>
            <a:custGeom>
              <a:avLst/>
              <a:gdLst/>
              <a:ahLst/>
              <a:cxnLst/>
              <a:rect l="l" t="t" r="r" b="b"/>
              <a:pathLst>
                <a:path w="6264910" h="1201420">
                  <a:moveTo>
                    <a:pt x="6264656" y="0"/>
                  </a:moveTo>
                  <a:lnTo>
                    <a:pt x="0" y="0"/>
                  </a:lnTo>
                  <a:lnTo>
                    <a:pt x="0" y="1201318"/>
                  </a:lnTo>
                  <a:lnTo>
                    <a:pt x="6264656" y="1201318"/>
                  </a:lnTo>
                  <a:lnTo>
                    <a:pt x="6264656" y="0"/>
                  </a:lnTo>
                  <a:close/>
                </a:path>
              </a:pathLst>
            </a:custGeom>
            <a:solidFill>
              <a:srgbClr val="9437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9514" y="17119"/>
              <a:ext cx="6264910" cy="1201420"/>
            </a:xfrm>
            <a:custGeom>
              <a:avLst/>
              <a:gdLst/>
              <a:ahLst/>
              <a:cxnLst/>
              <a:rect l="l" t="t" r="r" b="b"/>
              <a:pathLst>
                <a:path w="6264910" h="1201420">
                  <a:moveTo>
                    <a:pt x="0" y="1201318"/>
                  </a:moveTo>
                  <a:lnTo>
                    <a:pt x="6264656" y="1201318"/>
                  </a:lnTo>
                  <a:lnTo>
                    <a:pt x="6264656" y="0"/>
                  </a:lnTo>
                  <a:lnTo>
                    <a:pt x="0" y="0"/>
                  </a:lnTo>
                  <a:lnTo>
                    <a:pt x="0" y="1201318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58267" y="112903"/>
            <a:ext cx="610743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2016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года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«Арзамас»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стал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заниматься «ликбезами»,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которые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помогают</a:t>
            </a:r>
            <a:r>
              <a:rPr sz="1600" spc="28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освоить</a:t>
            </a:r>
            <a:r>
              <a:rPr sz="1600" spc="27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большие</a:t>
            </a:r>
            <a:r>
              <a:rPr sz="1600" spc="28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темы</a:t>
            </a:r>
            <a:r>
              <a:rPr sz="1600" spc="28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по</a:t>
            </a:r>
            <a:r>
              <a:rPr sz="1600" spc="28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истории</a:t>
            </a:r>
            <a:r>
              <a:rPr sz="1600" spc="28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600" spc="28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теории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культуры.</a:t>
            </a:r>
            <a:r>
              <a:rPr sz="1600" spc="5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Эти</a:t>
            </a:r>
            <a:r>
              <a:rPr sz="1600" spc="5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«ликбезы»</a:t>
            </a:r>
            <a:r>
              <a:rPr sz="1600" spc="5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включают</a:t>
            </a:r>
            <a:r>
              <a:rPr sz="1600" spc="5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600" spc="5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себя</a:t>
            </a:r>
            <a:r>
              <a:rPr sz="1600" spc="5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анимированные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видео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аудиолекции,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тесты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для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закрепления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материала.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iro.medium.com/max/1200/1*UrVxxqsZsXSCHMivXu3aN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25400"/>
            <a:ext cx="8610600" cy="574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96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26518"/>
            <a:ext cx="9144000" cy="5727700"/>
            <a:chOff x="0" y="0"/>
            <a:chExt cx="9144000" cy="57277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714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3780" y="4439984"/>
              <a:ext cx="6156325" cy="1275080"/>
            </a:xfrm>
            <a:custGeom>
              <a:avLst/>
              <a:gdLst/>
              <a:ahLst/>
              <a:cxnLst/>
              <a:rect l="l" t="t" r="r" b="b"/>
              <a:pathLst>
                <a:path w="6156325" h="1275079">
                  <a:moveTo>
                    <a:pt x="6156198" y="0"/>
                  </a:moveTo>
                  <a:lnTo>
                    <a:pt x="0" y="0"/>
                  </a:lnTo>
                  <a:lnTo>
                    <a:pt x="0" y="1275013"/>
                  </a:lnTo>
                  <a:lnTo>
                    <a:pt x="6156198" y="1275013"/>
                  </a:lnTo>
                  <a:lnTo>
                    <a:pt x="61561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780" y="4439984"/>
              <a:ext cx="6156325" cy="1275080"/>
            </a:xfrm>
            <a:custGeom>
              <a:avLst/>
              <a:gdLst/>
              <a:ahLst/>
              <a:cxnLst/>
              <a:rect l="l" t="t" r="r" b="b"/>
              <a:pathLst>
                <a:path w="6156325" h="1275079">
                  <a:moveTo>
                    <a:pt x="6156198" y="1275013"/>
                  </a:moveTo>
                  <a:lnTo>
                    <a:pt x="6156198" y="0"/>
                  </a:lnTo>
                  <a:lnTo>
                    <a:pt x="0" y="0"/>
                  </a:lnTo>
                  <a:lnTo>
                    <a:pt x="0" y="1275013"/>
                  </a:lnTo>
                </a:path>
              </a:pathLst>
            </a:custGeom>
            <a:ln w="25400">
              <a:solidFill>
                <a:srgbClr val="9437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22631" y="4517542"/>
            <a:ext cx="6000115" cy="1183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943735"/>
                </a:solidFill>
                <a:latin typeface="Arial"/>
                <a:cs typeface="Arial"/>
              </a:rPr>
              <a:t>Главным</a:t>
            </a:r>
            <a:r>
              <a:rPr sz="1500" spc="140" dirty="0">
                <a:solidFill>
                  <a:srgbClr val="943735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943735"/>
                </a:solidFill>
                <a:latin typeface="Arial"/>
                <a:cs typeface="Arial"/>
              </a:rPr>
              <a:t>отличием</a:t>
            </a:r>
            <a:r>
              <a:rPr sz="1500" spc="150" dirty="0">
                <a:solidFill>
                  <a:srgbClr val="943735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943735"/>
                </a:solidFill>
                <a:latin typeface="Arial"/>
                <a:cs typeface="Arial"/>
              </a:rPr>
              <a:t>и</a:t>
            </a:r>
            <a:r>
              <a:rPr sz="1500" spc="150" dirty="0">
                <a:solidFill>
                  <a:srgbClr val="943735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943735"/>
                </a:solidFill>
                <a:latin typeface="Arial"/>
                <a:cs typeface="Arial"/>
              </a:rPr>
              <a:t>большим</a:t>
            </a:r>
            <a:r>
              <a:rPr sz="1500" spc="145" dirty="0">
                <a:solidFill>
                  <a:srgbClr val="943735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943735"/>
                </a:solidFill>
                <a:latin typeface="Arial"/>
                <a:cs typeface="Arial"/>
              </a:rPr>
              <a:t>преимуществом</a:t>
            </a:r>
            <a:r>
              <a:rPr sz="1500" spc="155" dirty="0">
                <a:solidFill>
                  <a:srgbClr val="943735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943735"/>
                </a:solidFill>
                <a:latin typeface="Arial"/>
                <a:cs typeface="Arial"/>
              </a:rPr>
              <a:t>сайта</a:t>
            </a:r>
            <a:r>
              <a:rPr sz="1500" spc="155" dirty="0">
                <a:solidFill>
                  <a:srgbClr val="943735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943735"/>
                </a:solidFill>
                <a:latin typeface="Arial"/>
                <a:cs typeface="Arial"/>
              </a:rPr>
              <a:t>«Арзамас», </a:t>
            </a:r>
            <a:r>
              <a:rPr sz="1500" dirty="0">
                <a:solidFill>
                  <a:srgbClr val="943735"/>
                </a:solidFill>
                <a:latin typeface="Arial"/>
                <a:cs typeface="Arial"/>
              </a:rPr>
              <a:t>является</a:t>
            </a:r>
            <a:r>
              <a:rPr sz="1500" spc="320" dirty="0">
                <a:solidFill>
                  <a:srgbClr val="943735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943735"/>
                </a:solidFill>
                <a:latin typeface="Arial"/>
                <a:cs typeface="Arial"/>
              </a:rPr>
              <a:t>сочетание</a:t>
            </a:r>
            <a:r>
              <a:rPr sz="1500" spc="335" dirty="0">
                <a:solidFill>
                  <a:srgbClr val="943735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943735"/>
                </a:solidFill>
                <a:latin typeface="Arial"/>
                <a:cs typeface="Arial"/>
              </a:rPr>
              <a:t>проверенной</a:t>
            </a:r>
            <a:r>
              <a:rPr sz="1500" spc="340" dirty="0">
                <a:solidFill>
                  <a:srgbClr val="943735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943735"/>
                </a:solidFill>
                <a:latin typeface="Arial"/>
                <a:cs typeface="Arial"/>
              </a:rPr>
              <a:t>научной</a:t>
            </a:r>
            <a:r>
              <a:rPr sz="1500" spc="345" dirty="0">
                <a:solidFill>
                  <a:srgbClr val="943735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943735"/>
                </a:solidFill>
                <a:latin typeface="Arial"/>
                <a:cs typeface="Arial"/>
              </a:rPr>
              <a:t>информации</a:t>
            </a:r>
            <a:r>
              <a:rPr sz="1500" spc="325" dirty="0">
                <a:solidFill>
                  <a:srgbClr val="943735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943735"/>
                </a:solidFill>
                <a:latin typeface="Arial"/>
                <a:cs typeface="Arial"/>
              </a:rPr>
              <a:t>с</a:t>
            </a:r>
            <a:r>
              <a:rPr sz="1500" spc="330" dirty="0">
                <a:solidFill>
                  <a:srgbClr val="943735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943735"/>
                </a:solidFill>
                <a:latin typeface="Arial"/>
                <a:cs typeface="Arial"/>
              </a:rPr>
              <a:t>живой </a:t>
            </a:r>
            <a:r>
              <a:rPr sz="1500" dirty="0">
                <a:solidFill>
                  <a:srgbClr val="943735"/>
                </a:solidFill>
                <a:latin typeface="Arial"/>
                <a:cs typeface="Arial"/>
              </a:rPr>
              <a:t>и</a:t>
            </a:r>
            <a:r>
              <a:rPr sz="1500" spc="525" dirty="0">
                <a:solidFill>
                  <a:srgbClr val="943735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943735"/>
                </a:solidFill>
                <a:latin typeface="Arial"/>
                <a:cs typeface="Arial"/>
              </a:rPr>
              <a:t>яркой</a:t>
            </a:r>
            <a:r>
              <a:rPr sz="1500" spc="530" dirty="0">
                <a:solidFill>
                  <a:srgbClr val="943735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943735"/>
                </a:solidFill>
                <a:latin typeface="Arial"/>
                <a:cs typeface="Arial"/>
              </a:rPr>
              <a:t>подачей</a:t>
            </a:r>
            <a:r>
              <a:rPr sz="1500" spc="545" dirty="0">
                <a:solidFill>
                  <a:srgbClr val="943735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943735"/>
                </a:solidFill>
                <a:latin typeface="Arial"/>
                <a:cs typeface="Arial"/>
              </a:rPr>
              <a:t>материала,</a:t>
            </a:r>
            <a:r>
              <a:rPr sz="1500" spc="530" dirty="0">
                <a:solidFill>
                  <a:srgbClr val="943735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943735"/>
                </a:solidFill>
                <a:latin typeface="Arial"/>
                <a:cs typeface="Arial"/>
              </a:rPr>
              <a:t>с</a:t>
            </a:r>
            <a:r>
              <a:rPr sz="1500" spc="530" dirty="0">
                <a:solidFill>
                  <a:srgbClr val="943735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943735"/>
                </a:solidFill>
                <a:latin typeface="Arial"/>
                <a:cs typeface="Arial"/>
              </a:rPr>
              <a:t>иронией,</a:t>
            </a:r>
            <a:r>
              <a:rPr sz="1500" spc="525" dirty="0">
                <a:solidFill>
                  <a:srgbClr val="943735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943735"/>
                </a:solidFill>
                <a:latin typeface="Arial"/>
                <a:cs typeface="Arial"/>
              </a:rPr>
              <a:t>юмором,</a:t>
            </a:r>
            <a:r>
              <a:rPr sz="1500" spc="530" dirty="0">
                <a:solidFill>
                  <a:srgbClr val="943735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943735"/>
                </a:solidFill>
                <a:latin typeface="Arial"/>
                <a:cs typeface="Arial"/>
              </a:rPr>
              <a:t>наглядными </a:t>
            </a:r>
            <a:r>
              <a:rPr sz="1500" dirty="0">
                <a:solidFill>
                  <a:srgbClr val="943735"/>
                </a:solidFill>
                <a:latin typeface="Arial"/>
                <a:cs typeface="Arial"/>
              </a:rPr>
              <a:t>вставками,</a:t>
            </a:r>
            <a:r>
              <a:rPr sz="1500" spc="105" dirty="0">
                <a:solidFill>
                  <a:srgbClr val="943735"/>
                </a:solidFill>
                <a:latin typeface="Arial"/>
                <a:cs typeface="Arial"/>
              </a:rPr>
              <a:t>  </a:t>
            </a:r>
            <a:r>
              <a:rPr sz="1500" dirty="0">
                <a:solidFill>
                  <a:srgbClr val="943735"/>
                </a:solidFill>
                <a:latin typeface="Arial"/>
                <a:cs typeface="Arial"/>
              </a:rPr>
              <a:t>современными</a:t>
            </a:r>
            <a:r>
              <a:rPr sz="1500" spc="110" dirty="0">
                <a:solidFill>
                  <a:srgbClr val="943735"/>
                </a:solidFill>
                <a:latin typeface="Arial"/>
                <a:cs typeface="Arial"/>
              </a:rPr>
              <a:t>  </a:t>
            </a:r>
            <a:r>
              <a:rPr sz="1500" dirty="0">
                <a:solidFill>
                  <a:srgbClr val="943735"/>
                </a:solidFill>
                <a:latin typeface="Arial"/>
                <a:cs typeface="Arial"/>
              </a:rPr>
              <a:t>визуальными</a:t>
            </a:r>
            <a:r>
              <a:rPr sz="1500" spc="105" dirty="0">
                <a:solidFill>
                  <a:srgbClr val="943735"/>
                </a:solidFill>
                <a:latin typeface="Arial"/>
                <a:cs typeface="Arial"/>
              </a:rPr>
              <a:t>  </a:t>
            </a:r>
            <a:r>
              <a:rPr sz="1500" dirty="0">
                <a:solidFill>
                  <a:srgbClr val="943735"/>
                </a:solidFill>
                <a:latin typeface="Arial"/>
                <a:cs typeface="Arial"/>
              </a:rPr>
              <a:t>приемами.</a:t>
            </a:r>
            <a:r>
              <a:rPr sz="1500" spc="105" dirty="0">
                <a:solidFill>
                  <a:srgbClr val="943735"/>
                </a:solidFill>
                <a:latin typeface="Arial"/>
                <a:cs typeface="Arial"/>
              </a:rPr>
              <a:t>  </a:t>
            </a:r>
            <a:r>
              <a:rPr sz="1500" dirty="0">
                <a:solidFill>
                  <a:srgbClr val="943735"/>
                </a:solidFill>
                <a:latin typeface="Arial"/>
                <a:cs typeface="Arial"/>
              </a:rPr>
              <a:t>Все</a:t>
            </a:r>
            <a:r>
              <a:rPr sz="1500" spc="100" dirty="0">
                <a:solidFill>
                  <a:srgbClr val="943735"/>
                </a:solidFill>
                <a:latin typeface="Arial"/>
                <a:cs typeface="Arial"/>
              </a:rPr>
              <a:t>  </a:t>
            </a:r>
            <a:r>
              <a:rPr sz="1500" dirty="0">
                <a:solidFill>
                  <a:srgbClr val="943735"/>
                </a:solidFill>
                <a:latin typeface="Arial"/>
                <a:cs typeface="Arial"/>
              </a:rPr>
              <a:t>это</a:t>
            </a:r>
            <a:r>
              <a:rPr sz="1500" spc="105" dirty="0">
                <a:solidFill>
                  <a:srgbClr val="943735"/>
                </a:solidFill>
                <a:latin typeface="Arial"/>
                <a:cs typeface="Arial"/>
              </a:rPr>
              <a:t>  </a:t>
            </a:r>
            <a:r>
              <a:rPr sz="1500" spc="-50" dirty="0">
                <a:solidFill>
                  <a:srgbClr val="943735"/>
                </a:solidFill>
                <a:latin typeface="Arial"/>
                <a:cs typeface="Arial"/>
              </a:rPr>
              <a:t>в </a:t>
            </a:r>
            <a:r>
              <a:rPr sz="1500" dirty="0">
                <a:solidFill>
                  <a:srgbClr val="943735"/>
                </a:solidFill>
                <a:latin typeface="Arial"/>
                <a:cs typeface="Arial"/>
              </a:rPr>
              <a:t>целом</a:t>
            </a:r>
            <a:r>
              <a:rPr sz="1500" spc="-30" dirty="0">
                <a:solidFill>
                  <a:srgbClr val="943735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943735"/>
                </a:solidFill>
                <a:latin typeface="Arial"/>
                <a:cs typeface="Arial"/>
              </a:rPr>
              <a:t>способствует</a:t>
            </a:r>
            <a:r>
              <a:rPr sz="1500" spc="-20" dirty="0">
                <a:solidFill>
                  <a:srgbClr val="943735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943735"/>
                </a:solidFill>
                <a:latin typeface="Arial"/>
                <a:cs typeface="Arial"/>
              </a:rPr>
              <a:t>наилучшему запоминанию</a:t>
            </a:r>
            <a:r>
              <a:rPr sz="1500" spc="-20" dirty="0">
                <a:solidFill>
                  <a:srgbClr val="943735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943735"/>
                </a:solidFill>
                <a:latin typeface="Arial"/>
                <a:cs typeface="Arial"/>
              </a:rPr>
              <a:t>информации</a:t>
            </a:r>
            <a:r>
              <a:rPr sz="1600" spc="-10" dirty="0">
                <a:solidFill>
                  <a:srgbClr val="943735"/>
                </a:solidFill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2819"/>
            <a:ext cx="9144000" cy="569217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15618" y="1489328"/>
            <a:ext cx="7129145" cy="1440180"/>
          </a:xfrm>
          <a:prstGeom prst="rect">
            <a:avLst/>
          </a:prstGeom>
          <a:solidFill>
            <a:srgbClr val="FFFFFF"/>
          </a:solidFill>
          <a:ln w="25400">
            <a:solidFill>
              <a:srgbClr val="943735"/>
            </a:solidFill>
          </a:ln>
        </p:spPr>
        <p:txBody>
          <a:bodyPr vert="horz" wrap="square" lIns="0" tIns="105410" rIns="0" bIns="0" rtlCol="0">
            <a:spAutoFit/>
          </a:bodyPr>
          <a:lstStyle/>
          <a:p>
            <a:pPr marL="91440" marR="83820" algn="just">
              <a:lnSpc>
                <a:spcPct val="100000"/>
              </a:lnSpc>
              <a:spcBef>
                <a:spcPts val="830"/>
              </a:spcBef>
            </a:pPr>
            <a:r>
              <a:rPr dirty="0"/>
              <a:t>Преимущество</a:t>
            </a:r>
            <a:r>
              <a:rPr spc="375" dirty="0"/>
              <a:t> </a:t>
            </a:r>
            <a:r>
              <a:rPr dirty="0"/>
              <a:t>«Арзамаса»</a:t>
            </a:r>
            <a:r>
              <a:rPr spc="370" dirty="0"/>
              <a:t> </a:t>
            </a:r>
            <a:r>
              <a:rPr dirty="0"/>
              <a:t>-</a:t>
            </a:r>
            <a:r>
              <a:rPr spc="365" dirty="0"/>
              <a:t> </a:t>
            </a:r>
            <a:r>
              <a:rPr dirty="0"/>
              <a:t>в</a:t>
            </a:r>
            <a:r>
              <a:rPr spc="390" dirty="0"/>
              <a:t> </a:t>
            </a:r>
            <a:r>
              <a:rPr dirty="0"/>
              <a:t>умении</a:t>
            </a:r>
            <a:r>
              <a:rPr spc="370" dirty="0"/>
              <a:t> </a:t>
            </a:r>
            <a:r>
              <a:rPr dirty="0"/>
              <a:t>кратко,</a:t>
            </a:r>
            <a:r>
              <a:rPr spc="370" dirty="0"/>
              <a:t>  </a:t>
            </a:r>
            <a:r>
              <a:rPr dirty="0"/>
              <a:t>доступно</a:t>
            </a:r>
            <a:r>
              <a:rPr spc="390" dirty="0"/>
              <a:t> </a:t>
            </a:r>
            <a:r>
              <a:rPr dirty="0"/>
              <a:t>и</a:t>
            </a:r>
            <a:r>
              <a:rPr spc="380" dirty="0"/>
              <a:t> </a:t>
            </a:r>
            <a:r>
              <a:rPr spc="-10" dirty="0"/>
              <a:t>наглядно </a:t>
            </a:r>
            <a:r>
              <a:rPr dirty="0"/>
              <a:t>излагать</a:t>
            </a:r>
            <a:r>
              <a:rPr spc="265" dirty="0"/>
              <a:t>  </a:t>
            </a:r>
            <a:r>
              <a:rPr dirty="0"/>
              <a:t>большие</a:t>
            </a:r>
            <a:r>
              <a:rPr spc="265" dirty="0"/>
              <a:t>  </a:t>
            </a:r>
            <a:r>
              <a:rPr dirty="0"/>
              <a:t>темы</a:t>
            </a:r>
            <a:r>
              <a:rPr spc="265" dirty="0"/>
              <a:t>  </a:t>
            </a:r>
            <a:r>
              <a:rPr dirty="0"/>
              <a:t>по</a:t>
            </a:r>
            <a:r>
              <a:rPr spc="270" dirty="0"/>
              <a:t>  </a:t>
            </a:r>
            <a:r>
              <a:rPr dirty="0"/>
              <a:t>истории</a:t>
            </a:r>
            <a:r>
              <a:rPr spc="275" dirty="0"/>
              <a:t>  </a:t>
            </a:r>
            <a:r>
              <a:rPr dirty="0"/>
              <a:t>культуры.</a:t>
            </a:r>
            <a:r>
              <a:rPr spc="265" dirty="0"/>
              <a:t>  </a:t>
            </a:r>
            <a:r>
              <a:rPr dirty="0"/>
              <a:t>В</a:t>
            </a:r>
            <a:r>
              <a:rPr spc="270" dirty="0"/>
              <a:t>  </a:t>
            </a:r>
            <a:r>
              <a:rPr dirty="0"/>
              <a:t>этом</a:t>
            </a:r>
            <a:r>
              <a:rPr spc="260" dirty="0"/>
              <a:t>  </a:t>
            </a:r>
            <a:r>
              <a:rPr spc="-10" dirty="0"/>
              <a:t>причина </a:t>
            </a:r>
            <a:r>
              <a:rPr dirty="0"/>
              <a:t>популярности.</a:t>
            </a:r>
            <a:r>
              <a:rPr spc="45" dirty="0"/>
              <a:t> </a:t>
            </a:r>
            <a:r>
              <a:rPr dirty="0"/>
              <a:t>Выложенные</a:t>
            </a:r>
            <a:r>
              <a:rPr spc="45" dirty="0"/>
              <a:t> </a:t>
            </a:r>
            <a:r>
              <a:rPr dirty="0"/>
              <a:t>на</a:t>
            </a:r>
            <a:r>
              <a:rPr spc="45" dirty="0"/>
              <a:t> </a:t>
            </a:r>
            <a:r>
              <a:rPr spc="-10" dirty="0"/>
              <a:t>YouTube,</a:t>
            </a:r>
            <a:r>
              <a:rPr spc="30" dirty="0"/>
              <a:t> </a:t>
            </a:r>
            <a:r>
              <a:rPr dirty="0"/>
              <a:t>видеоролики</a:t>
            </a:r>
            <a:r>
              <a:rPr spc="40" dirty="0"/>
              <a:t> </a:t>
            </a:r>
            <a:r>
              <a:rPr dirty="0"/>
              <a:t>«Древняя</a:t>
            </a:r>
            <a:r>
              <a:rPr spc="30" dirty="0"/>
              <a:t> </a:t>
            </a:r>
            <a:r>
              <a:rPr spc="-10" dirty="0"/>
              <a:t>Греция </a:t>
            </a:r>
            <a:r>
              <a:rPr dirty="0"/>
              <a:t>за</a:t>
            </a:r>
            <a:r>
              <a:rPr spc="20" dirty="0"/>
              <a:t> </a:t>
            </a:r>
            <a:r>
              <a:rPr dirty="0"/>
              <a:t>18</a:t>
            </a:r>
            <a:r>
              <a:rPr spc="25" dirty="0"/>
              <a:t> </a:t>
            </a:r>
            <a:r>
              <a:rPr dirty="0"/>
              <a:t>минут»</a:t>
            </a:r>
            <a:r>
              <a:rPr spc="45" dirty="0"/>
              <a:t> </a:t>
            </a:r>
            <a:r>
              <a:rPr dirty="0"/>
              <a:t>и</a:t>
            </a:r>
            <a:r>
              <a:rPr spc="30" dirty="0"/>
              <a:t> </a:t>
            </a:r>
            <a:r>
              <a:rPr dirty="0"/>
              <a:t>«Древний</a:t>
            </a:r>
            <a:r>
              <a:rPr spc="30" dirty="0"/>
              <a:t> </a:t>
            </a:r>
            <a:r>
              <a:rPr dirty="0"/>
              <a:t>Рим</a:t>
            </a:r>
            <a:r>
              <a:rPr spc="20" dirty="0"/>
              <a:t> </a:t>
            </a:r>
            <a:r>
              <a:rPr dirty="0"/>
              <a:t>за</a:t>
            </a:r>
            <a:r>
              <a:rPr spc="25" dirty="0"/>
              <a:t> </a:t>
            </a:r>
            <a:r>
              <a:rPr dirty="0"/>
              <a:t>20</a:t>
            </a:r>
            <a:r>
              <a:rPr spc="30" dirty="0"/>
              <a:t> </a:t>
            </a:r>
            <a:r>
              <a:rPr dirty="0"/>
              <a:t>минут»,</a:t>
            </a:r>
            <a:r>
              <a:rPr spc="30" dirty="0"/>
              <a:t> </a:t>
            </a:r>
            <a:r>
              <a:rPr dirty="0"/>
              <a:t>«Русский</a:t>
            </a:r>
            <a:r>
              <a:rPr spc="30" dirty="0"/>
              <a:t> </a:t>
            </a:r>
            <a:r>
              <a:rPr dirty="0"/>
              <a:t>язык</a:t>
            </a:r>
            <a:r>
              <a:rPr spc="35" dirty="0"/>
              <a:t> </a:t>
            </a:r>
            <a:r>
              <a:rPr dirty="0"/>
              <a:t>за</a:t>
            </a:r>
            <a:r>
              <a:rPr spc="40" dirty="0"/>
              <a:t> </a:t>
            </a:r>
            <a:r>
              <a:rPr dirty="0"/>
              <a:t>18</a:t>
            </a:r>
            <a:r>
              <a:rPr spc="25" dirty="0"/>
              <a:t> </a:t>
            </a:r>
            <a:r>
              <a:rPr spc="-10" dirty="0"/>
              <a:t>минут» </a:t>
            </a:r>
            <a:r>
              <a:rPr dirty="0"/>
              <a:t>набрали</a:t>
            </a:r>
            <a:r>
              <a:rPr spc="-70" dirty="0"/>
              <a:t> </a:t>
            </a:r>
            <a:r>
              <a:rPr dirty="0"/>
              <a:t>более</a:t>
            </a:r>
            <a:r>
              <a:rPr spc="-75" dirty="0"/>
              <a:t> </a:t>
            </a:r>
            <a:r>
              <a:rPr dirty="0"/>
              <a:t>миллиона</a:t>
            </a:r>
            <a:r>
              <a:rPr spc="-55" dirty="0"/>
              <a:t> </a:t>
            </a:r>
            <a:r>
              <a:rPr spc="-10" dirty="0"/>
              <a:t>просмотров.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6540" cy="5727700"/>
            <a:chOff x="0" y="0"/>
            <a:chExt cx="9146540" cy="57277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714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489450" y="4418836"/>
              <a:ext cx="4644390" cy="1296670"/>
            </a:xfrm>
            <a:custGeom>
              <a:avLst/>
              <a:gdLst/>
              <a:ahLst/>
              <a:cxnLst/>
              <a:rect l="l" t="t" r="r" b="b"/>
              <a:pathLst>
                <a:path w="4644390" h="1296670">
                  <a:moveTo>
                    <a:pt x="4644009" y="0"/>
                  </a:moveTo>
                  <a:lnTo>
                    <a:pt x="0" y="0"/>
                  </a:lnTo>
                  <a:lnTo>
                    <a:pt x="0" y="1296162"/>
                  </a:lnTo>
                  <a:lnTo>
                    <a:pt x="4644009" y="1296162"/>
                  </a:lnTo>
                  <a:lnTo>
                    <a:pt x="4644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89450" y="4418836"/>
              <a:ext cx="4644390" cy="1296670"/>
            </a:xfrm>
            <a:custGeom>
              <a:avLst/>
              <a:gdLst/>
              <a:ahLst/>
              <a:cxnLst/>
              <a:rect l="l" t="t" r="r" b="b"/>
              <a:pathLst>
                <a:path w="4644390" h="1296670">
                  <a:moveTo>
                    <a:pt x="0" y="1296162"/>
                  </a:moveTo>
                  <a:lnTo>
                    <a:pt x="4644009" y="1296162"/>
                  </a:lnTo>
                  <a:lnTo>
                    <a:pt x="4644009" y="0"/>
                  </a:lnTo>
                  <a:lnTo>
                    <a:pt x="0" y="0"/>
                  </a:lnTo>
                  <a:lnTo>
                    <a:pt x="0" y="1296162"/>
                  </a:lnTo>
                  <a:close/>
                </a:path>
              </a:pathLst>
            </a:custGeom>
            <a:ln w="25400">
              <a:solidFill>
                <a:srgbClr val="9437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569078" y="4563262"/>
            <a:ext cx="448564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943735"/>
                </a:solidFill>
                <a:latin typeface="Arial"/>
                <a:cs typeface="Arial"/>
              </a:rPr>
              <a:t>Аудитория</a:t>
            </a:r>
            <a:r>
              <a:rPr sz="1600" spc="285" dirty="0">
                <a:solidFill>
                  <a:srgbClr val="943735"/>
                </a:solidFill>
                <a:latin typeface="Arial"/>
                <a:cs typeface="Arial"/>
              </a:rPr>
              <a:t>  </a:t>
            </a:r>
            <a:r>
              <a:rPr sz="1600" dirty="0">
                <a:solidFill>
                  <a:srgbClr val="943735"/>
                </a:solidFill>
                <a:latin typeface="Arial"/>
                <a:cs typeface="Arial"/>
              </a:rPr>
              <a:t>у</a:t>
            </a:r>
            <a:r>
              <a:rPr sz="1600" spc="275" dirty="0">
                <a:solidFill>
                  <a:srgbClr val="943735"/>
                </a:solidFill>
                <a:latin typeface="Arial"/>
                <a:cs typeface="Arial"/>
              </a:rPr>
              <a:t>  </a:t>
            </a:r>
            <a:r>
              <a:rPr sz="1600" dirty="0">
                <a:solidFill>
                  <a:srgbClr val="943735"/>
                </a:solidFill>
                <a:latin typeface="Arial"/>
                <a:cs typeface="Arial"/>
              </a:rPr>
              <a:t>«Арзамаса»</a:t>
            </a:r>
            <a:r>
              <a:rPr sz="1600" spc="285" dirty="0">
                <a:solidFill>
                  <a:srgbClr val="943735"/>
                </a:solidFill>
                <a:latin typeface="Arial"/>
                <a:cs typeface="Arial"/>
              </a:rPr>
              <a:t>  </a:t>
            </a:r>
            <a:r>
              <a:rPr sz="1600" dirty="0">
                <a:solidFill>
                  <a:srgbClr val="943735"/>
                </a:solidFill>
                <a:latin typeface="Arial"/>
                <a:cs typeface="Arial"/>
              </a:rPr>
              <a:t>всех</a:t>
            </a:r>
            <a:r>
              <a:rPr sz="1600" spc="270" dirty="0">
                <a:solidFill>
                  <a:srgbClr val="943735"/>
                </a:solidFill>
                <a:latin typeface="Arial"/>
                <a:cs typeface="Arial"/>
              </a:rPr>
              <a:t>  </a:t>
            </a:r>
            <a:r>
              <a:rPr sz="1600" spc="-10" dirty="0">
                <a:solidFill>
                  <a:srgbClr val="943735"/>
                </a:solidFill>
                <a:latin typeface="Arial"/>
                <a:cs typeface="Arial"/>
              </a:rPr>
              <a:t>возрастов. </a:t>
            </a:r>
            <a:r>
              <a:rPr sz="1600" dirty="0">
                <a:solidFill>
                  <a:srgbClr val="943735"/>
                </a:solidFill>
                <a:latin typeface="Arial"/>
                <a:cs typeface="Arial"/>
              </a:rPr>
              <a:t>Очень</a:t>
            </a:r>
            <a:r>
              <a:rPr sz="1600" spc="20" dirty="0">
                <a:solidFill>
                  <a:srgbClr val="943735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943735"/>
                </a:solidFill>
                <a:latin typeface="Arial"/>
                <a:cs typeface="Arial"/>
              </a:rPr>
              <a:t>много</a:t>
            </a:r>
            <a:r>
              <a:rPr sz="1600" spc="25" dirty="0">
                <a:solidFill>
                  <a:srgbClr val="943735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943735"/>
                </a:solidFill>
                <a:latin typeface="Arial"/>
                <a:cs typeface="Arial"/>
              </a:rPr>
              <a:t>ресурсов</a:t>
            </a:r>
            <a:r>
              <a:rPr sz="1600" spc="40" dirty="0">
                <a:solidFill>
                  <a:srgbClr val="943735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943735"/>
                </a:solidFill>
                <a:latin typeface="Arial"/>
                <a:cs typeface="Arial"/>
              </a:rPr>
              <a:t>на</a:t>
            </a:r>
            <a:r>
              <a:rPr sz="1600" spc="20" dirty="0">
                <a:solidFill>
                  <a:srgbClr val="943735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943735"/>
                </a:solidFill>
                <a:latin typeface="Arial"/>
                <a:cs typeface="Arial"/>
              </a:rPr>
              <a:t>портале</a:t>
            </a:r>
            <a:r>
              <a:rPr sz="1600" spc="20" dirty="0">
                <a:solidFill>
                  <a:srgbClr val="943735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943735"/>
                </a:solidFill>
                <a:latin typeface="Arial"/>
                <a:cs typeface="Arial"/>
              </a:rPr>
              <a:t>адресовано </a:t>
            </a:r>
            <a:r>
              <a:rPr sz="1600" dirty="0">
                <a:solidFill>
                  <a:srgbClr val="943735"/>
                </a:solidFill>
                <a:latin typeface="Arial"/>
                <a:cs typeface="Arial"/>
              </a:rPr>
              <a:t>детям.</a:t>
            </a:r>
            <a:r>
              <a:rPr sz="1600" spc="615" dirty="0">
                <a:solidFill>
                  <a:srgbClr val="943735"/>
                </a:solidFill>
                <a:latin typeface="Arial"/>
                <a:cs typeface="Arial"/>
              </a:rPr>
              <a:t>  </a:t>
            </a:r>
            <a:r>
              <a:rPr sz="1600" dirty="0">
                <a:solidFill>
                  <a:srgbClr val="943735"/>
                </a:solidFill>
                <a:latin typeface="Arial"/>
                <a:cs typeface="Arial"/>
              </a:rPr>
              <a:t>Там</a:t>
            </a:r>
            <a:r>
              <a:rPr sz="1600" spc="270" dirty="0">
                <a:solidFill>
                  <a:srgbClr val="943735"/>
                </a:solidFill>
                <a:latin typeface="Arial"/>
                <a:cs typeface="Arial"/>
              </a:rPr>
              <a:t>   </a:t>
            </a:r>
            <a:r>
              <a:rPr sz="1600" dirty="0">
                <a:solidFill>
                  <a:srgbClr val="943735"/>
                </a:solidFill>
                <a:latin typeface="Arial"/>
                <a:cs typeface="Arial"/>
              </a:rPr>
              <a:t>есть</a:t>
            </a:r>
            <a:r>
              <a:rPr sz="1600" spc="265" dirty="0">
                <a:solidFill>
                  <a:srgbClr val="943735"/>
                </a:solidFill>
                <a:latin typeface="Arial"/>
                <a:cs typeface="Arial"/>
              </a:rPr>
              <a:t>   </a:t>
            </a:r>
            <a:r>
              <a:rPr sz="1600" dirty="0">
                <a:solidFill>
                  <a:srgbClr val="943735"/>
                </a:solidFill>
                <a:latin typeface="Arial"/>
                <a:cs typeface="Arial"/>
              </a:rPr>
              <a:t>специальный</a:t>
            </a:r>
            <a:r>
              <a:rPr sz="1600" spc="265" dirty="0">
                <a:solidFill>
                  <a:srgbClr val="943735"/>
                </a:solidFill>
                <a:latin typeface="Arial"/>
                <a:cs typeface="Arial"/>
              </a:rPr>
              <a:t>   </a:t>
            </a:r>
            <a:r>
              <a:rPr sz="1600" spc="-10" dirty="0">
                <a:solidFill>
                  <a:srgbClr val="943735"/>
                </a:solidFill>
                <a:latin typeface="Arial"/>
                <a:cs typeface="Arial"/>
              </a:rPr>
              <a:t>раздел</a:t>
            </a:r>
            <a:endParaRPr sz="16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600" spc="-10" dirty="0">
                <a:solidFill>
                  <a:srgbClr val="943735"/>
                </a:solidFill>
                <a:latin typeface="Arial"/>
                <a:cs typeface="Arial"/>
              </a:rPr>
              <a:t>«Детская</a:t>
            </a:r>
            <a:r>
              <a:rPr sz="1600" spc="-40" dirty="0">
                <a:solidFill>
                  <a:srgbClr val="943735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943735"/>
                </a:solidFill>
                <a:latin typeface="Arial"/>
                <a:cs typeface="Arial"/>
              </a:rPr>
              <a:t>комната».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4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79676" y="1777377"/>
            <a:ext cx="4104640" cy="1080135"/>
          </a:xfrm>
          <a:prstGeom prst="rect">
            <a:avLst/>
          </a:prstGeom>
          <a:solidFill>
            <a:srgbClr val="FFFFFF"/>
          </a:solidFill>
          <a:ln w="25400">
            <a:solidFill>
              <a:srgbClr val="943735"/>
            </a:solidFill>
          </a:ln>
        </p:spPr>
        <p:txBody>
          <a:bodyPr vert="horz" wrap="square" lIns="0" tIns="169545" rIns="0" bIns="0" rtlCol="0">
            <a:spAutoFit/>
          </a:bodyPr>
          <a:lstStyle/>
          <a:p>
            <a:pPr marL="91440" marR="84455" algn="just">
              <a:lnSpc>
                <a:spcPct val="100000"/>
              </a:lnSpc>
              <a:spcBef>
                <a:spcPts val="1335"/>
              </a:spcBef>
            </a:pPr>
            <a:r>
              <a:rPr dirty="0"/>
              <a:t>В</a:t>
            </a:r>
            <a:r>
              <a:rPr spc="-10" dirty="0"/>
              <a:t> </a:t>
            </a:r>
            <a:r>
              <a:rPr dirty="0"/>
              <a:t>«Детской</a:t>
            </a:r>
            <a:r>
              <a:rPr spc="10" dirty="0"/>
              <a:t> </a:t>
            </a:r>
            <a:r>
              <a:rPr dirty="0"/>
              <a:t>комнате»</a:t>
            </a:r>
            <a:r>
              <a:rPr spc="5" dirty="0"/>
              <a:t> </a:t>
            </a:r>
            <a:r>
              <a:rPr dirty="0"/>
              <a:t>можно</a:t>
            </a:r>
            <a:r>
              <a:rPr spc="10" dirty="0"/>
              <a:t> </a:t>
            </a:r>
            <a:r>
              <a:rPr dirty="0"/>
              <a:t>найти </a:t>
            </a:r>
            <a:r>
              <a:rPr spc="-10" dirty="0"/>
              <a:t>много </a:t>
            </a:r>
            <a:r>
              <a:rPr dirty="0"/>
              <a:t>отличных,</a:t>
            </a:r>
            <a:r>
              <a:rPr spc="580" dirty="0"/>
              <a:t>   </a:t>
            </a:r>
            <a:r>
              <a:rPr dirty="0"/>
              <a:t>тщательно</a:t>
            </a:r>
            <a:r>
              <a:rPr spc="585" dirty="0"/>
              <a:t>   </a:t>
            </a:r>
            <a:r>
              <a:rPr spc="-10" dirty="0"/>
              <a:t>отобранных экспертами</a:t>
            </a:r>
            <a:r>
              <a:rPr spc="-35" dirty="0"/>
              <a:t> </a:t>
            </a:r>
            <a:r>
              <a:rPr spc="-10" dirty="0"/>
              <a:t>мультфильмов…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4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220080" y="265188"/>
            <a:ext cx="3528695" cy="576580"/>
          </a:xfrm>
          <a:prstGeom prst="rect">
            <a:avLst/>
          </a:prstGeom>
          <a:solidFill>
            <a:srgbClr val="FFFFFF"/>
          </a:solidFill>
          <a:ln w="25400">
            <a:solidFill>
              <a:srgbClr val="943735"/>
            </a:solidFill>
          </a:ln>
        </p:spPr>
        <p:txBody>
          <a:bodyPr vert="horz" wrap="square" lIns="0" tIns="135890" rIns="0" bIns="0" rtlCol="0">
            <a:spAutoFit/>
          </a:bodyPr>
          <a:lstStyle/>
          <a:p>
            <a:pPr marL="269240">
              <a:lnSpc>
                <a:spcPct val="100000"/>
              </a:lnSpc>
              <a:spcBef>
                <a:spcPts val="1070"/>
              </a:spcBef>
            </a:pPr>
            <a:r>
              <a:rPr sz="1800" dirty="0">
                <a:solidFill>
                  <a:srgbClr val="943735"/>
                </a:solidFill>
                <a:latin typeface="Calibri"/>
                <a:cs typeface="Calibri"/>
              </a:rPr>
              <a:t>…музыкальных</a:t>
            </a:r>
            <a:r>
              <a:rPr sz="1800" spc="-60" dirty="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943735"/>
                </a:solidFill>
                <a:latin typeface="Calibri"/>
                <a:cs typeface="Calibri"/>
              </a:rPr>
              <a:t>произведений,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084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123694" y="1633359"/>
            <a:ext cx="1152525" cy="720090"/>
          </a:xfrm>
          <a:prstGeom prst="rect">
            <a:avLst/>
          </a:prstGeom>
          <a:solidFill>
            <a:srgbClr val="FFFFFF"/>
          </a:solidFill>
          <a:ln w="25400">
            <a:solidFill>
              <a:srgbClr val="943735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400">
              <a:latin typeface="Times New Roman"/>
              <a:cs typeface="Times New Roman"/>
            </a:endParaRPr>
          </a:p>
          <a:p>
            <a:pPr marL="280670">
              <a:lnSpc>
                <a:spcPct val="100000"/>
              </a:lnSpc>
            </a:pPr>
            <a:r>
              <a:rPr sz="1800" spc="-10" dirty="0">
                <a:solidFill>
                  <a:srgbClr val="943735"/>
                </a:solidFill>
                <a:latin typeface="Calibri"/>
                <a:cs typeface="Calibri"/>
              </a:rPr>
              <a:t>…книг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661" y="266700"/>
            <a:ext cx="9311861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94" y="0"/>
            <a:ext cx="9123807" cy="5714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923919" y="2569476"/>
            <a:ext cx="1800225" cy="792480"/>
          </a:xfrm>
          <a:prstGeom prst="rect">
            <a:avLst/>
          </a:prstGeom>
          <a:solidFill>
            <a:srgbClr val="FFFFFF"/>
          </a:solidFill>
          <a:ln w="25400">
            <a:solidFill>
              <a:srgbClr val="943735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541655">
              <a:lnSpc>
                <a:spcPct val="100000"/>
              </a:lnSpc>
            </a:pPr>
            <a:r>
              <a:rPr sz="1800" dirty="0">
                <a:solidFill>
                  <a:srgbClr val="943735"/>
                </a:solidFill>
                <a:latin typeface="Calibri"/>
                <a:cs typeface="Calibri"/>
              </a:rPr>
              <a:t>…и </a:t>
            </a:r>
            <a:r>
              <a:rPr sz="1800" spc="-20" dirty="0">
                <a:solidFill>
                  <a:srgbClr val="943735"/>
                </a:solidFill>
                <a:latin typeface="Calibri"/>
                <a:cs typeface="Calibri"/>
              </a:rPr>
              <a:t>игр.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-100013"/>
            <a:ext cx="8915400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92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525"/>
            <a:ext cx="9382125" cy="58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62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" y="-109538"/>
            <a:ext cx="9096375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07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488" y="-47625"/>
            <a:ext cx="9324975" cy="5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41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357187"/>
            <a:ext cx="866775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266700"/>
            <a:ext cx="866775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0"/>
            <a:ext cx="7696200" cy="567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12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81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8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914868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49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2819"/>
            <a:ext cx="9144000" cy="5692775"/>
            <a:chOff x="0" y="22819"/>
            <a:chExt cx="9144000" cy="56927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2819"/>
              <a:ext cx="9143999" cy="569217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123694" y="1849386"/>
              <a:ext cx="6120765" cy="1224280"/>
            </a:xfrm>
            <a:custGeom>
              <a:avLst/>
              <a:gdLst/>
              <a:ahLst/>
              <a:cxnLst/>
              <a:rect l="l" t="t" r="r" b="b"/>
              <a:pathLst>
                <a:path w="6120765" h="1224280">
                  <a:moveTo>
                    <a:pt x="6120637" y="0"/>
                  </a:moveTo>
                  <a:lnTo>
                    <a:pt x="0" y="0"/>
                  </a:lnTo>
                  <a:lnTo>
                    <a:pt x="0" y="1224140"/>
                  </a:lnTo>
                  <a:lnTo>
                    <a:pt x="6120637" y="1224140"/>
                  </a:lnTo>
                  <a:lnTo>
                    <a:pt x="61206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23694" y="1849386"/>
              <a:ext cx="6120765" cy="1224280"/>
            </a:xfrm>
            <a:custGeom>
              <a:avLst/>
              <a:gdLst/>
              <a:ahLst/>
              <a:cxnLst/>
              <a:rect l="l" t="t" r="r" b="b"/>
              <a:pathLst>
                <a:path w="6120765" h="1224280">
                  <a:moveTo>
                    <a:pt x="0" y="1224140"/>
                  </a:moveTo>
                  <a:lnTo>
                    <a:pt x="6120637" y="1224140"/>
                  </a:lnTo>
                  <a:lnTo>
                    <a:pt x="6120637" y="0"/>
                  </a:lnTo>
                  <a:lnTo>
                    <a:pt x="0" y="0"/>
                  </a:lnTo>
                  <a:lnTo>
                    <a:pt x="0" y="1224140"/>
                  </a:lnTo>
                  <a:close/>
                </a:path>
              </a:pathLst>
            </a:custGeom>
            <a:ln w="25400">
              <a:solidFill>
                <a:srgbClr val="9437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304033" y="1909648"/>
            <a:ext cx="586359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943735"/>
                </a:solidFill>
                <a:latin typeface="Arial"/>
                <a:cs typeface="Arial"/>
              </a:rPr>
              <a:t>Первый</a:t>
            </a:r>
            <a:r>
              <a:rPr sz="1400" spc="140" dirty="0">
                <a:solidFill>
                  <a:srgbClr val="94373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943735"/>
                </a:solidFill>
                <a:latin typeface="Arial"/>
                <a:cs typeface="Arial"/>
              </a:rPr>
              <a:t>проект</a:t>
            </a:r>
            <a:r>
              <a:rPr sz="1400" spc="155" dirty="0">
                <a:solidFill>
                  <a:srgbClr val="94373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943735"/>
                </a:solidFill>
                <a:latin typeface="Arial"/>
                <a:cs typeface="Arial"/>
              </a:rPr>
              <a:t>«Арзамаса»</a:t>
            </a:r>
            <a:r>
              <a:rPr sz="1400" spc="150" dirty="0">
                <a:solidFill>
                  <a:srgbClr val="94373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943735"/>
                </a:solidFill>
                <a:latin typeface="Arial"/>
                <a:cs typeface="Arial"/>
              </a:rPr>
              <a:t>назывался</a:t>
            </a:r>
            <a:r>
              <a:rPr sz="1400" spc="150" dirty="0">
                <a:solidFill>
                  <a:srgbClr val="94373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943735"/>
                </a:solidFill>
                <a:latin typeface="Arial"/>
                <a:cs typeface="Arial"/>
              </a:rPr>
              <a:t>«Русская</a:t>
            </a:r>
            <a:r>
              <a:rPr sz="1400" spc="145" dirty="0">
                <a:solidFill>
                  <a:srgbClr val="94373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943735"/>
                </a:solidFill>
                <a:latin typeface="Arial"/>
                <a:cs typeface="Arial"/>
              </a:rPr>
              <a:t>классика.</a:t>
            </a:r>
            <a:r>
              <a:rPr sz="1400" spc="160" dirty="0">
                <a:solidFill>
                  <a:srgbClr val="943735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943735"/>
                </a:solidFill>
                <a:latin typeface="Arial"/>
                <a:cs typeface="Arial"/>
              </a:rPr>
              <a:t>Начало». </a:t>
            </a:r>
            <a:r>
              <a:rPr sz="1400" dirty="0">
                <a:solidFill>
                  <a:srgbClr val="943735"/>
                </a:solidFill>
                <a:latin typeface="Arial"/>
                <a:cs typeface="Arial"/>
              </a:rPr>
              <a:t>Это</a:t>
            </a:r>
            <a:r>
              <a:rPr sz="1400" spc="75" dirty="0">
                <a:solidFill>
                  <a:srgbClr val="94373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943735"/>
                </a:solidFill>
                <a:latin typeface="Arial"/>
                <a:cs typeface="Arial"/>
              </a:rPr>
              <a:t>цикл</a:t>
            </a:r>
            <a:r>
              <a:rPr sz="1400" spc="114" dirty="0">
                <a:solidFill>
                  <a:srgbClr val="94373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943735"/>
                </a:solidFill>
                <a:latin typeface="Arial"/>
                <a:cs typeface="Arial"/>
              </a:rPr>
              <a:t>из</a:t>
            </a:r>
            <a:r>
              <a:rPr sz="1400" spc="90" dirty="0">
                <a:solidFill>
                  <a:srgbClr val="94373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943735"/>
                </a:solidFill>
                <a:latin typeface="Arial"/>
                <a:cs typeface="Arial"/>
              </a:rPr>
              <a:t>63</a:t>
            </a:r>
            <a:r>
              <a:rPr sz="1400" spc="105" dirty="0">
                <a:solidFill>
                  <a:srgbClr val="94373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943735"/>
                </a:solidFill>
                <a:latin typeface="Arial"/>
                <a:cs typeface="Arial"/>
              </a:rPr>
              <a:t>видеолекций,</a:t>
            </a:r>
            <a:r>
              <a:rPr sz="1400" spc="120" dirty="0">
                <a:solidFill>
                  <a:srgbClr val="94373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943735"/>
                </a:solidFill>
                <a:latin typeface="Arial"/>
                <a:cs typeface="Arial"/>
              </a:rPr>
              <a:t>которые</a:t>
            </a:r>
            <a:r>
              <a:rPr sz="1400" spc="100" dirty="0">
                <a:solidFill>
                  <a:srgbClr val="94373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943735"/>
                </a:solidFill>
                <a:latin typeface="Arial"/>
                <a:cs typeface="Arial"/>
              </a:rPr>
              <a:t>читают</a:t>
            </a:r>
            <a:r>
              <a:rPr sz="1400" spc="110" dirty="0">
                <a:solidFill>
                  <a:srgbClr val="94373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943735"/>
                </a:solidFill>
                <a:latin typeface="Arial"/>
                <a:cs typeface="Arial"/>
              </a:rPr>
              <a:t>четыре</a:t>
            </a:r>
            <a:r>
              <a:rPr sz="1400" spc="90" dirty="0">
                <a:solidFill>
                  <a:srgbClr val="943735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943735"/>
                </a:solidFill>
                <a:latin typeface="Arial"/>
                <a:cs typeface="Arial"/>
              </a:rPr>
              <a:t>замечательных </a:t>
            </a:r>
            <a:r>
              <a:rPr sz="1400" dirty="0">
                <a:solidFill>
                  <a:srgbClr val="943735"/>
                </a:solidFill>
                <a:latin typeface="Arial"/>
                <a:cs typeface="Arial"/>
              </a:rPr>
              <a:t>московских</a:t>
            </a:r>
            <a:r>
              <a:rPr sz="1400" spc="290" dirty="0">
                <a:solidFill>
                  <a:srgbClr val="943735"/>
                </a:solidFill>
                <a:latin typeface="Arial"/>
                <a:cs typeface="Arial"/>
              </a:rPr>
              <a:t>   </a:t>
            </a:r>
            <a:r>
              <a:rPr sz="1400" dirty="0">
                <a:solidFill>
                  <a:srgbClr val="943735"/>
                </a:solidFill>
                <a:latin typeface="Arial"/>
                <a:cs typeface="Arial"/>
              </a:rPr>
              <a:t>преподавателя</a:t>
            </a:r>
            <a:r>
              <a:rPr sz="1400" spc="290" dirty="0">
                <a:solidFill>
                  <a:srgbClr val="943735"/>
                </a:solidFill>
                <a:latin typeface="Arial"/>
                <a:cs typeface="Arial"/>
              </a:rPr>
              <a:t>   </a:t>
            </a:r>
            <a:r>
              <a:rPr sz="1400" spc="-10" dirty="0">
                <a:solidFill>
                  <a:srgbClr val="943735"/>
                </a:solidFill>
                <a:latin typeface="Arial"/>
                <a:cs typeface="Arial"/>
              </a:rPr>
              <a:t>литературы.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04033" y="2550033"/>
            <a:ext cx="379920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063625" algn="l"/>
                <a:tab pos="2206625" algn="l"/>
                <a:tab pos="3385185" algn="l"/>
              </a:tabLst>
            </a:pPr>
            <a:r>
              <a:rPr sz="1400" spc="-10" dirty="0">
                <a:solidFill>
                  <a:srgbClr val="943735"/>
                </a:solidFill>
                <a:latin typeface="Arial"/>
                <a:cs typeface="Arial"/>
              </a:rPr>
              <a:t>творчеству</a:t>
            </a:r>
            <a:r>
              <a:rPr sz="1400" dirty="0">
                <a:solidFill>
                  <a:srgbClr val="943735"/>
                </a:solidFill>
                <a:latin typeface="Arial"/>
                <a:cs typeface="Arial"/>
              </a:rPr>
              <a:t>	</a:t>
            </a:r>
            <a:r>
              <a:rPr sz="1400" spc="-10" dirty="0">
                <a:solidFill>
                  <a:srgbClr val="943735"/>
                </a:solidFill>
                <a:latin typeface="Arial"/>
                <a:cs typeface="Arial"/>
              </a:rPr>
              <a:t>Александра</a:t>
            </a:r>
            <a:r>
              <a:rPr sz="1400" dirty="0">
                <a:solidFill>
                  <a:srgbClr val="943735"/>
                </a:solidFill>
                <a:latin typeface="Arial"/>
                <a:cs typeface="Arial"/>
              </a:rPr>
              <a:t>	</a:t>
            </a:r>
            <a:r>
              <a:rPr sz="1400" spc="-10" dirty="0">
                <a:solidFill>
                  <a:srgbClr val="943735"/>
                </a:solidFill>
                <a:latin typeface="Arial"/>
                <a:cs typeface="Arial"/>
              </a:rPr>
              <a:t>Грибоедова,</a:t>
            </a:r>
            <a:r>
              <a:rPr sz="1400" dirty="0">
                <a:solidFill>
                  <a:srgbClr val="943735"/>
                </a:solidFill>
                <a:latin typeface="Arial"/>
                <a:cs typeface="Arial"/>
              </a:rPr>
              <a:t>	</a:t>
            </a:r>
            <a:r>
              <a:rPr sz="1400" spc="-20" dirty="0">
                <a:solidFill>
                  <a:srgbClr val="943735"/>
                </a:solidFill>
                <a:latin typeface="Arial"/>
                <a:cs typeface="Arial"/>
              </a:rPr>
              <a:t>Льва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45605" y="2336673"/>
            <a:ext cx="192214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indent="92710">
              <a:lnSpc>
                <a:spcPct val="100000"/>
              </a:lnSpc>
              <a:spcBef>
                <a:spcPts val="105"/>
              </a:spcBef>
              <a:tabLst>
                <a:tab pos="923290" algn="l"/>
                <a:tab pos="963294" algn="l"/>
              </a:tabLst>
            </a:pPr>
            <a:r>
              <a:rPr sz="1400" spc="-10" dirty="0">
                <a:solidFill>
                  <a:srgbClr val="943735"/>
                </a:solidFill>
                <a:latin typeface="Arial"/>
                <a:cs typeface="Arial"/>
              </a:rPr>
              <a:t>Лекции</a:t>
            </a:r>
            <a:r>
              <a:rPr sz="1400" dirty="0">
                <a:solidFill>
                  <a:srgbClr val="943735"/>
                </a:solidFill>
                <a:latin typeface="Arial"/>
                <a:cs typeface="Arial"/>
              </a:rPr>
              <a:t>		</a:t>
            </a:r>
            <a:r>
              <a:rPr sz="1400" spc="-10" dirty="0">
                <a:solidFill>
                  <a:srgbClr val="943735"/>
                </a:solidFill>
                <a:latin typeface="Arial"/>
                <a:cs typeface="Arial"/>
              </a:rPr>
              <a:t>посвящены Толстого,</a:t>
            </a:r>
            <a:r>
              <a:rPr sz="1400" dirty="0">
                <a:solidFill>
                  <a:srgbClr val="943735"/>
                </a:solidFill>
                <a:latin typeface="Arial"/>
                <a:cs typeface="Arial"/>
              </a:rPr>
              <a:t>	</a:t>
            </a:r>
            <a:r>
              <a:rPr sz="1400" spc="-10" dirty="0">
                <a:solidFill>
                  <a:srgbClr val="943735"/>
                </a:solidFill>
                <a:latin typeface="Arial"/>
                <a:cs typeface="Arial"/>
              </a:rPr>
              <a:t>Александра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04033" y="2763393"/>
            <a:ext cx="44291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943735"/>
                </a:solidFill>
                <a:latin typeface="Arial"/>
                <a:cs typeface="Arial"/>
              </a:rPr>
              <a:t>Пушкина,</a:t>
            </a:r>
            <a:r>
              <a:rPr sz="1400" spc="-45" dirty="0">
                <a:solidFill>
                  <a:srgbClr val="94373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943735"/>
                </a:solidFill>
                <a:latin typeface="Arial"/>
                <a:cs typeface="Arial"/>
              </a:rPr>
              <a:t>Антона</a:t>
            </a:r>
            <a:r>
              <a:rPr sz="1400" spc="-80" dirty="0">
                <a:solidFill>
                  <a:srgbClr val="94373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943735"/>
                </a:solidFill>
                <a:latin typeface="Arial"/>
                <a:cs typeface="Arial"/>
              </a:rPr>
              <a:t>Чехова</a:t>
            </a:r>
            <a:r>
              <a:rPr sz="1400" spc="-40" dirty="0">
                <a:solidFill>
                  <a:srgbClr val="94373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943735"/>
                </a:solidFill>
                <a:latin typeface="Arial"/>
                <a:cs typeface="Arial"/>
              </a:rPr>
              <a:t>и</a:t>
            </a:r>
            <a:r>
              <a:rPr sz="1400" spc="-45" dirty="0">
                <a:solidFill>
                  <a:srgbClr val="94373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943735"/>
                </a:solidFill>
                <a:latin typeface="Arial"/>
                <a:cs typeface="Arial"/>
              </a:rPr>
              <a:t>других</a:t>
            </a:r>
            <a:r>
              <a:rPr sz="1400" spc="-30" dirty="0">
                <a:solidFill>
                  <a:srgbClr val="94373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943735"/>
                </a:solidFill>
                <a:latin typeface="Arial"/>
                <a:cs typeface="Arial"/>
              </a:rPr>
              <a:t>русских</a:t>
            </a:r>
            <a:r>
              <a:rPr sz="1400" spc="-50" dirty="0">
                <a:solidFill>
                  <a:srgbClr val="943735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943735"/>
                </a:solidFill>
                <a:latin typeface="Arial"/>
                <a:cs typeface="Arial"/>
              </a:rPr>
              <a:t>классиков.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" y="-80963"/>
            <a:ext cx="9048750" cy="58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13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0038" y="-90488"/>
            <a:ext cx="9744075" cy="58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4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4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11555" y="3505555"/>
            <a:ext cx="4320540" cy="1512570"/>
          </a:xfrm>
          <a:prstGeom prst="rect">
            <a:avLst/>
          </a:prstGeom>
          <a:solidFill>
            <a:srgbClr val="943735"/>
          </a:solidFill>
          <a:ln w="25400">
            <a:solidFill>
              <a:srgbClr val="FFFFFF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800">
              <a:latin typeface="Times New Roman"/>
              <a:cs typeface="Times New Roman"/>
            </a:endParaRPr>
          </a:p>
          <a:p>
            <a:pPr marL="91440" marR="101600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Все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аудиоматериалы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сайта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можно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слушать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на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мобильных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устройствах</a:t>
            </a:r>
            <a:r>
              <a:rPr sz="1600" spc="3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для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этого</a:t>
            </a:r>
            <a:endParaRPr sz="1600">
              <a:latin typeface="Arial"/>
              <a:cs typeface="Arial"/>
            </a:endParaRPr>
          </a:p>
          <a:p>
            <a:pPr marL="91440" marR="555625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нужно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скачать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мобильное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приложение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для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гаджетов.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4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07667" y="1273314"/>
            <a:ext cx="5688965" cy="1152525"/>
          </a:xfrm>
          <a:prstGeom prst="rect">
            <a:avLst/>
          </a:prstGeom>
          <a:solidFill>
            <a:srgbClr val="943735"/>
          </a:solidFill>
          <a:ln w="25400">
            <a:solidFill>
              <a:srgbClr val="FFFFFF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200" dirty="0">
              <a:latin typeface="Times New Roman"/>
              <a:cs typeface="Times New Roman"/>
            </a:endParaRPr>
          </a:p>
          <a:p>
            <a:pPr marL="91440" marR="84455">
              <a:lnSpc>
                <a:spcPct val="100000"/>
              </a:lnSpc>
              <a:tabLst>
                <a:tab pos="1286510" algn="l"/>
              </a:tabLst>
            </a:pPr>
            <a:r>
              <a:rPr spc="-10" dirty="0">
                <a:solidFill>
                  <a:srgbClr val="FFFFFF"/>
                </a:solidFill>
              </a:rPr>
              <a:t>«Арзамас»</a:t>
            </a:r>
            <a:r>
              <a:rPr dirty="0">
                <a:solidFill>
                  <a:srgbClr val="FFFFFF"/>
                </a:solidFill>
              </a:rPr>
              <a:t>	использует</a:t>
            </a:r>
            <a:r>
              <a:rPr spc="9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разнообразные</a:t>
            </a:r>
            <a:r>
              <a:rPr spc="10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и</a:t>
            </a:r>
            <a:r>
              <a:rPr spc="9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очень</a:t>
            </a:r>
            <a:r>
              <a:rPr spc="9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удобные </a:t>
            </a:r>
            <a:r>
              <a:rPr dirty="0">
                <a:solidFill>
                  <a:srgbClr val="FFFFFF"/>
                </a:solidFill>
              </a:rPr>
              <a:t>формы</a:t>
            </a:r>
            <a:r>
              <a:rPr spc="-8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подачи</a:t>
            </a:r>
            <a:r>
              <a:rPr spc="-7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материала.</a:t>
            </a:r>
            <a:r>
              <a:rPr spc="-8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Например,</a:t>
            </a:r>
            <a:r>
              <a:rPr spc="-6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игры…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811"/>
            <a:ext cx="9144000" cy="5653405"/>
            <a:chOff x="0" y="11811"/>
            <a:chExt cx="9144000" cy="56534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31871" y="2031859"/>
              <a:ext cx="3412128" cy="363330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27757" y="592950"/>
              <a:ext cx="3257169" cy="411429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1811"/>
              <a:ext cx="3030726" cy="377139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940171" y="481215"/>
              <a:ext cx="2448560" cy="792480"/>
            </a:xfrm>
            <a:custGeom>
              <a:avLst/>
              <a:gdLst/>
              <a:ahLst/>
              <a:cxnLst/>
              <a:rect l="l" t="t" r="r" b="b"/>
              <a:pathLst>
                <a:path w="2448559" h="792480">
                  <a:moveTo>
                    <a:pt x="2448305" y="0"/>
                  </a:moveTo>
                  <a:lnTo>
                    <a:pt x="0" y="0"/>
                  </a:lnTo>
                  <a:lnTo>
                    <a:pt x="0" y="792086"/>
                  </a:lnTo>
                  <a:lnTo>
                    <a:pt x="2448305" y="792086"/>
                  </a:lnTo>
                  <a:lnTo>
                    <a:pt x="2448305" y="0"/>
                  </a:lnTo>
                  <a:close/>
                </a:path>
              </a:pathLst>
            </a:custGeom>
            <a:solidFill>
              <a:srgbClr val="9437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804786" y="712470"/>
            <a:ext cx="7219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тесты…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24200" y="361950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2" y="-29419"/>
            <a:ext cx="9137248" cy="658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83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0"/>
            <a:ext cx="9754914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43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23"/>
            <a:ext cx="9136505" cy="587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0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0"/>
            <a:ext cx="10151477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56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1085</TotalTime>
  <Words>262</Words>
  <Application>Microsoft Office PowerPoint</Application>
  <PresentationFormat>Экран (16:10)</PresentationFormat>
  <Paragraphs>24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Times New Roman</vt:lpstr>
      <vt:lpstr>Calibri</vt:lpstr>
      <vt:lpstr>Georgia</vt:lpstr>
      <vt:lpstr>Office Theme</vt:lpstr>
      <vt:lpstr>Презентация PowerPoint</vt:lpstr>
      <vt:lpstr>Презентация PowerPoint</vt:lpstr>
      <vt:lpstr>Презентация PowerPoint</vt:lpstr>
      <vt:lpstr> «Арзамас» использует разнообразные и очень удобные формы подачи материала. Например, игры…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Преимущество «Арзамаса» - в умении кратко,  доступно и наглядно излагать  большие  темы  по  истории  культуры.  В  этом  причина популярности. Выложенные на YouTube, видеоролики «Древняя Греция за 18 минут» и «Древний Рим за 20 минут», «Русский язык за 18 минут» набрали более миллиона просмотров.</vt:lpstr>
      <vt:lpstr>Презентация PowerPoint</vt:lpstr>
      <vt:lpstr>В «Детской комнате» можно найти много отличных,   тщательно   отобранных экспертами мультфильмов…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IS</dc:creator>
  <cp:lastModifiedBy>user</cp:lastModifiedBy>
  <cp:revision>13</cp:revision>
  <dcterms:created xsi:type="dcterms:W3CDTF">2022-05-08T07:25:09Z</dcterms:created>
  <dcterms:modified xsi:type="dcterms:W3CDTF">2022-05-31T05:53:12Z</dcterms:modified>
</cp:coreProperties>
</file>