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9" r:id="rId3"/>
    <p:sldId id="302" r:id="rId4"/>
    <p:sldId id="300" r:id="rId5"/>
    <p:sldId id="281" r:id="rId6"/>
    <p:sldId id="286" r:id="rId7"/>
    <p:sldId id="301" r:id="rId8"/>
    <p:sldId id="288" r:id="rId9"/>
    <p:sldId id="304" r:id="rId10"/>
    <p:sldId id="303" r:id="rId11"/>
    <p:sldId id="290" r:id="rId12"/>
    <p:sldId id="295" r:id="rId13"/>
    <p:sldId id="291" r:id="rId14"/>
    <p:sldId id="267" r:id="rId15"/>
    <p:sldId id="266" r:id="rId16"/>
    <p:sldId id="296" r:id="rId17"/>
    <p:sldId id="265" r:id="rId18"/>
    <p:sldId id="270" r:id="rId19"/>
    <p:sldId id="269" r:id="rId20"/>
    <p:sldId id="268" r:id="rId21"/>
    <p:sldId id="29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87B"/>
    <a:srgbClr val="203C66"/>
    <a:srgbClr val="C6247A"/>
    <a:srgbClr val="C52378"/>
    <a:srgbClr val="98124D"/>
    <a:srgbClr val="853E5B"/>
    <a:srgbClr val="F94900"/>
    <a:srgbClr val="613125"/>
    <a:srgbClr val="542939"/>
    <a:srgbClr val="E4EC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7896" autoAdjust="0"/>
    <p:restoredTop sz="96433" autoAdjust="0"/>
  </p:normalViewPr>
  <p:slideViewPr>
    <p:cSldViewPr snapToGrid="0">
      <p:cViewPr varScale="1">
        <p:scale>
          <a:sx n="112" d="100"/>
          <a:sy n="112" d="100"/>
        </p:scale>
        <p:origin x="120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43</c:v>
                </c:pt>
                <c:pt idx="1">
                  <c:v>57</c:v>
                </c:pt>
                <c:pt idx="2">
                  <c:v>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75452392"/>
        <c:axId val="275452784"/>
        <c:axId val="0"/>
      </c:bar3DChart>
      <c:catAx>
        <c:axId val="275452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75452784"/>
        <c:crosses val="autoZero"/>
        <c:auto val="1"/>
        <c:lblAlgn val="ctr"/>
        <c:lblOffset val="100"/>
        <c:noMultiLvlLbl val="0"/>
      </c:catAx>
      <c:valAx>
        <c:axId val="2754527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754523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0805373433663537"/>
          <c:y val="5.8143507078237559E-2"/>
          <c:w val="0.88984613125476253"/>
          <c:h val="0.84516529848662547"/>
        </c:manualLayout>
      </c:layout>
      <c:bar3D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75449256"/>
        <c:axId val="275453960"/>
        <c:axId val="0"/>
      </c:bar3DChart>
      <c:catAx>
        <c:axId val="275449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75453960"/>
        <c:crosses val="autoZero"/>
        <c:auto val="1"/>
        <c:lblAlgn val="ctr"/>
        <c:lblOffset val="100"/>
        <c:noMultiLvlLbl val="0"/>
      </c:catAx>
      <c:valAx>
        <c:axId val="27545396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2754492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5 класс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0%</c:formatCode>
                <c:ptCount val="3"/>
                <c:pt idx="0">
                  <c:v>0.68</c:v>
                </c:pt>
                <c:pt idx="1">
                  <c:v>0.70000000000000007</c:v>
                </c:pt>
                <c:pt idx="2">
                  <c:v>0.73000000000000009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6 класс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Лист1!$C$2:$C$4</c:f>
              <c:numCache>
                <c:formatCode>0%</c:formatCode>
                <c:ptCount val="3"/>
                <c:pt idx="0">
                  <c:v>0.53</c:v>
                </c:pt>
                <c:pt idx="1">
                  <c:v>0.56999999999999995</c:v>
                </c:pt>
                <c:pt idx="2">
                  <c:v>0.60000000000000009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7 класс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Лист1!$D$2:$D$4</c:f>
              <c:numCache>
                <c:formatCode>0%</c:formatCode>
                <c:ptCount val="3"/>
                <c:pt idx="0">
                  <c:v>0.46</c:v>
                </c:pt>
                <c:pt idx="1">
                  <c:v>0.5</c:v>
                </c:pt>
                <c:pt idx="2">
                  <c:v>0.52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5455528"/>
        <c:axId val="275448080"/>
      </c:barChart>
      <c:catAx>
        <c:axId val="275455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75448080"/>
        <c:crosses val="autoZero"/>
        <c:auto val="1"/>
        <c:lblAlgn val="ctr"/>
        <c:lblOffset val="100"/>
        <c:noMultiLvlLbl val="0"/>
      </c:catAx>
      <c:valAx>
        <c:axId val="27544808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754555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5 класс</c:v>
                </c:pt>
                <c:pt idx="1">
                  <c:v>6 класс</c:v>
                </c:pt>
                <c:pt idx="2">
                  <c:v>7 класс</c:v>
                </c:pt>
                <c:pt idx="3">
                  <c:v>8 класс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1228</c:v>
                </c:pt>
                <c:pt idx="1">
                  <c:v>1658</c:v>
                </c:pt>
                <c:pt idx="2">
                  <c:v>1427</c:v>
                </c:pt>
                <c:pt idx="3">
                  <c:v>800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5 класс</c:v>
                </c:pt>
                <c:pt idx="1">
                  <c:v>6 класс</c:v>
                </c:pt>
                <c:pt idx="2">
                  <c:v>7 класс</c:v>
                </c:pt>
                <c:pt idx="3">
                  <c:v>8 класс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1030</c:v>
                </c:pt>
                <c:pt idx="1">
                  <c:v>1597</c:v>
                </c:pt>
                <c:pt idx="2">
                  <c:v>1300</c:v>
                </c:pt>
                <c:pt idx="3">
                  <c:v>730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5 класс</c:v>
                </c:pt>
                <c:pt idx="1">
                  <c:v>6 класс</c:v>
                </c:pt>
                <c:pt idx="2">
                  <c:v>7 класс</c:v>
                </c:pt>
                <c:pt idx="3">
                  <c:v>8 класс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987</c:v>
                </c:pt>
                <c:pt idx="1">
                  <c:v>1400</c:v>
                </c:pt>
                <c:pt idx="2">
                  <c:v>1202</c:v>
                </c:pt>
                <c:pt idx="3">
                  <c:v>610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46081784"/>
        <c:axId val="446076688"/>
        <c:axId val="0"/>
      </c:bar3DChart>
      <c:catAx>
        <c:axId val="446081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46076688"/>
        <c:crosses val="autoZero"/>
        <c:auto val="1"/>
        <c:lblAlgn val="ctr"/>
        <c:lblOffset val="100"/>
        <c:noMultiLvlLbl val="0"/>
      </c:catAx>
      <c:valAx>
        <c:axId val="446076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460817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0.02229</cdr:y>
    </cdr:from>
    <cdr:to>
      <cdr:x>0.40981</cdr:x>
      <cdr:y>0.519</cdr:y>
    </cdr:to>
    <cdr:pic>
      <cdr:nvPicPr>
        <cdr:cNvPr id="2" name="Picture 2" descr="C:\Users\Школа\Desktop\фотот\IMG-20211214-WA0029.jpg"/>
        <cdr:cNvPicPr>
          <a:picLocks xmlns:a="http://schemas.openxmlformats.org/drawingml/2006/main" noGrp="1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0" y="101927"/>
          <a:ext cx="2373284" cy="2270932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0.30341</cdr:x>
      <cdr:y>0.4812</cdr:y>
    </cdr:from>
    <cdr:to>
      <cdr:x>0.72536</cdr:x>
      <cdr:y>0.97867</cdr:y>
    </cdr:to>
    <cdr:pic>
      <cdr:nvPicPr>
        <cdr:cNvPr id="3" name="Picture 3" descr="C:\Users\Школа\Desktop\фотот\IMG-20211214-WA0030.jp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757089" y="2200062"/>
          <a:ext cx="2443637" cy="2274402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0.62458</cdr:x>
      <cdr:y>0.00072</cdr:y>
    </cdr:from>
    <cdr:to>
      <cdr:x>0.99789</cdr:x>
      <cdr:y>0.5099</cdr:y>
    </cdr:to>
    <cdr:pic>
      <cdr:nvPicPr>
        <cdr:cNvPr id="4" name="Picture 4" descr="C:\Users\Школа\Desktop\фотот\IMG-20211214-WA0032.jp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3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617041" y="3282"/>
          <a:ext cx="2161967" cy="2327992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27.05.2022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27.05.2022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27.05.2022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27.05.2022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27.05.2022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27.05.2022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27.05.2022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27.05.2022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27.05.2022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27.05.2022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27.05.2022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27.05.2022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12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11" Type="http://schemas.openxmlformats.org/officeDocument/2006/relationships/image" Target="../media/image38.png"/><Relationship Id="rId5" Type="http://schemas.openxmlformats.org/officeDocument/2006/relationships/image" Target="../media/image32.jpeg"/><Relationship Id="rId10" Type="http://schemas.openxmlformats.org/officeDocument/2006/relationships/image" Target="../media/image37.png"/><Relationship Id="rId4" Type="http://schemas.openxmlformats.org/officeDocument/2006/relationships/image" Target="../media/image31.jpeg"/><Relationship Id="rId9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vmozgot@mail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04956" y="924128"/>
            <a:ext cx="6684176" cy="4987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n w="22225">
                  <a:noFill/>
                  <a:prstDash val="solid"/>
                </a:ln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Муниципальное бюджетное общеобразовательное учреждение</a:t>
            </a:r>
          </a:p>
          <a:p>
            <a:pPr algn="ctr"/>
            <a:r>
              <a:rPr lang="ru-RU" sz="1600" dirty="0">
                <a:ln w="22225">
                  <a:noFill/>
                  <a:prstDash val="solid"/>
                </a:ln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с</a:t>
            </a:r>
            <a:r>
              <a:rPr lang="ru-RU" sz="1600" dirty="0" smtClean="0">
                <a:ln w="22225">
                  <a:noFill/>
                  <a:prstDash val="solid"/>
                </a:ln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редняя общеобразовательная школа № 12 имени С.Ф. Волкова </a:t>
            </a:r>
          </a:p>
          <a:p>
            <a:pPr algn="ctr"/>
            <a:r>
              <a:rPr lang="ru-RU" sz="1600" dirty="0" smtClean="0">
                <a:ln w="22225">
                  <a:noFill/>
                  <a:prstDash val="solid"/>
                </a:ln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села Новоалексеевского МО Белореченский район </a:t>
            </a:r>
          </a:p>
          <a:p>
            <a:pPr algn="ctr"/>
            <a:r>
              <a:rPr lang="ru-RU" sz="1600" dirty="0" smtClean="0">
                <a:ln w="22225">
                  <a:noFill/>
                  <a:prstDash val="solid"/>
                </a:ln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Краснодарский край</a:t>
            </a:r>
          </a:p>
          <a:p>
            <a:pPr algn="ctr"/>
            <a:endParaRPr lang="ru-RU" sz="1600" b="1" dirty="0" smtClean="0">
              <a:ln w="22225">
                <a:noFill/>
                <a:prstDash val="solid"/>
              </a:ln>
              <a:solidFill>
                <a:srgbClr val="FF0000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 smtClean="0">
                <a:solidFill>
                  <a:srgbClr val="00B050"/>
                </a:solidFill>
              </a:rPr>
              <a:t>Опыт </a:t>
            </a:r>
            <a:r>
              <a:rPr lang="ru-RU" sz="2000" dirty="0">
                <a:solidFill>
                  <a:srgbClr val="00B050"/>
                </a:solidFill>
              </a:rPr>
              <a:t>работы школы по преодолению </a:t>
            </a:r>
            <a:r>
              <a:rPr lang="ru-RU" sz="2000" dirty="0" smtClean="0">
                <a:solidFill>
                  <a:srgbClr val="00B050"/>
                </a:solidFill>
              </a:rPr>
              <a:t>риска</a:t>
            </a:r>
          </a:p>
          <a:p>
            <a:pPr algn="ctr"/>
            <a:r>
              <a:rPr lang="ru-RU" sz="2000" dirty="0" smtClean="0">
                <a:solidFill>
                  <a:srgbClr val="00B050"/>
                </a:solidFill>
              </a:rPr>
              <a:t> </a:t>
            </a:r>
            <a:r>
              <a:rPr lang="ru-RU" sz="2000" dirty="0">
                <a:solidFill>
                  <a:srgbClr val="00B050"/>
                </a:solidFill>
              </a:rPr>
              <a:t>«Пониженный уровень школьного благополучия</a:t>
            </a:r>
            <a:r>
              <a:rPr lang="ru-RU" sz="2000" dirty="0" smtClean="0">
                <a:solidFill>
                  <a:srgbClr val="00B050"/>
                </a:solidFill>
              </a:rPr>
              <a:t>»</a:t>
            </a:r>
            <a:endParaRPr lang="ru-RU" sz="2000" dirty="0" smtClean="0">
              <a:ln w="22225">
                <a:noFill/>
                <a:prstDash val="solid"/>
              </a:ln>
              <a:solidFill>
                <a:srgbClr val="00B050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ru-RU" sz="1600" b="1" dirty="0">
              <a:ln w="22225">
                <a:noFill/>
                <a:prstDash val="solid"/>
              </a:ln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r"/>
            <a:endParaRPr lang="ru-RU" sz="1400" b="1" dirty="0" smtClean="0">
              <a:ln w="22225">
                <a:noFill/>
                <a:prstDash val="solid"/>
              </a:ln>
              <a:solidFill>
                <a:srgbClr val="00206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ln w="22225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                                                                                </a:t>
            </a:r>
          </a:p>
          <a:p>
            <a:endParaRPr lang="ru-RU" sz="1400" dirty="0" smtClean="0">
              <a:ln w="22225">
                <a:noFill/>
                <a:prstDash val="solid"/>
              </a:ln>
              <a:solidFill>
                <a:srgbClr val="00206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endParaRPr lang="ru-RU" sz="1400" dirty="0" smtClean="0">
              <a:ln w="22225">
                <a:noFill/>
                <a:prstDash val="solid"/>
              </a:ln>
              <a:solidFill>
                <a:srgbClr val="00206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endParaRPr lang="ru-RU" sz="1400" dirty="0" smtClean="0">
              <a:ln w="22225">
                <a:noFill/>
                <a:prstDash val="solid"/>
              </a:ln>
              <a:solidFill>
                <a:srgbClr val="00206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endParaRPr lang="ru-RU" sz="1400" dirty="0" smtClean="0">
              <a:ln w="22225">
                <a:noFill/>
                <a:prstDash val="solid"/>
              </a:ln>
              <a:solidFill>
                <a:srgbClr val="00206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endParaRPr lang="ru-RU" sz="1400" dirty="0" smtClean="0">
              <a:ln w="22225">
                <a:noFill/>
                <a:prstDash val="solid"/>
              </a:ln>
              <a:solidFill>
                <a:srgbClr val="00206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endParaRPr lang="ru-RU" sz="1400" dirty="0" smtClean="0">
              <a:ln w="22225">
                <a:noFill/>
                <a:prstDash val="solid"/>
              </a:ln>
              <a:solidFill>
                <a:srgbClr val="00206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endParaRPr lang="ru-RU" sz="1400" dirty="0" smtClean="0">
              <a:ln w="22225">
                <a:noFill/>
                <a:prstDash val="solid"/>
              </a:ln>
              <a:solidFill>
                <a:srgbClr val="00206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endParaRPr lang="ru-RU" sz="1400" dirty="0" smtClean="0">
              <a:ln w="22225">
                <a:noFill/>
                <a:prstDash val="solid"/>
              </a:ln>
              <a:solidFill>
                <a:srgbClr val="00206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ln w="22225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                                                                                 </a:t>
            </a:r>
            <a:r>
              <a:rPr lang="ru-RU" sz="1600" dirty="0" smtClean="0">
                <a:ln w="22225">
                  <a:noFill/>
                  <a:prstDash val="solid"/>
                </a:ln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Директор МБОУ СОШ 12 </a:t>
            </a:r>
          </a:p>
          <a:p>
            <a:r>
              <a:rPr lang="ru-RU" sz="1600" dirty="0" smtClean="0">
                <a:ln w="22225">
                  <a:noFill/>
                  <a:prstDash val="solid"/>
                </a:ln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                                                                                           Мозгот В.В</a:t>
            </a:r>
            <a:r>
              <a:rPr lang="ru-RU" sz="1600" b="1" dirty="0" smtClean="0">
                <a:ln w="22225">
                  <a:noFill/>
                  <a:prstDash val="solid"/>
                </a:ln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  <a:endParaRPr lang="ru-RU" sz="1600" b="1" dirty="0">
              <a:ln w="22225">
                <a:noFill/>
                <a:prstDash val="solid"/>
              </a:ln>
              <a:solidFill>
                <a:srgbClr val="002060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9478" y="4023584"/>
            <a:ext cx="1112228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Автор:</a:t>
            </a:r>
            <a:endParaRPr lang="ru-RU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345" y="3360904"/>
            <a:ext cx="3633215" cy="2867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682753"/>
            <a:ext cx="6047232" cy="7193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2700" dirty="0" smtClean="0">
                <a:solidFill>
                  <a:srgbClr val="002060"/>
                </a:solidFill>
                <a:latin typeface="+mn-lt"/>
              </a:rPr>
            </a:br>
            <a:r>
              <a:rPr lang="ru-RU" sz="2700" dirty="0" smtClean="0">
                <a:solidFill>
                  <a:srgbClr val="00B050"/>
                </a:solidFill>
                <a:latin typeface="+mn-lt"/>
              </a:rPr>
              <a:t>Посещение родительских </a:t>
            </a:r>
            <a:r>
              <a:rPr lang="ru-RU" sz="2700" dirty="0" smtClean="0">
                <a:solidFill>
                  <a:srgbClr val="00B050"/>
                </a:solidFill>
                <a:latin typeface="+mn-lt"/>
              </a:rPr>
              <a:t>собраний, %</a:t>
            </a:r>
            <a:endParaRPr lang="ru-RU" sz="2700" dirty="0">
              <a:solidFill>
                <a:srgbClr val="00B050"/>
              </a:solidFill>
              <a:latin typeface="+mn-lt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2247597"/>
              </p:ext>
            </p:extLst>
          </p:nvPr>
        </p:nvGraphicFramePr>
        <p:xfrm>
          <a:off x="1243584" y="1825625"/>
          <a:ext cx="6437376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1806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5504" y="621791"/>
            <a:ext cx="6144768" cy="1926337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B050"/>
                </a:solidFill>
                <a:latin typeface="+mn-lt"/>
                <a:ea typeface="Tahoma" panose="020B0604030504040204" pitchFamily="34" charset="0"/>
                <a:cs typeface="Arial" panose="020B0604020202020204" pitchFamily="34" charset="0"/>
              </a:rPr>
              <a:t>Проведение профилактических бесед </a:t>
            </a:r>
            <a:r>
              <a:rPr lang="ru-RU" sz="2400" b="1" dirty="0" smtClean="0">
                <a:solidFill>
                  <a:srgbClr val="00B050"/>
                </a:solidFill>
                <a:latin typeface="+mn-lt"/>
                <a:ea typeface="Tahoma" panose="020B0604030504040204" pitchFamily="34" charset="0"/>
                <a:cs typeface="Arial" panose="020B0604020202020204" pitchFamily="34" charset="0"/>
              </a:rPr>
              <a:t>заместителем директора по ВР </a:t>
            </a:r>
            <a:br>
              <a:rPr lang="ru-RU" sz="2400" b="1" dirty="0" smtClean="0">
                <a:solidFill>
                  <a:srgbClr val="00B050"/>
                </a:solidFill>
                <a:latin typeface="+mn-lt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00B050"/>
                </a:solidFill>
                <a:latin typeface="+mn-lt"/>
                <a:ea typeface="Tahoma" panose="020B0604030504040204" pitchFamily="34" charset="0"/>
                <a:cs typeface="Arial" panose="020B0604020202020204" pitchFamily="34" charset="0"/>
              </a:rPr>
              <a:t>Лантратовой Л.В.</a:t>
            </a:r>
            <a:r>
              <a:rPr lang="ru-RU" sz="2400" b="1" dirty="0">
                <a:solidFill>
                  <a:srgbClr val="00B050"/>
                </a:solidFill>
                <a:latin typeface="+mn-lt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00B050"/>
                </a:solidFill>
                <a:latin typeface="+mn-lt"/>
                <a:ea typeface="Tahoma" panose="020B0604030504040204" pitchFamily="34" charset="0"/>
                <a:cs typeface="Arial" panose="020B0604020202020204" pitchFamily="34" charset="0"/>
              </a:rPr>
              <a:t>с </a:t>
            </a:r>
            <a:r>
              <a:rPr lang="ru-RU" sz="2400" b="1" dirty="0">
                <a:solidFill>
                  <a:srgbClr val="00B050"/>
                </a:solidFill>
                <a:latin typeface="+mn-lt"/>
                <a:ea typeface="Tahoma" panose="020B0604030504040204" pitchFamily="34" charset="0"/>
                <a:cs typeface="Arial" panose="020B0604020202020204" pitchFamily="34" charset="0"/>
              </a:rPr>
              <a:t>родителями </a:t>
            </a:r>
            <a:r>
              <a:rPr lang="ru-RU" sz="2400" b="1" dirty="0" smtClean="0">
                <a:solidFill>
                  <a:srgbClr val="00B050"/>
                </a:solidFill>
                <a:latin typeface="+mn-lt"/>
                <a:ea typeface="Tahoma" panose="020B0604030504040204" pitchFamily="34" charset="0"/>
                <a:cs typeface="Arial" panose="020B0604020202020204" pitchFamily="34" charset="0"/>
              </a:rPr>
              <a:t>учащихся </a:t>
            </a:r>
            <a:br>
              <a:rPr lang="ru-RU" sz="2400" b="1" dirty="0" smtClean="0">
                <a:solidFill>
                  <a:srgbClr val="00B050"/>
                </a:solidFill>
                <a:latin typeface="+mn-lt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00B050"/>
                </a:solidFill>
                <a:latin typeface="+mn-lt"/>
                <a:ea typeface="Tahoma" panose="020B0604030504040204" pitchFamily="34" charset="0"/>
                <a:cs typeface="Arial" panose="020B0604020202020204" pitchFamily="34" charset="0"/>
              </a:rPr>
              <a:t>7 класса Ивлевой Н.Н.и Сиволаповой Т.А.</a:t>
            </a:r>
            <a:r>
              <a:rPr lang="ru-RU" sz="2400" dirty="0">
                <a:solidFill>
                  <a:srgbClr val="00B050"/>
                </a:solidFill>
                <a:latin typeface="+mn-lt"/>
                <a:ea typeface="Tahoma" panose="020B060403050404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solidFill>
                  <a:srgbClr val="00B050"/>
                </a:solidFill>
                <a:latin typeface="+mn-lt"/>
                <a:ea typeface="Tahoma" panose="020B0604030504040204" pitchFamily="34" charset="0"/>
                <a:cs typeface="Arial" panose="020B0604020202020204" pitchFamily="34" charset="0"/>
              </a:rPr>
            </a:br>
            <a:endParaRPr lang="ru-RU" sz="2400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6" name="Picture 3" descr="C:\Users\Школа\Desktop\Даша\IMG-20220517-WA000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9765">
            <a:off x="1617840" y="3341406"/>
            <a:ext cx="2152996" cy="248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Школа\Desktop\Даша\IMG-20220517-WA00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1599">
            <a:off x="4297831" y="3220145"/>
            <a:ext cx="2799815" cy="23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69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365504" y="1857983"/>
            <a:ext cx="33771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Учащийся </a:t>
            </a:r>
            <a:r>
              <a:rPr lang="ru-RU" sz="2400" dirty="0" smtClean="0">
                <a:solidFill>
                  <a:srgbClr val="002060"/>
                </a:solidFill>
              </a:rPr>
              <a:t>7 класса</a:t>
            </a:r>
            <a:r>
              <a:rPr lang="ru-RU" sz="2400" dirty="0">
                <a:solidFill>
                  <a:srgbClr val="002060"/>
                </a:solidFill>
              </a:rPr>
              <a:t>, состоящий на учёте в ПДН ОМВД,  стал победителем  краевого фестиваля «Формула успеха»  в  номинации «Изобразительное искусство».</a:t>
            </a:r>
            <a:endParaRPr lang="ru-RU" sz="240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207580"/>
            <a:ext cx="2571750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18681" y="365125"/>
            <a:ext cx="5992238" cy="112236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+mn-lt"/>
              </a:rPr>
              <a:t>Наши успехи</a:t>
            </a:r>
            <a:endParaRPr lang="ru-RU" sz="2400" b="1" dirty="0">
              <a:solidFill>
                <a:srgbClr val="00B0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5513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04673"/>
            <a:ext cx="7772400" cy="1109472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B050"/>
                </a:solidFill>
                <a:latin typeface="+mn-lt"/>
              </a:rPr>
              <a:t>Участники  </a:t>
            </a:r>
            <a:r>
              <a:rPr lang="en-US" sz="2400" b="1" dirty="0">
                <a:solidFill>
                  <a:srgbClr val="00B050"/>
                </a:solidFill>
                <a:latin typeface="+mn-lt"/>
              </a:rPr>
              <a:t>II </a:t>
            </a:r>
            <a:r>
              <a:rPr lang="ru-RU" sz="2400" b="1" dirty="0">
                <a:solidFill>
                  <a:srgbClr val="00B050"/>
                </a:solidFill>
                <a:latin typeface="+mn-lt"/>
              </a:rPr>
              <a:t>Спартакиады несовершеннолетних </a:t>
            </a:r>
            <a:r>
              <a:rPr lang="ru-RU" sz="2400" b="1" dirty="0" smtClean="0">
                <a:solidFill>
                  <a:srgbClr val="00B050"/>
                </a:solidFill>
                <a:latin typeface="+mn-lt"/>
              </a:rPr>
              <a:t/>
            </a:r>
            <a:br>
              <a:rPr lang="ru-RU" sz="2400" b="1" dirty="0" smtClean="0">
                <a:solidFill>
                  <a:srgbClr val="00B050"/>
                </a:solidFill>
                <a:latin typeface="+mn-lt"/>
              </a:rPr>
            </a:br>
            <a:r>
              <a:rPr lang="ru-RU" sz="2400" b="1" dirty="0" smtClean="0">
                <a:solidFill>
                  <a:srgbClr val="00B050"/>
                </a:solidFill>
                <a:latin typeface="+mn-lt"/>
              </a:rPr>
              <a:t>и первого </a:t>
            </a:r>
            <a:r>
              <a:rPr lang="ru-RU" sz="2400" b="1" dirty="0">
                <a:solidFill>
                  <a:srgbClr val="00B050"/>
                </a:solidFill>
                <a:latin typeface="+mn-lt"/>
              </a:rPr>
              <a:t>этапа краевых </a:t>
            </a:r>
            <a:r>
              <a:rPr lang="ru-RU" sz="2400" b="1" dirty="0" smtClean="0">
                <a:solidFill>
                  <a:srgbClr val="00B050"/>
                </a:solidFill>
                <a:latin typeface="+mn-lt"/>
              </a:rPr>
              <a:t/>
            </a:r>
            <a:br>
              <a:rPr lang="ru-RU" sz="2400" b="1" dirty="0" smtClean="0">
                <a:solidFill>
                  <a:srgbClr val="00B050"/>
                </a:solidFill>
                <a:latin typeface="+mn-lt"/>
              </a:rPr>
            </a:br>
            <a:r>
              <a:rPr lang="ru-RU" sz="2400" b="1" dirty="0" smtClean="0">
                <a:solidFill>
                  <a:srgbClr val="00B050"/>
                </a:solidFill>
                <a:latin typeface="+mn-lt"/>
              </a:rPr>
              <a:t>спортивных </a:t>
            </a:r>
            <a:r>
              <a:rPr lang="ru-RU" sz="2400" b="1" dirty="0">
                <a:solidFill>
                  <a:srgbClr val="00B050"/>
                </a:solidFill>
                <a:latin typeface="+mn-lt"/>
              </a:rPr>
              <a:t>игр </a:t>
            </a:r>
            <a:r>
              <a:rPr lang="ru-RU" sz="2400" b="1" dirty="0" smtClean="0">
                <a:solidFill>
                  <a:srgbClr val="00B050"/>
                </a:solidFill>
                <a:latin typeface="+mn-lt"/>
              </a:rPr>
              <a:t>«</a:t>
            </a:r>
            <a:r>
              <a:rPr lang="ru-RU" sz="2400" b="1" dirty="0">
                <a:solidFill>
                  <a:srgbClr val="00B050"/>
                </a:solidFill>
                <a:latin typeface="+mn-lt"/>
              </a:rPr>
              <a:t>Спорт против наркотиков»</a:t>
            </a:r>
            <a:endParaRPr lang="ru-RU" sz="24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2512" y="4148328"/>
            <a:ext cx="384048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6" name="Picture 2" descr="C:\Users\Школа\Desktop\Даша\IMG-20220516-WA00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528" y="2767584"/>
            <a:ext cx="2316480" cy="258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271" y="2987040"/>
            <a:ext cx="2560321" cy="196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539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99478" y="4023584"/>
            <a:ext cx="184731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endParaRPr lang="ru-RU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1235412" y="633413"/>
            <a:ext cx="6653719" cy="20367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solidFill>
                  <a:srgbClr val="00B050"/>
                </a:solidFill>
                <a:latin typeface="+mn-lt"/>
                <a:ea typeface="Tahoma" panose="020B0604030504040204" pitchFamily="34" charset="0"/>
                <a:cs typeface="Arial" panose="020B0604020202020204" pitchFamily="34" charset="0"/>
              </a:rPr>
              <a:t>Методическая работа по повышению уровня школьного </a:t>
            </a:r>
            <a:r>
              <a:rPr lang="ru-RU" sz="2400" dirty="0" smtClean="0">
                <a:solidFill>
                  <a:srgbClr val="00B050"/>
                </a:solidFill>
                <a:latin typeface="+mn-lt"/>
                <a:ea typeface="Tahoma" panose="020B0604030504040204" pitchFamily="34" charset="0"/>
                <a:cs typeface="Arial" panose="020B0604020202020204" pitchFamily="34" charset="0"/>
              </a:rPr>
              <a:t>благополучия.</a:t>
            </a:r>
            <a:br>
              <a:rPr lang="ru-RU" sz="2400" dirty="0" smtClean="0">
                <a:solidFill>
                  <a:srgbClr val="00B050"/>
                </a:solidFill>
                <a:latin typeface="+mn-lt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rgbClr val="FF0000"/>
                </a:solidFill>
                <a:latin typeface="+mn-lt"/>
                <a:ea typeface="Tahoma" panose="020B060403050404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solidFill>
                  <a:srgbClr val="FF0000"/>
                </a:solidFill>
                <a:latin typeface="+mn-lt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+mn-lt"/>
                <a:ea typeface="Tahoma" panose="020B0604030504040204" pitchFamily="34" charset="0"/>
                <a:cs typeface="Arial" panose="020B0604020202020204" pitchFamily="34" charset="0"/>
              </a:rPr>
              <a:t>Проведение анкетирования среди педагогического коллектива</a:t>
            </a:r>
            <a:r>
              <a:rPr lang="ru-RU" sz="2400" dirty="0">
                <a:solidFill>
                  <a:srgbClr val="FF0000"/>
                </a:solidFill>
                <a:latin typeface="+mn-lt"/>
                <a:ea typeface="Tahoma" panose="020B060403050404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solidFill>
                  <a:srgbClr val="FF0000"/>
                </a:solidFill>
                <a:latin typeface="+mn-lt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+mn-lt"/>
                <a:ea typeface="Tahoma" panose="020B060403050404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+mn-lt"/>
                <a:ea typeface="Tahoma" panose="020B0604030504040204" pitchFamily="34" charset="0"/>
                <a:cs typeface="Arial" panose="020B0604020202020204" pitchFamily="34" charset="0"/>
              </a:rPr>
            </a:br>
            <a:endParaRPr lang="ru-RU" sz="24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7" name="Picture 2" descr="D:\фотот\IMG-20211019-WA0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0544">
            <a:off x="1746990" y="2838426"/>
            <a:ext cx="2439206" cy="1829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951" y="4194694"/>
            <a:ext cx="2302645" cy="1896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0217">
            <a:off x="5327584" y="2964486"/>
            <a:ext cx="2280265" cy="1711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328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98960" y="103622"/>
            <a:ext cx="5141133" cy="162156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dirty="0">
                <a:solidFill>
                  <a:srgbClr val="00B050"/>
                </a:solidFill>
                <a:latin typeface="+mn-lt"/>
                <a:ea typeface="Tahoma" panose="020B0604030504040204" pitchFamily="34" charset="0"/>
                <a:cs typeface="Arial" panose="020B0604020202020204" pitchFamily="34" charset="0"/>
              </a:rPr>
              <a:t>Психолого-педагогическая помощь учащимся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half" idx="4294967295"/>
          </p:nvPr>
        </p:nvSpPr>
        <p:spPr>
          <a:xfrm>
            <a:off x="1035271" y="1625453"/>
            <a:ext cx="3073941" cy="376781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</a:rPr>
              <a:t>	</a:t>
            </a:r>
            <a:r>
              <a:rPr lang="ru-RU" sz="2900" dirty="0" smtClean="0">
                <a:solidFill>
                  <a:srgbClr val="002060"/>
                </a:solidFill>
              </a:rPr>
              <a:t>«</a:t>
            </a:r>
            <a:r>
              <a:rPr lang="ru-RU" sz="2900" dirty="0">
                <a:solidFill>
                  <a:srgbClr val="002060"/>
                </a:solidFill>
              </a:rPr>
              <a:t>Дерево с человечками», </a:t>
            </a:r>
            <a:endParaRPr lang="ru-RU" sz="2900" dirty="0" smtClean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dirty="0" smtClean="0">
                <a:solidFill>
                  <a:srgbClr val="002060"/>
                </a:solidFill>
              </a:rPr>
              <a:t>	«</a:t>
            </a:r>
            <a:r>
              <a:rPr lang="ru-RU" sz="2900" dirty="0">
                <a:solidFill>
                  <a:srgbClr val="002060"/>
                </a:solidFill>
              </a:rPr>
              <a:t>Моя семья», «</a:t>
            </a:r>
            <a:r>
              <a:rPr lang="ru-RU" sz="2900" dirty="0" smtClean="0">
                <a:solidFill>
                  <a:srgbClr val="002060"/>
                </a:solidFill>
              </a:rPr>
              <a:t>Три дерева», </a:t>
            </a:r>
            <a:r>
              <a:rPr lang="ru-RU" sz="2900" dirty="0">
                <a:solidFill>
                  <a:srgbClr val="002060"/>
                </a:solidFill>
              </a:rPr>
              <a:t>«Паутина</a:t>
            </a:r>
            <a:r>
              <a:rPr lang="ru-RU" sz="2900" dirty="0" smtClean="0">
                <a:solidFill>
                  <a:srgbClr val="002060"/>
                </a:solidFill>
              </a:rPr>
              <a:t>»,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dirty="0" smtClean="0">
                <a:solidFill>
                  <a:srgbClr val="002060"/>
                </a:solidFill>
              </a:rPr>
              <a:t>	Домик </a:t>
            </a:r>
            <a:r>
              <a:rPr lang="ru-RU" sz="2900" dirty="0">
                <a:solidFill>
                  <a:srgbClr val="002060"/>
                </a:solidFill>
              </a:rPr>
              <a:t>лесника», «10 слов</a:t>
            </a:r>
            <a:r>
              <a:rPr lang="ru-RU" sz="2900" dirty="0" smtClean="0">
                <a:solidFill>
                  <a:srgbClr val="002060"/>
                </a:solidFill>
              </a:rPr>
              <a:t>», </a:t>
            </a:r>
            <a:r>
              <a:rPr lang="ru-RU" sz="2900" dirty="0">
                <a:solidFill>
                  <a:srgbClr val="002060"/>
                </a:solidFill>
              </a:rPr>
              <a:t>«Конфликтный ли </a:t>
            </a:r>
            <a:r>
              <a:rPr lang="ru-RU" sz="2900" dirty="0" smtClean="0">
                <a:solidFill>
                  <a:srgbClr val="002060"/>
                </a:solidFill>
              </a:rPr>
              <a:t>ты человек</a:t>
            </a:r>
            <a:r>
              <a:rPr lang="ru-RU" sz="2900" dirty="0">
                <a:solidFill>
                  <a:srgbClr val="002060"/>
                </a:solidFill>
              </a:rPr>
              <a:t>?», «Методика самооценки школьных ситуаций О. Кондаша</a:t>
            </a:r>
            <a:r>
              <a:rPr lang="ru-RU" sz="2900" dirty="0" smtClean="0">
                <a:solidFill>
                  <a:srgbClr val="002060"/>
                </a:solidFill>
              </a:rPr>
              <a:t>» -тесты, помогающие определить психологическое состояние ребёнка, его отношения в коллективе и семье.</a:t>
            </a:r>
            <a:endParaRPr lang="ru-RU" sz="2900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C:\Users\User\AppData\Local\Microsoft\Windows\INetCache\Content.Word\20220517_10370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212" y="3533309"/>
            <a:ext cx="1509776" cy="1207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User\Desktop\20220517_10375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794" y="1924875"/>
            <a:ext cx="1719452" cy="1307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User\Desktop\20220517_10405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463" y="1029527"/>
            <a:ext cx="1707260" cy="1534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User\Desktop\20220517_103547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230" y="4876590"/>
            <a:ext cx="2422288" cy="1421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User\Desktop\20220517_103634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94997" y="2941806"/>
            <a:ext cx="1720129" cy="1183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User\Desktop\20220517_104104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88034" y="4821649"/>
            <a:ext cx="1575985" cy="12685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230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31392" y="365126"/>
            <a:ext cx="6352032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B050"/>
                </a:solidFill>
                <a:latin typeface="+mn-lt"/>
              </a:rPr>
              <a:t>Снижение пропусков уроков</a:t>
            </a:r>
            <a:endParaRPr lang="ru-RU" sz="2400" dirty="0">
              <a:solidFill>
                <a:srgbClr val="00B050"/>
              </a:solidFill>
              <a:latin typeface="+mn-lt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3369512"/>
              </p:ext>
            </p:extLst>
          </p:nvPr>
        </p:nvGraphicFramePr>
        <p:xfrm>
          <a:off x="1292225" y="1825625"/>
          <a:ext cx="6278563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7713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53312" y="1859340"/>
            <a:ext cx="6230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352145" y="512763"/>
            <a:ext cx="6322977" cy="9747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rgbClr val="00B050"/>
                </a:solidFill>
                <a:latin typeface="+mn-lt"/>
                <a:ea typeface="Tahoma" panose="020B0604030504040204" pitchFamily="34" charset="0"/>
                <a:cs typeface="Arial" panose="020B0604020202020204" pitchFamily="34" charset="0"/>
              </a:rPr>
              <a:t>Работа учителей и учащихся по повышению функциональной грамотности</a:t>
            </a:r>
            <a:r>
              <a:rPr lang="ru-RU" sz="2400" dirty="0">
                <a:solidFill>
                  <a:srgbClr val="00B050"/>
                </a:solidFill>
                <a:latin typeface="+mn-lt"/>
                <a:ea typeface="Tahoma" panose="020B060403050404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solidFill>
                  <a:srgbClr val="00B050"/>
                </a:solidFill>
                <a:latin typeface="+mn-lt"/>
                <a:ea typeface="Tahoma" panose="020B0604030504040204" pitchFamily="34" charset="0"/>
                <a:cs typeface="Arial" panose="020B0604020202020204" pitchFamily="34" charset="0"/>
              </a:rPr>
            </a:br>
            <a:endParaRPr lang="ru-RU" sz="2400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6" name="Picture 4" descr="C:\Users\Школа\Desktop\Даша\IMG-20220517-WA00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456" y="1301863"/>
            <a:ext cx="2139696" cy="1439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Школа\Desktop\Даша\IMG-20220517-WA00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518" y="2353056"/>
            <a:ext cx="2684337" cy="155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216" y="1210638"/>
            <a:ext cx="2316480" cy="1666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440" y="4116503"/>
            <a:ext cx="1487423" cy="2045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098" y="4116503"/>
            <a:ext cx="1500377" cy="2063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872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" y="0"/>
            <a:ext cx="9135879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1313234" y="554038"/>
            <a:ext cx="6070060" cy="61277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>
                <a:solidFill>
                  <a:srgbClr val="00B050"/>
                </a:solidFill>
                <a:latin typeface="+mn-lt"/>
                <a:ea typeface="Tahoma" panose="020B0604030504040204" pitchFamily="34" charset="0"/>
                <a:cs typeface="Arial" panose="020B0604020202020204" pitchFamily="34" charset="0"/>
              </a:rPr>
              <a:t>«Точка роста»</a:t>
            </a:r>
          </a:p>
        </p:txBody>
      </p:sp>
      <p:pic>
        <p:nvPicPr>
          <p:cNvPr id="7" name="Picture 2" descr="C:\Users\Школа\Desktop\Даша\IMG-20220418-WA00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97" y="422388"/>
            <a:ext cx="1450848" cy="120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Школа\Desktop\Даша\IMG-20220418-WA00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823">
            <a:off x="2923259" y="1341470"/>
            <a:ext cx="1277578" cy="107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Школа\Desktop\Даша\IMG-20220418-WA00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8850">
            <a:off x="4679058" y="1277895"/>
            <a:ext cx="1295655" cy="107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Школа\Desktop\Даша\IMG-20220418-WA001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9122">
            <a:off x="1435900" y="2083332"/>
            <a:ext cx="1400387" cy="110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:\Users\Школа\Desktop\Даша\IMG-20220418-WA000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145" y="2770280"/>
            <a:ext cx="1109457" cy="100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C:\Users\Школа\Desktop\Даша\IMG-20220418-WA001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3102">
            <a:off x="6018211" y="2282960"/>
            <a:ext cx="1449789" cy="127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401" y="3834530"/>
            <a:ext cx="1886998" cy="1399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958" y="4661002"/>
            <a:ext cx="1769206" cy="1326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651" y="2782680"/>
            <a:ext cx="1110847" cy="1481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701" y="3906622"/>
            <a:ext cx="2011681" cy="1508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01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153894" y="384862"/>
            <a:ext cx="6595353" cy="10604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solidFill>
                  <a:srgbClr val="00B050"/>
                </a:solidFill>
                <a:latin typeface="+mn-lt"/>
                <a:ea typeface="Tahoma" panose="020B0604030504040204" pitchFamily="34" charset="0"/>
                <a:cs typeface="Arial" panose="020B0604020202020204" pitchFamily="34" charset="0"/>
              </a:rPr>
              <a:t>Заинтересовать ребят </a:t>
            </a:r>
            <a:r>
              <a:rPr lang="ru-RU" sz="2400" dirty="0" smtClean="0">
                <a:solidFill>
                  <a:srgbClr val="00B050"/>
                </a:solidFill>
                <a:latin typeface="+mn-lt"/>
                <a:ea typeface="Tahoma" panose="020B060403050404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solidFill>
                  <a:srgbClr val="00B050"/>
                </a:solidFill>
                <a:latin typeface="+mn-lt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rgbClr val="00B050"/>
                </a:solidFill>
                <a:latin typeface="+mn-lt"/>
                <a:ea typeface="Tahoma" panose="020B0604030504040204" pitchFamily="34" charset="0"/>
                <a:cs typeface="Arial" panose="020B0604020202020204" pitchFamily="34" charset="0"/>
              </a:rPr>
              <a:t>значит отвлечь </a:t>
            </a:r>
            <a:r>
              <a:rPr lang="ru-RU" sz="2400" dirty="0">
                <a:solidFill>
                  <a:srgbClr val="00B050"/>
                </a:solidFill>
                <a:latin typeface="+mn-lt"/>
                <a:ea typeface="Tahoma" panose="020B0604030504040204" pitchFamily="34" charset="0"/>
                <a:cs typeface="Arial" panose="020B0604020202020204" pitchFamily="34" charset="0"/>
              </a:rPr>
              <a:t>от проблемы</a:t>
            </a:r>
            <a:br>
              <a:rPr lang="ru-RU" sz="2400" dirty="0">
                <a:solidFill>
                  <a:srgbClr val="00B050"/>
                </a:solidFill>
                <a:latin typeface="+mn-lt"/>
                <a:ea typeface="Tahoma" panose="020B0604030504040204" pitchFamily="34" charset="0"/>
                <a:cs typeface="Arial" panose="020B0604020202020204" pitchFamily="34" charset="0"/>
              </a:rPr>
            </a:br>
            <a:endParaRPr lang="ru-RU" sz="2400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280" y="1339540"/>
            <a:ext cx="1624545" cy="1218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233" y="1639865"/>
            <a:ext cx="994286" cy="1325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948" y="1339540"/>
            <a:ext cx="1120223" cy="1493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096" y="1339540"/>
            <a:ext cx="1347216" cy="101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079" y="1560552"/>
            <a:ext cx="932688" cy="1246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464" y="3093434"/>
            <a:ext cx="1670342" cy="1253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875" y="3037948"/>
            <a:ext cx="1356651" cy="1503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573" y="3090100"/>
            <a:ext cx="1410589" cy="952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549" y="4646866"/>
            <a:ext cx="1445257" cy="1386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704" y="2965579"/>
            <a:ext cx="1530643" cy="1517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870" y="4646866"/>
            <a:ext cx="1833403" cy="1107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372" y="4815744"/>
            <a:ext cx="2167395" cy="1048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676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53312" y="365127"/>
            <a:ext cx="6181344" cy="841881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B050"/>
                </a:solidFill>
                <a:latin typeface="+mn-lt"/>
              </a:rPr>
              <a:t>Социальный паспорт школы</a:t>
            </a:r>
            <a:endParaRPr lang="ru-RU" sz="2400" dirty="0">
              <a:solidFill>
                <a:srgbClr val="00B050"/>
              </a:solidFill>
              <a:latin typeface="+mn-lt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7982769"/>
              </p:ext>
            </p:extLst>
          </p:nvPr>
        </p:nvGraphicFramePr>
        <p:xfrm>
          <a:off x="1328929" y="1683523"/>
          <a:ext cx="6174620" cy="28205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7570"/>
                <a:gridCol w="539108"/>
                <a:gridCol w="736391"/>
                <a:gridCol w="659074"/>
                <a:gridCol w="812462"/>
                <a:gridCol w="905338"/>
                <a:gridCol w="814805"/>
                <a:gridCol w="1189872"/>
              </a:tblGrid>
              <a:tr h="1746513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effectLst/>
                        </a:rPr>
                        <a:t>Общая численность учащихся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96" marR="6449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effectLst/>
                        </a:rPr>
                        <a:t>Состоят на учёте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96" marR="6449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effectLst/>
                        </a:rPr>
                        <a:t>Статус семей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96" marR="6449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92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1-4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96" marR="644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5-9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96" marR="644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10-11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96" marR="644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ВШ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96" marR="644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ПДН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96" marR="644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Много-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детные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96" marR="644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Неполные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96" marR="644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Неблаго-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получные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96" marR="64496" marT="0" marB="0"/>
                </a:tc>
              </a:tr>
              <a:tr h="4431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effectLst/>
                        </a:rPr>
                        <a:t>63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96" marR="644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effectLst/>
                        </a:rPr>
                        <a:t>84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96" marR="644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effectLst/>
                        </a:rPr>
                        <a:t>16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96" marR="644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effectLst/>
                        </a:rPr>
                        <a:t>4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96" marR="644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effectLst/>
                        </a:rPr>
                        <a:t>3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96" marR="644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effectLst/>
                        </a:rPr>
                        <a:t>14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96" marR="644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effectLst/>
                        </a:rPr>
                        <a:t>33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96" marR="644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96" marR="6449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086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426721"/>
            <a:ext cx="7772400" cy="76809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B050"/>
                </a:solidFill>
                <a:latin typeface="+mn-lt"/>
              </a:rPr>
              <a:t>Итоги работы в проекте «500+»</a:t>
            </a:r>
            <a:endParaRPr lang="ru-RU" sz="24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243584" y="1255776"/>
            <a:ext cx="6522720" cy="4901184"/>
          </a:xfrm>
        </p:spPr>
        <p:txBody>
          <a:bodyPr>
            <a:normAutofit fontScale="70000" lnSpcReduction="20000"/>
          </a:bodyPr>
          <a:lstStyle/>
          <a:p>
            <a:pPr marL="457200" lvl="0" indent="-457200" algn="l">
              <a:buFont typeface="Wingdings" pitchFamily="2" charset="2"/>
              <a:buChar char="v"/>
            </a:pPr>
            <a:r>
              <a:rPr lang="ru-RU" sz="2600" dirty="0">
                <a:solidFill>
                  <a:srgbClr val="002060"/>
                </a:solidFill>
              </a:rPr>
              <a:t>Повышена доля обучающихся, находящихся в состоянии школьного психологического комфорта, доли удовлетворённых школьной жизнью.</a:t>
            </a:r>
          </a:p>
          <a:p>
            <a:pPr marL="457200" lvl="0" indent="-457200" algn="l">
              <a:buFont typeface="Wingdings" pitchFamily="2" charset="2"/>
              <a:buChar char="v"/>
            </a:pPr>
            <a:r>
              <a:rPr lang="ru-RU" sz="2600" dirty="0">
                <a:solidFill>
                  <a:srgbClr val="002060"/>
                </a:solidFill>
              </a:rPr>
              <a:t>Создана  развивающая среда, отвечающая познавательным потребностям обучающихся.</a:t>
            </a:r>
          </a:p>
          <a:p>
            <a:pPr marL="457200" lvl="0" indent="-457200" algn="l">
              <a:buFont typeface="Wingdings" pitchFamily="2" charset="2"/>
              <a:buChar char="v"/>
            </a:pPr>
            <a:r>
              <a:rPr lang="ru-RU" sz="2600" dirty="0">
                <a:solidFill>
                  <a:srgbClr val="002060"/>
                </a:solidFill>
              </a:rPr>
              <a:t>Организована  деятельность участников образовательных отношений по обеспечению усвоения образовательной программы общего образования учащимися с пониженным уровнем школьного благополучия.</a:t>
            </a:r>
          </a:p>
          <a:p>
            <a:pPr marL="457200" lvl="0" indent="-457200" algn="l">
              <a:buFont typeface="Wingdings" pitchFamily="2" charset="2"/>
              <a:buChar char="v"/>
            </a:pPr>
            <a:r>
              <a:rPr lang="ru-RU" sz="2600" dirty="0">
                <a:solidFill>
                  <a:srgbClr val="002060"/>
                </a:solidFill>
              </a:rPr>
              <a:t>Организована психологическая поддержка детей с трудностями в обучении.</a:t>
            </a:r>
          </a:p>
          <a:p>
            <a:pPr marL="457200" lvl="0" indent="-457200" algn="l">
              <a:buFont typeface="Wingdings" pitchFamily="2" charset="2"/>
              <a:buChar char="v"/>
            </a:pPr>
            <a:r>
              <a:rPr lang="ru-RU" sz="2600" dirty="0">
                <a:solidFill>
                  <a:srgbClr val="002060"/>
                </a:solidFill>
              </a:rPr>
              <a:t>Реализована программа  профессионального уровня педагогических работников, включающая в себя курсовую, внекурсовую подготовку педагогов, а также участие в работе методических объединений.</a:t>
            </a:r>
          </a:p>
          <a:p>
            <a:pPr marL="457200" lvl="0" indent="-457200" algn="l">
              <a:buFont typeface="Wingdings" pitchFamily="2" charset="2"/>
              <a:buChar char="v"/>
            </a:pPr>
            <a:r>
              <a:rPr lang="ru-RU" sz="2600" dirty="0">
                <a:solidFill>
                  <a:srgbClr val="002060"/>
                </a:solidFill>
              </a:rPr>
              <a:t>Повышено качество образования.</a:t>
            </a:r>
          </a:p>
          <a:p>
            <a:pPr marL="457200" lvl="0" indent="-457200" algn="l">
              <a:buFont typeface="Wingdings" pitchFamily="2" charset="2"/>
              <a:buChar char="v"/>
            </a:pPr>
            <a:r>
              <a:rPr lang="ru-RU" sz="2600" dirty="0">
                <a:solidFill>
                  <a:srgbClr val="002060"/>
                </a:solidFill>
              </a:rPr>
              <a:t>Организована консультативная помощь приглашенных специалистов педагогам с целью научения применению </a:t>
            </a:r>
            <a:r>
              <a:rPr lang="ru-RU" sz="2600" dirty="0" smtClean="0">
                <a:solidFill>
                  <a:srgbClr val="002060"/>
                </a:solidFill>
              </a:rPr>
              <a:t>рефлексивного подхода к воспитанию.</a:t>
            </a:r>
            <a:endParaRPr lang="ru-RU" sz="26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554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3312" y="2412460"/>
            <a:ext cx="6254496" cy="357005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+mn-lt"/>
              </a:rPr>
            </a:b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+mn-lt"/>
              </a:rPr>
            </a:b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Мозгот Виктория Валентиновна, </a:t>
            </a:r>
            <a:br>
              <a:rPr lang="ru-RU" sz="2400" dirty="0" smtClean="0">
                <a:solidFill>
                  <a:srgbClr val="002060"/>
                </a:solidFill>
                <a:latin typeface="+mn-lt"/>
              </a:rPr>
            </a:b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директор МБОУ СОШ 12 с. Новоалексеевского МО Белореченский район</a:t>
            </a:r>
            <a:br>
              <a:rPr lang="ru-RU" sz="2400" dirty="0" smtClean="0">
                <a:solidFill>
                  <a:srgbClr val="002060"/>
                </a:solidFill>
                <a:latin typeface="+mn-lt"/>
              </a:rPr>
            </a:b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+mn-lt"/>
              </a:rPr>
            </a:b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8-918-327-73-19 </a:t>
            </a:r>
            <a:br>
              <a:rPr lang="ru-RU" sz="2400" dirty="0" smtClean="0">
                <a:solidFill>
                  <a:srgbClr val="002060"/>
                </a:solidFill>
                <a:latin typeface="+mn-lt"/>
              </a:rPr>
            </a:b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+mn-lt"/>
              </a:rPr>
            </a:br>
            <a:r>
              <a:rPr lang="en-US" sz="2400" dirty="0" smtClean="0">
                <a:solidFill>
                  <a:srgbClr val="002060"/>
                </a:solidFill>
                <a:latin typeface="+mn-lt"/>
                <a:hlinkClick r:id="rId3"/>
              </a:rPr>
              <a:t>vmozgot@mail</a:t>
            </a:r>
            <a:r>
              <a:rPr lang="ru-RU" sz="2400" dirty="0" smtClean="0">
                <a:solidFill>
                  <a:srgbClr val="002060"/>
                </a:solidFill>
                <a:latin typeface="+mn-lt"/>
                <a:hlinkClick r:id="rId3"/>
              </a:rPr>
              <a:t>.</a:t>
            </a:r>
            <a:r>
              <a:rPr lang="en-US" sz="2400" dirty="0" smtClean="0">
                <a:solidFill>
                  <a:srgbClr val="002060"/>
                </a:solidFill>
                <a:latin typeface="+mn-lt"/>
                <a:hlinkClick r:id="rId3"/>
              </a:rPr>
              <a:t>ru</a:t>
            </a: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 </a:t>
            </a:r>
            <a:endParaRPr lang="ru-RU" sz="2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11871" y="1449421"/>
            <a:ext cx="686753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СПАСИБО ЗА ВНИМАНИЕ!</a:t>
            </a:r>
            <a:endParaRPr lang="ru-RU" sz="4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846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75616"/>
            <a:ext cx="9135879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53312" y="365127"/>
            <a:ext cx="6181344" cy="841881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00B050"/>
                </a:solidFill>
                <a:latin typeface="+mn-lt"/>
              </a:rPr>
              <a:t>Педагогический состав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2419687"/>
              </p:ext>
            </p:extLst>
          </p:nvPr>
        </p:nvGraphicFramePr>
        <p:xfrm>
          <a:off x="1377950" y="1070041"/>
          <a:ext cx="6112348" cy="4843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4305"/>
                <a:gridCol w="1958043"/>
              </a:tblGrid>
              <a:tr h="656565">
                <a:tc>
                  <a:txBody>
                    <a:bodyPr/>
                    <a:lstStyle/>
                    <a:p>
                      <a:r>
                        <a:rPr lang="ru-RU" dirty="0" smtClean="0"/>
                        <a:t>Общая численность педагогических работников, из них имеют: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</a:tr>
              <a:tr h="656565"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высшую и первую квалификационную категорию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 </a:t>
                      </a:r>
                      <a:endParaRPr lang="ru-RU" dirty="0"/>
                    </a:p>
                  </a:txBody>
                  <a:tcPr/>
                </a:tc>
              </a:tr>
              <a:tr h="592537">
                <a:tc>
                  <a:txBody>
                    <a:bodyPr/>
                    <a:lstStyle/>
                    <a:p>
                      <a:r>
                        <a:rPr lang="ru-RU" dirty="0" smtClean="0"/>
                        <a:t>высшее образование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/>
                </a:tc>
              </a:tr>
              <a:tr h="592537"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среднее профессиональное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  <a:tr h="656565">
                <a:tc>
                  <a:txBody>
                    <a:bodyPr/>
                    <a:lstStyle/>
                    <a:p>
                      <a:r>
                        <a:rPr lang="ru-RU" dirty="0" smtClean="0"/>
                        <a:t>педагогический стаж работы </a:t>
                      </a:r>
                    </a:p>
                    <a:p>
                      <a:r>
                        <a:rPr lang="ru-RU" dirty="0" smtClean="0"/>
                        <a:t>до 5-ти лет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</a:tr>
              <a:tr h="6565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педагогический стаж работы более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20-ти лет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</a:tr>
              <a:tr h="656565">
                <a:tc>
                  <a:txBody>
                    <a:bodyPr/>
                    <a:lstStyle/>
                    <a:p>
                      <a:r>
                        <a:rPr lang="ru-RU" dirty="0" smtClean="0"/>
                        <a:t>государственные и ведомственные награды, почётные звания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  <a:tr h="375180">
                <a:tc>
                  <a:txBody>
                    <a:bodyPr/>
                    <a:lstStyle/>
                    <a:p>
                      <a:r>
                        <a:rPr lang="ru-RU" dirty="0" smtClean="0"/>
                        <a:t>пенсионеры по возрасту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039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75616"/>
            <a:ext cx="9135879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53312" y="365127"/>
            <a:ext cx="6181344" cy="841881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B050"/>
                </a:solidFill>
                <a:latin typeface="+mn-lt"/>
              </a:rPr>
              <a:t>Проект «500</a:t>
            </a:r>
            <a:r>
              <a:rPr lang="ru-RU" sz="2400" dirty="0" smtClean="0">
                <a:solidFill>
                  <a:srgbClr val="00B050"/>
                </a:solidFill>
                <a:latin typeface="+mn-lt"/>
              </a:rPr>
              <a:t>+»</a:t>
            </a:r>
            <a:endParaRPr lang="ru-RU" sz="24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328928" y="1243585"/>
            <a:ext cx="6303264" cy="4779264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	  В  </a:t>
            </a:r>
            <a:r>
              <a:rPr lang="ru-RU" dirty="0">
                <a:solidFill>
                  <a:srgbClr val="002060"/>
                </a:solidFill>
              </a:rPr>
              <a:t>2020 году МБОУ СОШ 12 была включена </a:t>
            </a:r>
            <a:r>
              <a:rPr lang="ru-RU" dirty="0" smtClean="0">
                <a:solidFill>
                  <a:srgbClr val="002060"/>
                </a:solidFill>
              </a:rPr>
              <a:t>в </a:t>
            </a:r>
            <a:r>
              <a:rPr lang="ru-RU" dirty="0">
                <a:solidFill>
                  <a:srgbClr val="002060"/>
                </a:solidFill>
              </a:rPr>
              <a:t>Федеральный проект «Адресной методической помощи 500+». 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   Участники образовательных отношений прошли анкетирование для оценки 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рисков образовательной организации. 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   В результате верификации были подтверждены следующие факторы риска с высокой и средней </a:t>
            </a:r>
            <a:r>
              <a:rPr lang="ru-RU" dirty="0" smtClean="0">
                <a:solidFill>
                  <a:srgbClr val="002060"/>
                </a:solidFill>
              </a:rPr>
              <a:t>степенью значимости:					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5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82496" y="365127"/>
            <a:ext cx="5522976" cy="102476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   </a:t>
            </a:r>
            <a:r>
              <a:rPr lang="ru-RU" sz="2400" dirty="0" smtClean="0">
                <a:solidFill>
                  <a:srgbClr val="00B050"/>
                </a:solidFill>
                <a:latin typeface="+mn-lt"/>
              </a:rPr>
              <a:t>Рисковые направления</a:t>
            </a:r>
            <a:endParaRPr lang="ru-RU" sz="24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267968" y="1267968"/>
            <a:ext cx="6352032" cy="490899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	1.Высокая </a:t>
            </a:r>
            <a:r>
              <a:rPr lang="ru-RU" dirty="0">
                <a:solidFill>
                  <a:srgbClr val="002060"/>
                </a:solidFill>
              </a:rPr>
              <a:t>доля обучающихся с рисками учебной 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неуспешности.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2.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Недостаточная предметная и методическая компетентность педагогических работников.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3.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Низкая учебная мотивация обучающихся.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4.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Низкий уровень оснащения школы.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5. Пониженный уровень школьного благополучия.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6.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Низкое качество преодоления языковых и культурных барьеров.</a:t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197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19456"/>
            <a:ext cx="9135879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2224" y="365127"/>
            <a:ext cx="5401056" cy="97599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B050"/>
                </a:solidFill>
                <a:latin typeface="+mn-lt"/>
              </a:rPr>
              <a:t>Рисковые направления</a:t>
            </a:r>
            <a:endParaRPr lang="ru-RU" sz="24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231392" y="1280160"/>
            <a:ext cx="6473952" cy="489680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	Фактор </a:t>
            </a:r>
            <a:r>
              <a:rPr lang="ru-RU" dirty="0">
                <a:solidFill>
                  <a:srgbClr val="002060"/>
                </a:solidFill>
              </a:rPr>
              <a:t>риска «</a:t>
            </a:r>
            <a:r>
              <a:rPr lang="ru-RU" b="1" dirty="0">
                <a:solidFill>
                  <a:srgbClr val="002060"/>
                </a:solidFill>
              </a:rPr>
              <a:t>Низкий уровень школьного благополучия</a:t>
            </a:r>
            <a:r>
              <a:rPr lang="ru-RU" dirty="0">
                <a:solidFill>
                  <a:srgbClr val="002060"/>
                </a:solidFill>
              </a:rPr>
              <a:t>» имел среднюю степень </a:t>
            </a:r>
            <a:r>
              <a:rPr lang="ru-RU" dirty="0" smtClean="0">
                <a:solidFill>
                  <a:srgbClr val="002060"/>
                </a:solidFill>
              </a:rPr>
              <a:t>значимости. 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Цель</a:t>
            </a:r>
            <a:r>
              <a:rPr lang="ru-RU" dirty="0">
                <a:solidFill>
                  <a:srgbClr val="002060"/>
                </a:solidFill>
              </a:rPr>
              <a:t>: Снизить уровень тревожности обучающихся МБОУ СОШ 12, влияющий на их познавательную активность.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Задачи:  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1.Повысить психолого-педагогическую грамотность учителей.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2.Педагогам пройти курсы повышения, направленные на профилактику и преодоление эмоциональной напряжённости.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3.Снизить риск конфликтов и буллинга </a:t>
            </a:r>
            <a:r>
              <a:rPr lang="ru-RU" dirty="0" smtClean="0">
                <a:solidFill>
                  <a:srgbClr val="002060"/>
                </a:solidFill>
              </a:rPr>
              <a:t>в школе.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995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19456"/>
            <a:ext cx="9135879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04544" y="499871"/>
            <a:ext cx="6315456" cy="841249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n w="9525">
                  <a:noFill/>
                </a:ln>
                <a:solidFill>
                  <a:srgbClr val="00B050"/>
                </a:solidFill>
                <a:latin typeface="+mn-lt"/>
                <a:ea typeface="Tahoma" panose="020B0604030504040204" pitchFamily="34" charset="0"/>
                <a:cs typeface="Arial" panose="020B0604020202020204" pitchFamily="34" charset="0"/>
              </a:rPr>
              <a:t>Повышение  психолого-педагогической грамотности учителей</a:t>
            </a:r>
            <a:br>
              <a:rPr lang="ru-RU" sz="2400" dirty="0">
                <a:ln w="9525">
                  <a:noFill/>
                </a:ln>
                <a:solidFill>
                  <a:srgbClr val="00B050"/>
                </a:solidFill>
                <a:latin typeface="+mn-lt"/>
                <a:ea typeface="Tahoma" panose="020B0604030504040204" pitchFamily="34" charset="0"/>
                <a:cs typeface="Arial" panose="020B0604020202020204" pitchFamily="34" charset="0"/>
              </a:rPr>
            </a:br>
            <a:endParaRPr lang="ru-RU" sz="2400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8" name="Picture 2" descr="C:\Users\Школа\Desktop\фотот\IMG-20211207-WA005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806" y="1480879"/>
            <a:ext cx="2236124" cy="125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790" y="1439247"/>
            <a:ext cx="2310383" cy="173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476" y="2450675"/>
            <a:ext cx="1923286" cy="2564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439" y="3364169"/>
            <a:ext cx="1946037" cy="2704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762" y="3364169"/>
            <a:ext cx="1835658" cy="2447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381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3584" y="365126"/>
            <a:ext cx="6132576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B050"/>
                </a:solidFill>
                <a:latin typeface="+mn-lt"/>
              </a:rPr>
              <a:t>Уровень удовлетворённости школьной жизнью</a:t>
            </a:r>
            <a:br>
              <a:rPr lang="ru-RU" sz="2400" dirty="0" smtClean="0">
                <a:solidFill>
                  <a:srgbClr val="00B050"/>
                </a:solidFill>
                <a:latin typeface="+mn-lt"/>
              </a:rPr>
            </a:br>
            <a:endParaRPr lang="ru-RU" sz="2400" dirty="0">
              <a:solidFill>
                <a:srgbClr val="00B050"/>
              </a:solidFill>
              <a:latin typeface="+mn-lt"/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0646830"/>
              </p:ext>
            </p:extLst>
          </p:nvPr>
        </p:nvGraphicFramePr>
        <p:xfrm>
          <a:off x="1414272" y="1389889"/>
          <a:ext cx="6047232" cy="4584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9392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8928" y="365126"/>
            <a:ext cx="633984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rgbClr val="00B050"/>
                </a:solidFill>
                <a:latin typeface="+mn-lt"/>
              </a:rPr>
              <a:t>Проведение профилактических бесед  </a:t>
            </a:r>
            <a:br>
              <a:rPr lang="ru-RU" sz="2400" dirty="0" smtClean="0">
                <a:solidFill>
                  <a:srgbClr val="00B050"/>
                </a:solidFill>
                <a:latin typeface="+mn-lt"/>
              </a:rPr>
            </a:br>
            <a:r>
              <a:rPr lang="ru-RU" sz="2400" dirty="0" smtClean="0">
                <a:solidFill>
                  <a:srgbClr val="00B050"/>
                </a:solidFill>
                <a:latin typeface="+mn-lt"/>
              </a:rPr>
              <a:t> инспектором ПДН Аншер И.В. </a:t>
            </a:r>
            <a:r>
              <a:rPr lang="ru-RU" sz="2400" dirty="0">
                <a:solidFill>
                  <a:srgbClr val="00B050"/>
                </a:solidFill>
                <a:latin typeface="+mn-lt"/>
              </a:rPr>
              <a:t>с</a:t>
            </a:r>
            <a:r>
              <a:rPr lang="ru-RU" sz="2400" dirty="0" smtClean="0">
                <a:solidFill>
                  <a:srgbClr val="00B050"/>
                </a:solidFill>
                <a:latin typeface="+mn-lt"/>
              </a:rPr>
              <a:t> учащимися </a:t>
            </a:r>
            <a:br>
              <a:rPr lang="ru-RU" sz="2400" dirty="0" smtClean="0">
                <a:solidFill>
                  <a:srgbClr val="00B050"/>
                </a:solidFill>
                <a:latin typeface="+mn-lt"/>
              </a:rPr>
            </a:br>
            <a:r>
              <a:rPr lang="ru-RU" sz="2400" dirty="0" smtClean="0">
                <a:solidFill>
                  <a:srgbClr val="00B050"/>
                </a:solidFill>
                <a:latin typeface="+mn-lt"/>
              </a:rPr>
              <a:t>5-го, 6-го и 7-го классов.</a:t>
            </a:r>
            <a:br>
              <a:rPr lang="ru-RU" sz="2400" dirty="0" smtClean="0">
                <a:solidFill>
                  <a:srgbClr val="00B050"/>
                </a:solidFill>
                <a:latin typeface="+mn-lt"/>
              </a:rPr>
            </a:br>
            <a:endParaRPr lang="ru-RU" sz="2400" dirty="0">
              <a:solidFill>
                <a:srgbClr val="00B050"/>
              </a:solidFill>
              <a:latin typeface="+mn-lt"/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3779243"/>
              </p:ext>
            </p:extLst>
          </p:nvPr>
        </p:nvGraphicFramePr>
        <p:xfrm>
          <a:off x="1511808" y="1694688"/>
          <a:ext cx="5791200" cy="4571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9864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Тема 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Тема 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2946</TotalTime>
  <Words>318</Words>
  <Application>Microsoft Office PowerPoint</Application>
  <PresentationFormat>Экран (4:3)</PresentationFormat>
  <Paragraphs>97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Tahoma</vt:lpstr>
      <vt:lpstr>Times New Roman</vt:lpstr>
      <vt:lpstr>Wingdings</vt:lpstr>
      <vt:lpstr>Тема Office</vt:lpstr>
      <vt:lpstr>Презентация PowerPoint</vt:lpstr>
      <vt:lpstr>Социальный паспорт школы</vt:lpstr>
      <vt:lpstr>Педагогический состав</vt:lpstr>
      <vt:lpstr>Проект «500+»</vt:lpstr>
      <vt:lpstr>   Рисковые направления</vt:lpstr>
      <vt:lpstr>Рисковые направления</vt:lpstr>
      <vt:lpstr>Повышение  психолого-педагогической грамотности учителей </vt:lpstr>
      <vt:lpstr>Уровень удовлетворённости школьной жизнью </vt:lpstr>
      <vt:lpstr>Проведение профилактических бесед    инспектором ПДН Аншер И.В. с учащимися  5-го, 6-го и 7-го классов. </vt:lpstr>
      <vt:lpstr> Посещение родительских собраний, %</vt:lpstr>
      <vt:lpstr>Проведение профилактических бесед заместителем директора по ВР  Лантратовой Л.В. с родителями учащихся  7 класса Ивлевой Н.Н.и Сиволаповой Т.А. </vt:lpstr>
      <vt:lpstr>Наши успехи</vt:lpstr>
      <vt:lpstr>Участники  II Спартакиады несовершеннолетних  и первого этапа краевых  спортивных игр «Спорт против наркотиков»</vt:lpstr>
      <vt:lpstr>Методическая работа по повышению уровня школьного благополучия.  Проведение анкетирования среди педагогического коллектива  </vt:lpstr>
      <vt:lpstr>Психолого-педагогическая помощь учащимся</vt:lpstr>
      <vt:lpstr>Снижение пропусков уроков</vt:lpstr>
      <vt:lpstr>Работа учителей и учащихся по повышению функциональной грамотности </vt:lpstr>
      <vt:lpstr>«Точка роста»</vt:lpstr>
      <vt:lpstr>Заинтересовать ребят  значит отвлечь от проблемы </vt:lpstr>
      <vt:lpstr>Итоги работы в проекте «500+»</vt:lpstr>
      <vt:lpstr>  Мозгот Виктория Валентиновна,  директор МБОУ СОШ 12 с. Новоалексеевского МО Белореченский район  8-918-327-73-19   vmozgot@mail.ru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1</cp:lastModifiedBy>
  <cp:revision>225</cp:revision>
  <dcterms:created xsi:type="dcterms:W3CDTF">2013-11-19T05:52:05Z</dcterms:created>
  <dcterms:modified xsi:type="dcterms:W3CDTF">2022-05-27T07:01:19Z</dcterms:modified>
</cp:coreProperties>
</file>