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36"/>
  </p:notesMasterIdLst>
  <p:sldIdLst>
    <p:sldId id="256" r:id="rId2"/>
    <p:sldId id="257" r:id="rId3"/>
    <p:sldId id="259" r:id="rId4"/>
    <p:sldId id="260" r:id="rId5"/>
    <p:sldId id="261" r:id="rId6"/>
    <p:sldId id="262" r:id="rId7"/>
    <p:sldId id="263" r:id="rId8"/>
    <p:sldId id="264"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1" r:id="rId24"/>
    <p:sldId id="284" r:id="rId25"/>
    <p:sldId id="285" r:id="rId26"/>
    <p:sldId id="286" r:id="rId27"/>
    <p:sldId id="287" r:id="rId28"/>
    <p:sldId id="288" r:id="rId29"/>
    <p:sldId id="289" r:id="rId30"/>
    <p:sldId id="290" r:id="rId31"/>
    <p:sldId id="292" r:id="rId32"/>
    <p:sldId id="291" r:id="rId33"/>
    <p:sldId id="282" r:id="rId34"/>
    <p:sldId id="283" r:id="rId3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2" autoAdjust="0"/>
    <p:restoredTop sz="95824" autoAdjust="0"/>
  </p:normalViewPr>
  <p:slideViewPr>
    <p:cSldViewPr snapToGrid="0">
      <p:cViewPr varScale="1">
        <p:scale>
          <a:sx n="107" d="100"/>
          <a:sy n="107" d="100"/>
        </p:scale>
        <p:origin x="636"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6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DD537F-5108-433F-8691-3F3DB7B48FB4}" type="datetimeFigureOut">
              <a:rPr lang="ru-RU" smtClean="0"/>
              <a:t>17.06.2022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D3306-5EA1-4128-8D39-F37F078E6987}" type="slidenum">
              <a:rPr lang="ru-RU" smtClean="0"/>
              <a:t>‹#›</a:t>
            </a:fld>
            <a:endParaRPr lang="ru-RU"/>
          </a:p>
        </p:txBody>
      </p:sp>
    </p:spTree>
    <p:extLst>
      <p:ext uri="{BB962C8B-B14F-4D97-AF65-F5344CB8AC3E}">
        <p14:creationId xmlns:p14="http://schemas.microsoft.com/office/powerpoint/2010/main" val="100857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57D3306-5EA1-4128-8D39-F37F078E6987}" type="slidenum">
              <a:rPr lang="ru-RU" smtClean="0"/>
              <a:t>11</a:t>
            </a:fld>
            <a:endParaRPr lang="ru-RU"/>
          </a:p>
        </p:txBody>
      </p:sp>
    </p:spTree>
    <p:extLst>
      <p:ext uri="{BB962C8B-B14F-4D97-AF65-F5344CB8AC3E}">
        <p14:creationId xmlns:p14="http://schemas.microsoft.com/office/powerpoint/2010/main" val="1309482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57D3306-5EA1-4128-8D39-F37F078E6987}" type="slidenum">
              <a:rPr lang="ru-RU" smtClean="0"/>
              <a:t>29</a:t>
            </a:fld>
            <a:endParaRPr lang="ru-RU"/>
          </a:p>
        </p:txBody>
      </p:sp>
    </p:spTree>
    <p:extLst>
      <p:ext uri="{BB962C8B-B14F-4D97-AF65-F5344CB8AC3E}">
        <p14:creationId xmlns:p14="http://schemas.microsoft.com/office/powerpoint/2010/main" val="475068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6AEE20E-217F-4277-9E91-658B495CE60C}" type="datetimeFigureOut">
              <a:rPr lang="ru-RU" smtClean="0"/>
              <a:t>17.06.2022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E353163-F2F1-4954-8F8D-BC1AF0766FA8}" type="slidenum">
              <a:rPr lang="ru-RU" smtClean="0"/>
              <a:t>‹#›</a:t>
            </a:fld>
            <a:endParaRPr lang="ru-RU"/>
          </a:p>
        </p:txBody>
      </p:sp>
    </p:spTree>
    <p:extLst>
      <p:ext uri="{BB962C8B-B14F-4D97-AF65-F5344CB8AC3E}">
        <p14:creationId xmlns:p14="http://schemas.microsoft.com/office/powerpoint/2010/main" val="2638317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660A1D-C4C6-45D1-9B51-D30326AC0D61}" type="datetimeFigureOut">
              <a:rPr lang="ru-RU" smtClean="0"/>
              <a:t>17.06.2022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32112D-19CE-42CD-9C05-32F7DD31B83A}" type="slidenum">
              <a:rPr lang="ru-RU" smtClean="0"/>
              <a:t>‹#›</a:t>
            </a:fld>
            <a:endParaRPr lang="ru-RU"/>
          </a:p>
        </p:txBody>
      </p:sp>
    </p:spTree>
    <p:extLst>
      <p:ext uri="{BB962C8B-B14F-4D97-AF65-F5344CB8AC3E}">
        <p14:creationId xmlns:p14="http://schemas.microsoft.com/office/powerpoint/2010/main" val="1971305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660A1D-C4C6-45D1-9B51-D30326AC0D61}" type="datetimeFigureOut">
              <a:rPr lang="ru-RU" smtClean="0"/>
              <a:t>17.06.2022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32112D-19CE-42CD-9C05-32F7DD31B83A}"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17267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660A1D-C4C6-45D1-9B51-D30326AC0D61}" type="datetimeFigureOut">
              <a:rPr lang="ru-RU" smtClean="0"/>
              <a:t>17.06.2022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32112D-19CE-42CD-9C05-32F7DD31B83A}" type="slidenum">
              <a:rPr lang="ru-RU" smtClean="0"/>
              <a:t>‹#›</a:t>
            </a:fld>
            <a:endParaRPr lang="ru-RU"/>
          </a:p>
        </p:txBody>
      </p:sp>
    </p:spTree>
    <p:extLst>
      <p:ext uri="{BB962C8B-B14F-4D97-AF65-F5344CB8AC3E}">
        <p14:creationId xmlns:p14="http://schemas.microsoft.com/office/powerpoint/2010/main" val="4010141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660A1D-C4C6-45D1-9B51-D30326AC0D61}" type="datetimeFigureOut">
              <a:rPr lang="ru-RU" smtClean="0"/>
              <a:t>17.06.2022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32112D-19CE-42CD-9C05-32F7DD31B83A}"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89887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660A1D-C4C6-45D1-9B51-D30326AC0D61}" type="datetimeFigureOut">
              <a:rPr lang="ru-RU" smtClean="0"/>
              <a:t>17.06.2022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32112D-19CE-42CD-9C05-32F7DD31B83A}" type="slidenum">
              <a:rPr lang="ru-RU" smtClean="0"/>
              <a:t>‹#›</a:t>
            </a:fld>
            <a:endParaRPr lang="ru-RU"/>
          </a:p>
        </p:txBody>
      </p:sp>
    </p:spTree>
    <p:extLst>
      <p:ext uri="{BB962C8B-B14F-4D97-AF65-F5344CB8AC3E}">
        <p14:creationId xmlns:p14="http://schemas.microsoft.com/office/powerpoint/2010/main" val="1087504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8660A1D-C4C6-45D1-9B51-D30326AC0D61}" type="datetimeFigureOut">
              <a:rPr lang="ru-RU" smtClean="0"/>
              <a:t>17.06.2022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32112D-19CE-42CD-9C05-32F7DD31B83A}" type="slidenum">
              <a:rPr lang="ru-RU" smtClean="0"/>
              <a:t>‹#›</a:t>
            </a:fld>
            <a:endParaRPr lang="ru-RU"/>
          </a:p>
        </p:txBody>
      </p:sp>
    </p:spTree>
    <p:extLst>
      <p:ext uri="{BB962C8B-B14F-4D97-AF65-F5344CB8AC3E}">
        <p14:creationId xmlns:p14="http://schemas.microsoft.com/office/powerpoint/2010/main" val="3736545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8660A1D-C4C6-45D1-9B51-D30326AC0D61}" type="datetimeFigureOut">
              <a:rPr lang="ru-RU" smtClean="0"/>
              <a:t>17.06.2022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32112D-19CE-42CD-9C05-32F7DD31B83A}" type="slidenum">
              <a:rPr lang="ru-RU" smtClean="0"/>
              <a:t>‹#›</a:t>
            </a:fld>
            <a:endParaRPr lang="ru-RU"/>
          </a:p>
        </p:txBody>
      </p:sp>
    </p:spTree>
    <p:extLst>
      <p:ext uri="{BB962C8B-B14F-4D97-AF65-F5344CB8AC3E}">
        <p14:creationId xmlns:p14="http://schemas.microsoft.com/office/powerpoint/2010/main" val="1267507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6AEE20E-217F-4277-9E91-658B495CE60C}" type="datetimeFigureOut">
              <a:rPr lang="ru-RU" smtClean="0"/>
              <a:t>17.06.2022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E353163-F2F1-4954-8F8D-BC1AF0766FA8}" type="slidenum">
              <a:rPr lang="ru-RU" smtClean="0"/>
              <a:t>‹#›</a:t>
            </a:fld>
            <a:endParaRPr lang="ru-RU"/>
          </a:p>
        </p:txBody>
      </p:sp>
    </p:spTree>
    <p:extLst>
      <p:ext uri="{BB962C8B-B14F-4D97-AF65-F5344CB8AC3E}">
        <p14:creationId xmlns:p14="http://schemas.microsoft.com/office/powerpoint/2010/main" val="3968601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6AEE20E-217F-4277-9E91-658B495CE60C}" type="datetimeFigureOut">
              <a:rPr lang="ru-RU" smtClean="0"/>
              <a:t>17.06.2022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E353163-F2F1-4954-8F8D-BC1AF0766FA8}" type="slidenum">
              <a:rPr lang="ru-RU" smtClean="0"/>
              <a:t>‹#›</a:t>
            </a:fld>
            <a:endParaRPr lang="ru-RU"/>
          </a:p>
        </p:txBody>
      </p:sp>
    </p:spTree>
    <p:extLst>
      <p:ext uri="{BB962C8B-B14F-4D97-AF65-F5344CB8AC3E}">
        <p14:creationId xmlns:p14="http://schemas.microsoft.com/office/powerpoint/2010/main" val="410060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6AEE20E-217F-4277-9E91-658B495CE60C}" type="datetimeFigureOut">
              <a:rPr lang="ru-RU" smtClean="0"/>
              <a:t>17.06.2022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E353163-F2F1-4954-8F8D-BC1AF0766FA8}" type="slidenum">
              <a:rPr lang="ru-RU" smtClean="0"/>
              <a:t>‹#›</a:t>
            </a:fld>
            <a:endParaRPr lang="ru-RU"/>
          </a:p>
        </p:txBody>
      </p:sp>
    </p:spTree>
    <p:extLst>
      <p:ext uri="{BB962C8B-B14F-4D97-AF65-F5344CB8AC3E}">
        <p14:creationId xmlns:p14="http://schemas.microsoft.com/office/powerpoint/2010/main" val="3797220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8660A1D-C4C6-45D1-9B51-D30326AC0D61}" type="datetimeFigureOut">
              <a:rPr lang="ru-RU" smtClean="0"/>
              <a:t>17.06.2022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E32112D-19CE-42CD-9C05-32F7DD31B83A}" type="slidenum">
              <a:rPr lang="ru-RU" smtClean="0"/>
              <a:t>‹#›</a:t>
            </a:fld>
            <a:endParaRPr lang="ru-RU"/>
          </a:p>
        </p:txBody>
      </p:sp>
    </p:spTree>
    <p:extLst>
      <p:ext uri="{BB962C8B-B14F-4D97-AF65-F5344CB8AC3E}">
        <p14:creationId xmlns:p14="http://schemas.microsoft.com/office/powerpoint/2010/main" val="688315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8660A1D-C4C6-45D1-9B51-D30326AC0D61}" type="datetimeFigureOut">
              <a:rPr lang="ru-RU" smtClean="0"/>
              <a:t>17.06.2022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E32112D-19CE-42CD-9C05-32F7DD31B83A}" type="slidenum">
              <a:rPr lang="ru-RU" smtClean="0"/>
              <a:t>‹#›</a:t>
            </a:fld>
            <a:endParaRPr lang="ru-RU"/>
          </a:p>
        </p:txBody>
      </p:sp>
    </p:spTree>
    <p:extLst>
      <p:ext uri="{BB962C8B-B14F-4D97-AF65-F5344CB8AC3E}">
        <p14:creationId xmlns:p14="http://schemas.microsoft.com/office/powerpoint/2010/main" val="2114834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60A1D-C4C6-45D1-9B51-D30326AC0D61}" type="datetimeFigureOut">
              <a:rPr lang="ru-RU" smtClean="0"/>
              <a:t>17.06.2022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E32112D-19CE-42CD-9C05-32F7DD31B83A}" type="slidenum">
              <a:rPr lang="ru-RU" smtClean="0"/>
              <a:t>‹#›</a:t>
            </a:fld>
            <a:endParaRPr lang="ru-RU"/>
          </a:p>
        </p:txBody>
      </p:sp>
    </p:spTree>
    <p:extLst>
      <p:ext uri="{BB962C8B-B14F-4D97-AF65-F5344CB8AC3E}">
        <p14:creationId xmlns:p14="http://schemas.microsoft.com/office/powerpoint/2010/main" val="3587985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8660A1D-C4C6-45D1-9B51-D30326AC0D61}" type="datetimeFigureOut">
              <a:rPr lang="ru-RU" smtClean="0"/>
              <a:t>17.06.2022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E32112D-19CE-42CD-9C05-32F7DD31B83A}" type="slidenum">
              <a:rPr lang="ru-RU" smtClean="0"/>
              <a:t>‹#›</a:t>
            </a:fld>
            <a:endParaRPr lang="ru-RU"/>
          </a:p>
        </p:txBody>
      </p:sp>
    </p:spTree>
    <p:extLst>
      <p:ext uri="{BB962C8B-B14F-4D97-AF65-F5344CB8AC3E}">
        <p14:creationId xmlns:p14="http://schemas.microsoft.com/office/powerpoint/2010/main" val="3600594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E32112D-19CE-42CD-9C05-32F7DD31B83A}" type="slidenum">
              <a:rPr lang="ru-RU" smtClean="0"/>
              <a:t>‹#›</a:t>
            </a:fld>
            <a:endParaRPr lang="ru-RU"/>
          </a:p>
        </p:txBody>
      </p:sp>
      <p:sp>
        <p:nvSpPr>
          <p:cNvPr id="5" name="Date Placeholder 4"/>
          <p:cNvSpPr>
            <a:spLocks noGrp="1"/>
          </p:cNvSpPr>
          <p:nvPr>
            <p:ph type="dt" sz="half" idx="10"/>
          </p:nvPr>
        </p:nvSpPr>
        <p:spPr/>
        <p:txBody>
          <a:bodyPr/>
          <a:lstStyle/>
          <a:p>
            <a:fld id="{38660A1D-C4C6-45D1-9B51-D30326AC0D61}" type="datetimeFigureOut">
              <a:rPr lang="ru-RU" smtClean="0"/>
              <a:t>17.06.2022</a:t>
            </a:fld>
            <a:endParaRPr lang="ru-RU"/>
          </a:p>
        </p:txBody>
      </p:sp>
    </p:spTree>
    <p:extLst>
      <p:ext uri="{BB962C8B-B14F-4D97-AF65-F5344CB8AC3E}">
        <p14:creationId xmlns:p14="http://schemas.microsoft.com/office/powerpoint/2010/main" val="3912045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660A1D-C4C6-45D1-9B51-D30326AC0D61}" type="datetimeFigureOut">
              <a:rPr lang="ru-RU" smtClean="0"/>
              <a:t>17.06.2022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E32112D-19CE-42CD-9C05-32F7DD31B83A}" type="slidenum">
              <a:rPr lang="ru-RU" smtClean="0"/>
              <a:t>‹#›</a:t>
            </a:fld>
            <a:endParaRPr lang="ru-RU"/>
          </a:p>
        </p:txBody>
      </p:sp>
      <p:pic>
        <p:nvPicPr>
          <p:cNvPr id="18" name="Picture 6"/>
          <p:cNvPicPr>
            <a:picLocks noChangeAspect="1" noChangeArrowheads="1"/>
          </p:cNvPicPr>
          <p:nvPr userDrawn="1"/>
        </p:nvPicPr>
        <p:blipFill>
          <a:blip r:embed="rId18" cstate="print">
            <a:extLst/>
          </a:blip>
          <a:srcRect/>
          <a:stretch>
            <a:fillRect/>
          </a:stretch>
        </p:blipFill>
        <p:spPr bwMode="auto">
          <a:xfrm>
            <a:off x="10669651" y="185738"/>
            <a:ext cx="1368297" cy="1428633"/>
          </a:xfrm>
          <a:prstGeom prst="ellipse">
            <a:avLst/>
          </a:prstGeom>
          <a:ln w="127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2105426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0187" y="886934"/>
            <a:ext cx="9144000" cy="3244361"/>
          </a:xfrm>
        </p:spPr>
        <p:txBody>
          <a:bodyPr>
            <a:normAutofit fontScale="90000"/>
          </a:bodyPr>
          <a:lstStyle/>
          <a:p>
            <a:pPr algn="l"/>
            <a:r>
              <a:rPr lang="ru-RU" sz="5000" dirty="0"/>
              <a:t>ОСОБЕННОСТИ ОКАЗАНИЯ ПСИХОЛОГИЧЕСКОЙ ПОМОЩИ ДЕТЯМ, </a:t>
            </a:r>
            <a:r>
              <a:rPr lang="ru-RU" sz="5000" dirty="0" smtClean="0"/>
              <a:t>ПОСТРАДАВШИМ</a:t>
            </a:r>
            <a:br>
              <a:rPr lang="ru-RU" sz="5000" dirty="0" smtClean="0"/>
            </a:br>
            <a:r>
              <a:rPr lang="ru-RU" sz="5000" dirty="0" smtClean="0"/>
              <a:t>В </a:t>
            </a:r>
            <a:r>
              <a:rPr lang="ru-RU" sz="5000" dirty="0"/>
              <a:t>ЧРЕЗВЫЧАЙНОЙ </a:t>
            </a:r>
            <a:r>
              <a:rPr lang="ru-RU" sz="5000" dirty="0" smtClean="0"/>
              <a:t>СИТУАЦИИ</a:t>
            </a:r>
            <a:br>
              <a:rPr lang="ru-RU" sz="5000" dirty="0" smtClean="0"/>
            </a:br>
            <a:r>
              <a:rPr lang="ru-RU" sz="5000" dirty="0" smtClean="0"/>
              <a:t>И </a:t>
            </a:r>
            <a:r>
              <a:rPr lang="ru-RU" sz="5000" dirty="0"/>
              <a:t>ПРИ </a:t>
            </a:r>
            <a:r>
              <a:rPr lang="ru-RU" sz="5000" dirty="0" smtClean="0"/>
              <a:t>ПОЖАРАХ</a:t>
            </a:r>
            <a:endParaRPr lang="ru-RU" sz="5000" dirty="0"/>
          </a:p>
        </p:txBody>
      </p:sp>
      <p:sp>
        <p:nvSpPr>
          <p:cNvPr id="4" name="TextBox 3"/>
          <p:cNvSpPr txBox="1"/>
          <p:nvPr/>
        </p:nvSpPr>
        <p:spPr>
          <a:xfrm>
            <a:off x="1070187" y="4751872"/>
            <a:ext cx="6807935" cy="1200329"/>
          </a:xfrm>
          <a:prstGeom prst="rect">
            <a:avLst/>
          </a:prstGeom>
          <a:noFill/>
        </p:spPr>
        <p:txBody>
          <a:bodyPr wrap="square" rtlCol="0">
            <a:spAutoFit/>
          </a:bodyPr>
          <a:lstStyle/>
          <a:p>
            <a:r>
              <a:rPr lang="ru-RU" sz="2400" b="0" dirty="0" smtClean="0">
                <a:solidFill>
                  <a:schemeClr val="accent1">
                    <a:lumMod val="75000"/>
                  </a:schemeClr>
                </a:solidFill>
                <a:latin typeface="Verdana" pitchFamily="34" charset="0"/>
              </a:rPr>
              <a:t>Старший инспектор-психолог</a:t>
            </a:r>
            <a:br>
              <a:rPr lang="ru-RU" sz="2400" b="0" dirty="0" smtClean="0">
                <a:solidFill>
                  <a:schemeClr val="accent1">
                    <a:lumMod val="75000"/>
                  </a:schemeClr>
                </a:solidFill>
                <a:latin typeface="Verdana" pitchFamily="34" charset="0"/>
              </a:rPr>
            </a:br>
            <a:r>
              <a:rPr lang="ru-RU" sz="2400" b="0" dirty="0" smtClean="0">
                <a:solidFill>
                  <a:schemeClr val="accent1">
                    <a:lumMod val="75000"/>
                  </a:schemeClr>
                </a:solidFill>
                <a:latin typeface="Verdana" pitchFamily="34" charset="0"/>
              </a:rPr>
              <a:t>ГУ МЧС России</a:t>
            </a:r>
            <a:r>
              <a:rPr lang="en-US" sz="2400" b="0" dirty="0" smtClean="0">
                <a:solidFill>
                  <a:schemeClr val="accent1">
                    <a:lumMod val="75000"/>
                  </a:schemeClr>
                </a:solidFill>
                <a:latin typeface="Verdana" pitchFamily="34" charset="0"/>
              </a:rPr>
              <a:t> </a:t>
            </a:r>
            <a:r>
              <a:rPr lang="ru-RU" sz="2400" b="0" dirty="0" smtClean="0">
                <a:solidFill>
                  <a:schemeClr val="accent1">
                    <a:lumMod val="75000"/>
                  </a:schemeClr>
                </a:solidFill>
                <a:latin typeface="Verdana" pitchFamily="34" charset="0"/>
              </a:rPr>
              <a:t>по Краснодарскому краю</a:t>
            </a:r>
          </a:p>
          <a:p>
            <a:r>
              <a:rPr lang="ru-RU" sz="2400" b="0" dirty="0" smtClean="0">
                <a:solidFill>
                  <a:schemeClr val="accent1">
                    <a:lumMod val="75000"/>
                  </a:schemeClr>
                </a:solidFill>
                <a:latin typeface="Verdana" pitchFamily="34" charset="0"/>
              </a:rPr>
              <a:t>Никифорова Л.И.</a:t>
            </a:r>
            <a:endParaRPr lang="ru-RU" sz="2400" b="0" dirty="0">
              <a:solidFill>
                <a:schemeClr val="accent1">
                  <a:lumMod val="75000"/>
                </a:schemeClr>
              </a:solidFill>
              <a:latin typeface="Verdana" pitchFamily="34" charset="0"/>
            </a:endParaRPr>
          </a:p>
        </p:txBody>
      </p:sp>
      <p:pic>
        <p:nvPicPr>
          <p:cNvPr id="3" name="Рисунок 2"/>
          <p:cNvPicPr>
            <a:picLocks noChangeAspect="1"/>
          </p:cNvPicPr>
          <p:nvPr/>
        </p:nvPicPr>
        <p:blipFill>
          <a:blip r:embed="rId2"/>
          <a:stretch>
            <a:fillRect/>
          </a:stretch>
        </p:blipFill>
        <p:spPr>
          <a:xfrm>
            <a:off x="10214187" y="266352"/>
            <a:ext cx="1716521" cy="1557683"/>
          </a:xfrm>
          <a:prstGeom prst="rect">
            <a:avLst/>
          </a:prstGeom>
        </p:spPr>
      </p:pic>
    </p:spTree>
    <p:extLst>
      <p:ext uri="{BB962C8B-B14F-4D97-AF65-F5344CB8AC3E}">
        <p14:creationId xmlns:p14="http://schemas.microsoft.com/office/powerpoint/2010/main" val="1581134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76" y="365125"/>
            <a:ext cx="8517548" cy="1325563"/>
          </a:xfrm>
        </p:spPr>
        <p:txBody>
          <a:bodyPr>
            <a:noAutofit/>
          </a:bodyPr>
          <a:lstStyle/>
          <a:p>
            <a:pPr algn="l"/>
            <a:r>
              <a:rPr lang="ru-RU" sz="2600" dirty="0" smtClean="0"/>
              <a:t>ПРОЯВЛЕНИЯМ </a:t>
            </a:r>
            <a:r>
              <a:rPr lang="ru-RU" sz="2600" dirty="0"/>
              <a:t>ПСИХОТРАВМ, КОТОРЫЕ ВОЗНИКАЮТ У </a:t>
            </a:r>
            <a:r>
              <a:rPr lang="ru-RU" sz="2600" dirty="0" smtClean="0"/>
              <a:t>ДЕТЕЙ И </a:t>
            </a:r>
            <a:r>
              <a:rPr lang="ru-RU" sz="2600" dirty="0"/>
              <a:t>ПОДРОСТКОВ В РЕЗУЛЬТАТЕ КАТАСТРОФ И МАСШТАБНЫХ НЕСЧАСТНЫХ СЛУЧАЕВ </a:t>
            </a:r>
            <a:r>
              <a:rPr lang="ru-RU" sz="2600" dirty="0" smtClean="0"/>
              <a:t/>
            </a:r>
            <a:br>
              <a:rPr lang="ru-RU" sz="2600" dirty="0" smtClean="0"/>
            </a:br>
            <a:r>
              <a:rPr lang="ru-RU" sz="2600" dirty="0" smtClean="0"/>
              <a:t>(</a:t>
            </a:r>
            <a:r>
              <a:rPr lang="ru-RU" sz="2600" dirty="0"/>
              <a:t>Е.И. </a:t>
            </a:r>
            <a:r>
              <a:rPr lang="ru-RU" sz="2600" dirty="0" smtClean="0"/>
              <a:t>МОРОЗОВА) </a:t>
            </a:r>
            <a:endParaRPr lang="ru-RU" sz="2600" dirty="0"/>
          </a:p>
        </p:txBody>
      </p:sp>
      <p:sp>
        <p:nvSpPr>
          <p:cNvPr id="3" name="Объект 2"/>
          <p:cNvSpPr>
            <a:spLocks noGrp="1"/>
          </p:cNvSpPr>
          <p:nvPr>
            <p:ph idx="1"/>
          </p:nvPr>
        </p:nvSpPr>
        <p:spPr>
          <a:xfrm>
            <a:off x="5165252" y="2406163"/>
            <a:ext cx="4365747" cy="3694112"/>
          </a:xfrm>
        </p:spPr>
        <p:txBody>
          <a:bodyPr>
            <a:noAutofit/>
          </a:bodyPr>
          <a:lstStyle/>
          <a:p>
            <a:r>
              <a:rPr lang="ru-RU" sz="2000" dirty="0" smtClean="0"/>
              <a:t>обострение </a:t>
            </a:r>
            <a:r>
              <a:rPr lang="ru-RU" sz="2000" dirty="0"/>
              <a:t>психологических проблем, имевшихся у ребенка и </a:t>
            </a:r>
            <a:r>
              <a:rPr lang="ru-RU" sz="2000" dirty="0" smtClean="0"/>
              <a:t>ранее.</a:t>
            </a:r>
          </a:p>
          <a:p>
            <a:r>
              <a:rPr lang="ru-RU" sz="2000" dirty="0" smtClean="0"/>
              <a:t>обострения </a:t>
            </a:r>
            <a:r>
              <a:rPr lang="ru-RU" sz="2000" dirty="0"/>
              <a:t>имевшихся и ранее психических </a:t>
            </a:r>
            <a:r>
              <a:rPr lang="ru-RU" sz="2000" dirty="0" smtClean="0"/>
              <a:t>заболеваний</a:t>
            </a:r>
            <a:endParaRPr lang="ru-RU" sz="2000" dirty="0"/>
          </a:p>
          <a:p>
            <a:r>
              <a:rPr lang="ru-RU" sz="2000" dirty="0" smtClean="0"/>
              <a:t>в </a:t>
            </a:r>
            <a:r>
              <a:rPr lang="ru-RU" sz="2000" dirty="0"/>
              <a:t>более тяжелых случаях этот этап характеризуется появлением симптомов посттравматического стрессового </a:t>
            </a:r>
            <a:r>
              <a:rPr lang="ru-RU" sz="2000" dirty="0" smtClean="0"/>
              <a:t>расстройства</a:t>
            </a:r>
            <a:endParaRPr lang="ru-RU" sz="20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77" y="2406163"/>
            <a:ext cx="4007526" cy="3305089"/>
          </a:xfrm>
          <a:prstGeom prst="rect">
            <a:avLst/>
          </a:prstGeom>
        </p:spPr>
      </p:pic>
      <p:pic>
        <p:nvPicPr>
          <p:cNvPr id="5" name="Рисунок 4"/>
          <p:cNvPicPr>
            <a:picLocks noChangeAspect="1"/>
          </p:cNvPicPr>
          <p:nvPr/>
        </p:nvPicPr>
        <p:blipFill>
          <a:blip r:embed="rId3"/>
          <a:stretch>
            <a:fillRect/>
          </a:stretch>
        </p:blipFill>
        <p:spPr>
          <a:xfrm>
            <a:off x="10416111" y="136073"/>
            <a:ext cx="1713124" cy="1554615"/>
          </a:xfrm>
          <a:prstGeom prst="rect">
            <a:avLst/>
          </a:prstGeom>
        </p:spPr>
      </p:pic>
    </p:spTree>
    <p:extLst>
      <p:ext uri="{BB962C8B-B14F-4D97-AF65-F5344CB8AC3E}">
        <p14:creationId xmlns:p14="http://schemas.microsoft.com/office/powerpoint/2010/main" val="1236333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2621" y="245085"/>
            <a:ext cx="9431595" cy="1325563"/>
          </a:xfrm>
        </p:spPr>
        <p:txBody>
          <a:bodyPr>
            <a:normAutofit/>
          </a:bodyPr>
          <a:lstStyle/>
          <a:p>
            <a:pPr algn="ctr"/>
            <a:r>
              <a:rPr lang="ru-RU" sz="2800" dirty="0"/>
              <a:t>СИМПТОМЫ У ДЕТЕЙ, </a:t>
            </a:r>
            <a:r>
              <a:rPr lang="ru-RU" sz="2800" dirty="0" smtClean="0"/>
              <a:t>ГОВОРЯЩИЕ </a:t>
            </a:r>
            <a:r>
              <a:rPr lang="ru-RU" sz="2800" dirty="0"/>
              <a:t>О НАЛИЧИИ ПТСР (Г.В. КОНДРАТ </a:t>
            </a:r>
            <a:r>
              <a:rPr lang="ru-RU" sz="2800" dirty="0" smtClean="0"/>
              <a:t>)</a:t>
            </a:r>
            <a:endParaRPr lang="ru-RU" sz="2800" dirty="0"/>
          </a:p>
        </p:txBody>
      </p:sp>
      <p:sp>
        <p:nvSpPr>
          <p:cNvPr id="3" name="Объект 2"/>
          <p:cNvSpPr>
            <a:spLocks noGrp="1"/>
          </p:cNvSpPr>
          <p:nvPr>
            <p:ph idx="1"/>
          </p:nvPr>
        </p:nvSpPr>
        <p:spPr>
          <a:xfrm>
            <a:off x="412621" y="1218956"/>
            <a:ext cx="9694985" cy="4351338"/>
          </a:xfrm>
        </p:spPr>
        <p:txBody>
          <a:bodyPr>
            <a:noAutofit/>
          </a:bodyPr>
          <a:lstStyle/>
          <a:p>
            <a:r>
              <a:rPr lang="ru-RU" sz="1500" dirty="0"/>
              <a:t>П</a:t>
            </a:r>
            <a:r>
              <a:rPr lang="ru-RU" sz="1500" dirty="0" smtClean="0"/>
              <a:t>овторное </a:t>
            </a:r>
            <a:r>
              <a:rPr lang="ru-RU" sz="1500" dirty="0"/>
              <a:t>переживание психотравмирующего события в навязчивых мыслях, воспоминаниях, сновидениях (часто носящих характер кошмара); боязнь засыпания (вследствие ожидания кошмаров); ощущение иллюзорного повторения события, непроизвольные яркие визуализации («флэшбэк»);</a:t>
            </a:r>
          </a:p>
          <a:p>
            <a:r>
              <a:rPr lang="ru-RU" sz="1500" dirty="0" smtClean="0"/>
              <a:t>Потребность </a:t>
            </a:r>
            <a:r>
              <a:rPr lang="ru-RU" sz="1500" dirty="0"/>
              <a:t>в тишине, сверхчувствительность к звукам (</a:t>
            </a:r>
            <a:r>
              <a:rPr lang="ru-RU" sz="1500" dirty="0" err="1"/>
              <a:t>гиперакузия</a:t>
            </a:r>
            <a:r>
              <a:rPr lang="ru-RU" sz="1500" dirty="0"/>
              <a:t>), боязнь громких звуков (</a:t>
            </a:r>
            <a:r>
              <a:rPr lang="ru-RU" sz="1500" dirty="0" err="1"/>
              <a:t>акузофобия</a:t>
            </a:r>
            <a:r>
              <a:rPr lang="ru-RU" sz="1500" dirty="0"/>
              <a:t>);</a:t>
            </a:r>
          </a:p>
          <a:p>
            <a:r>
              <a:rPr lang="ru-RU" sz="1500" dirty="0" smtClean="0"/>
              <a:t>Тревожность</a:t>
            </a:r>
            <a:r>
              <a:rPr lang="ru-RU" sz="1500" dirty="0"/>
              <a:t>.  Постоянное ощущение угрозы, опасение нападения на пострадавшего и членов семьи;</a:t>
            </a:r>
          </a:p>
          <a:p>
            <a:r>
              <a:rPr lang="ru-RU" sz="1500" dirty="0" smtClean="0"/>
              <a:t>Симптомы </a:t>
            </a:r>
            <a:r>
              <a:rPr lang="ru-RU" sz="1500" dirty="0"/>
              <a:t>возрастающего возбуждения, проявляющиеся в нарушениях сна, раздражительности, трудностях </a:t>
            </a:r>
            <a:r>
              <a:rPr lang="ru-RU" sz="1500" dirty="0" smtClean="0"/>
              <a:t>концентрации </a:t>
            </a:r>
            <a:r>
              <a:rPr lang="ru-RU" sz="1500" dirty="0"/>
              <a:t>внимания;</a:t>
            </a:r>
          </a:p>
          <a:p>
            <a:r>
              <a:rPr lang="ru-RU" sz="1500" dirty="0" smtClean="0"/>
              <a:t>Чувство </a:t>
            </a:r>
            <a:r>
              <a:rPr lang="ru-RU" sz="1500" dirty="0"/>
              <a:t>вины перед погибшими, которое сопровождается депрессией, сомнениями в своей способности любить, верить, наслаждаться жизнью;</a:t>
            </a:r>
          </a:p>
          <a:p>
            <a:r>
              <a:rPr lang="ru-RU" sz="1500" dirty="0" smtClean="0"/>
              <a:t>Постоянное </a:t>
            </a:r>
            <a:r>
              <a:rPr lang="ru-RU" sz="1500" dirty="0"/>
              <a:t>избегание стимулов, связанных с травмой и блокировка эмоциональных реакций, оцепенение;</a:t>
            </a:r>
          </a:p>
          <a:p>
            <a:r>
              <a:rPr lang="ru-RU" sz="1500" dirty="0" smtClean="0"/>
              <a:t>Снижение </a:t>
            </a:r>
            <a:r>
              <a:rPr lang="ru-RU" sz="1500" dirty="0"/>
              <a:t>позитивных чувств, утрата интереса к деятельности;</a:t>
            </a:r>
          </a:p>
          <a:p>
            <a:r>
              <a:rPr lang="ru-RU" sz="1500" dirty="0" smtClean="0"/>
              <a:t>Изменения </a:t>
            </a:r>
            <a:r>
              <a:rPr lang="ru-RU" sz="1500" dirty="0"/>
              <a:t>характера: появление повышенной агрессивности, раздражительности, гневливости, что приводит к трудностям в общении с близкими людьми;</a:t>
            </a:r>
          </a:p>
          <a:p>
            <a:r>
              <a:rPr lang="ru-RU" sz="1500" dirty="0" smtClean="0"/>
              <a:t>Негативные </a:t>
            </a:r>
            <a:r>
              <a:rPr lang="ru-RU" sz="1500" dirty="0"/>
              <a:t>изменения в учебе (снижение успеваемости, высокая отвлекаемость</a:t>
            </a:r>
            <a:r>
              <a:rPr lang="ru-RU" sz="1500" dirty="0" smtClean="0"/>
              <a:t>).</a:t>
            </a:r>
            <a:endParaRPr lang="ru-RU" sz="1500" i="1" dirty="0"/>
          </a:p>
          <a:p>
            <a:pPr>
              <a:buNone/>
            </a:pPr>
            <a:r>
              <a:rPr lang="ru-RU" sz="1300" i="1" dirty="0" smtClean="0"/>
              <a:t>ПТСР </a:t>
            </a:r>
            <a:r>
              <a:rPr lang="ru-RU" sz="1300" i="1" dirty="0"/>
              <a:t>диагностируется в том случае, если длительность протекания расстройства составляет более 1 </a:t>
            </a:r>
            <a:r>
              <a:rPr lang="ru-RU" sz="1300" i="1" dirty="0" smtClean="0"/>
              <a:t>месяца.</a:t>
            </a:r>
            <a:endParaRPr lang="ru-RU" sz="1300" dirty="0"/>
          </a:p>
        </p:txBody>
      </p:sp>
      <p:pic>
        <p:nvPicPr>
          <p:cNvPr id="4" name="Рисунок 3"/>
          <p:cNvPicPr>
            <a:picLocks noChangeAspect="1"/>
          </p:cNvPicPr>
          <p:nvPr/>
        </p:nvPicPr>
        <p:blipFill>
          <a:blip r:embed="rId3"/>
          <a:stretch>
            <a:fillRect/>
          </a:stretch>
        </p:blipFill>
        <p:spPr>
          <a:xfrm>
            <a:off x="10370996" y="130559"/>
            <a:ext cx="1713124" cy="1554615"/>
          </a:xfrm>
          <a:prstGeom prst="rect">
            <a:avLst/>
          </a:prstGeom>
        </p:spPr>
      </p:pic>
    </p:spTree>
    <p:extLst>
      <p:ext uri="{BB962C8B-B14F-4D97-AF65-F5344CB8AC3E}">
        <p14:creationId xmlns:p14="http://schemas.microsoft.com/office/powerpoint/2010/main" val="2385702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2800" dirty="0">
                <a:solidFill>
                  <a:schemeClr val="accent1">
                    <a:lumMod val="75000"/>
                  </a:schemeClr>
                </a:solidFill>
              </a:rPr>
              <a:t>ЭТАП </a:t>
            </a:r>
            <a:r>
              <a:rPr lang="ru-RU" sz="2800" dirty="0" smtClean="0">
                <a:solidFill>
                  <a:schemeClr val="accent1">
                    <a:lumMod val="75000"/>
                  </a:schemeClr>
                </a:solidFill>
              </a:rPr>
              <a:t>ВОССТАНОВЛЕНИЯ</a:t>
            </a:r>
            <a:endParaRPr lang="ru-RU" sz="2800" dirty="0"/>
          </a:p>
        </p:txBody>
      </p:sp>
      <p:sp>
        <p:nvSpPr>
          <p:cNvPr id="3" name="Объект 2"/>
          <p:cNvSpPr>
            <a:spLocks noGrp="1"/>
          </p:cNvSpPr>
          <p:nvPr>
            <p:ph idx="1"/>
          </p:nvPr>
        </p:nvSpPr>
        <p:spPr>
          <a:xfrm>
            <a:off x="5327755" y="1930400"/>
            <a:ext cx="4156111" cy="3946770"/>
          </a:xfrm>
        </p:spPr>
        <p:txBody>
          <a:bodyPr>
            <a:noAutofit/>
          </a:bodyPr>
          <a:lstStyle/>
          <a:p>
            <a:pPr marL="514350" indent="-285750"/>
            <a:r>
              <a:rPr lang="ru-RU" sz="2000" dirty="0"/>
              <a:t>Острая симптоматика постепенно </a:t>
            </a:r>
            <a:r>
              <a:rPr lang="ru-RU" sz="2000" dirty="0" smtClean="0"/>
              <a:t>исчезает</a:t>
            </a:r>
            <a:br>
              <a:rPr lang="ru-RU" sz="2000" dirty="0" smtClean="0"/>
            </a:br>
            <a:r>
              <a:rPr lang="ru-RU" sz="2000" dirty="0" smtClean="0"/>
              <a:t>(хотя возможны</a:t>
            </a:r>
            <a:br>
              <a:rPr lang="ru-RU" sz="2000" dirty="0" smtClean="0"/>
            </a:br>
            <a:r>
              <a:rPr lang="ru-RU" sz="2000" dirty="0" smtClean="0"/>
              <a:t>ее периодические</a:t>
            </a:r>
            <a:br>
              <a:rPr lang="ru-RU" sz="2000" dirty="0" smtClean="0"/>
            </a:br>
            <a:r>
              <a:rPr lang="ru-RU" sz="2000" dirty="0" smtClean="0"/>
              <a:t>рецидивы</a:t>
            </a:r>
            <a:r>
              <a:rPr lang="ru-RU" sz="2000" dirty="0"/>
              <a:t>) </a:t>
            </a:r>
          </a:p>
          <a:p>
            <a:pPr marL="514350" indent="-285750"/>
            <a:r>
              <a:rPr lang="ru-RU" sz="2000" dirty="0" smtClean="0"/>
              <a:t>По-прежнему </a:t>
            </a:r>
            <a:r>
              <a:rPr lang="ru-RU" sz="2000" dirty="0"/>
              <a:t>сохраняются вызванные стрессом личностные нарушения, которые проявляются в повышенной тревожности, ощущении опасности окружающего мира, эмоциональной </a:t>
            </a:r>
            <a:r>
              <a:rPr lang="ru-RU" sz="2000" dirty="0" smtClean="0"/>
              <a:t>неустойчивости</a:t>
            </a:r>
            <a:endParaRPr lang="ru-RU" sz="2000" dirty="0">
              <a:solidFill>
                <a:schemeClr val="tx1"/>
              </a:solidFill>
              <a:latin typeface="Arial" pitchFamily="34" charset="0"/>
              <a:cs typeface="Arial"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470" y="1930400"/>
            <a:ext cx="4958969" cy="3633848"/>
          </a:xfrm>
          <a:prstGeom prst="rect">
            <a:avLst/>
          </a:prstGeom>
        </p:spPr>
      </p:pic>
      <p:pic>
        <p:nvPicPr>
          <p:cNvPr id="5" name="Рисунок 4"/>
          <p:cNvPicPr>
            <a:picLocks noChangeAspect="1"/>
          </p:cNvPicPr>
          <p:nvPr/>
        </p:nvPicPr>
        <p:blipFill>
          <a:blip r:embed="rId3"/>
          <a:stretch>
            <a:fillRect/>
          </a:stretch>
        </p:blipFill>
        <p:spPr>
          <a:xfrm>
            <a:off x="10370996" y="136073"/>
            <a:ext cx="1713124" cy="1554615"/>
          </a:xfrm>
          <a:prstGeom prst="rect">
            <a:avLst/>
          </a:prstGeom>
        </p:spPr>
      </p:pic>
    </p:spTree>
    <p:extLst>
      <p:ext uri="{BB962C8B-B14F-4D97-AF65-F5344CB8AC3E}">
        <p14:creationId xmlns:p14="http://schemas.microsoft.com/office/powerpoint/2010/main" val="21049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3611" y="581266"/>
            <a:ext cx="9501187" cy="1368868"/>
          </a:xfrm>
        </p:spPr>
        <p:txBody>
          <a:bodyPr>
            <a:normAutofit/>
          </a:bodyPr>
          <a:lstStyle/>
          <a:p>
            <a:pPr algn="l"/>
            <a:r>
              <a:rPr lang="ru-RU" sz="2800" dirty="0"/>
              <a:t>ЭТАП ЛИЧНОСТНОЙ И СОЦИАЛЬНОЙ ИНТЕГРАЦИИ</a:t>
            </a:r>
          </a:p>
        </p:txBody>
      </p:sp>
      <p:sp>
        <p:nvSpPr>
          <p:cNvPr id="3" name="Объект 2"/>
          <p:cNvSpPr>
            <a:spLocks noGrp="1"/>
          </p:cNvSpPr>
          <p:nvPr>
            <p:ph idx="1"/>
          </p:nvPr>
        </p:nvSpPr>
        <p:spPr>
          <a:xfrm>
            <a:off x="4774232" y="1549631"/>
            <a:ext cx="4969375" cy="4178360"/>
          </a:xfrm>
        </p:spPr>
        <p:txBody>
          <a:bodyPr>
            <a:noAutofit/>
          </a:bodyPr>
          <a:lstStyle/>
          <a:p>
            <a:pPr fontAlgn="base">
              <a:lnSpc>
                <a:spcPct val="100000"/>
              </a:lnSpc>
              <a:spcAft>
                <a:spcPct val="0"/>
              </a:spcAft>
            </a:pPr>
            <a:r>
              <a:rPr lang="ru-RU" sz="2000" dirty="0">
                <a:ea typeface="Andale Sans UI" charset="-52"/>
                <a:cs typeface="Times New Roman" pitchFamily="18" charset="0"/>
              </a:rPr>
              <a:t>Полное преодоление нарушений, вызванных психологической </a:t>
            </a:r>
            <a:r>
              <a:rPr lang="ru-RU" sz="2000" dirty="0" smtClean="0">
                <a:ea typeface="Andale Sans UI" charset="-52"/>
                <a:cs typeface="Times New Roman" pitchFamily="18" charset="0"/>
              </a:rPr>
              <a:t>травмой</a:t>
            </a:r>
          </a:p>
          <a:p>
            <a:pPr fontAlgn="base">
              <a:lnSpc>
                <a:spcPct val="100000"/>
              </a:lnSpc>
              <a:spcAft>
                <a:spcPct val="0"/>
              </a:spcAft>
            </a:pPr>
            <a:r>
              <a:rPr lang="ru-RU" sz="2000" dirty="0" smtClean="0">
                <a:ea typeface="Andale Sans UI" charset="-52"/>
                <a:cs typeface="Times New Roman" pitchFamily="18" charset="0"/>
              </a:rPr>
              <a:t>Психотравмирующее </a:t>
            </a:r>
            <a:r>
              <a:rPr lang="ru-RU" sz="2000" dirty="0">
                <a:ea typeface="Andale Sans UI" charset="-52"/>
                <a:cs typeface="Times New Roman" pitchFamily="18" charset="0"/>
              </a:rPr>
              <a:t>событие оказывается </a:t>
            </a:r>
            <a:r>
              <a:rPr lang="ru-RU" sz="2000" dirty="0" smtClean="0">
                <a:ea typeface="Andale Sans UI" charset="-52"/>
                <a:cs typeface="Times New Roman" pitchFamily="18" charset="0"/>
              </a:rPr>
              <a:t>интегрировано</a:t>
            </a:r>
            <a:br>
              <a:rPr lang="ru-RU" sz="2000" dirty="0" smtClean="0">
                <a:ea typeface="Andale Sans UI" charset="-52"/>
                <a:cs typeface="Times New Roman" pitchFamily="18" charset="0"/>
              </a:rPr>
            </a:br>
            <a:r>
              <a:rPr lang="ru-RU" sz="2000" dirty="0" smtClean="0">
                <a:ea typeface="Andale Sans UI" charset="-52"/>
                <a:cs typeface="Times New Roman" pitchFamily="18" charset="0"/>
              </a:rPr>
              <a:t>в </a:t>
            </a:r>
            <a:r>
              <a:rPr lang="ru-RU" sz="2000" dirty="0">
                <a:ea typeface="Andale Sans UI" charset="-52"/>
                <a:cs typeface="Times New Roman" pitchFamily="18" charset="0"/>
              </a:rPr>
              <a:t>жизненный опыт </a:t>
            </a:r>
            <a:r>
              <a:rPr lang="ru-RU" sz="2000" dirty="0" smtClean="0">
                <a:ea typeface="Andale Sans UI" charset="-52"/>
                <a:cs typeface="Times New Roman" pitchFamily="18" charset="0"/>
              </a:rPr>
              <a:t>ребенка</a:t>
            </a:r>
            <a:endParaRPr lang="ru-RU" sz="2000" dirty="0">
              <a:ea typeface="Andale Sans UI" charset="-52"/>
              <a:cs typeface="Times New Roman" pitchFamily="18" charset="0"/>
            </a:endParaRPr>
          </a:p>
          <a:p>
            <a:pPr fontAlgn="base">
              <a:lnSpc>
                <a:spcPct val="100000"/>
              </a:lnSpc>
              <a:spcAft>
                <a:spcPct val="0"/>
              </a:spcAft>
            </a:pPr>
            <a:r>
              <a:rPr lang="ru-RU" sz="2000" dirty="0">
                <a:ea typeface="Andale Sans UI" charset="-52"/>
                <a:cs typeface="Times New Roman" pitchFamily="18" charset="0"/>
              </a:rPr>
              <a:t>При воспоминании о нем возникает не тягостное </a:t>
            </a:r>
            <a:r>
              <a:rPr lang="ru-RU" sz="2000" dirty="0" smtClean="0">
                <a:ea typeface="Andale Sans UI" charset="-52"/>
                <a:cs typeface="Times New Roman" pitchFamily="18" charset="0"/>
              </a:rPr>
              <a:t>переживание,</a:t>
            </a:r>
            <a:br>
              <a:rPr lang="ru-RU" sz="2000" dirty="0" smtClean="0">
                <a:ea typeface="Andale Sans UI" charset="-52"/>
                <a:cs typeface="Times New Roman" pitchFamily="18" charset="0"/>
              </a:rPr>
            </a:br>
            <a:r>
              <a:rPr lang="ru-RU" sz="2000" dirty="0" smtClean="0">
                <a:ea typeface="Andale Sans UI" charset="-52"/>
                <a:cs typeface="Times New Roman" pitchFamily="18" charset="0"/>
              </a:rPr>
              <a:t>а </a:t>
            </a:r>
            <a:r>
              <a:rPr lang="ru-RU" sz="2000" dirty="0">
                <a:ea typeface="Andale Sans UI" charset="-52"/>
                <a:cs typeface="Times New Roman" pitchFamily="18" charset="0"/>
              </a:rPr>
              <a:t>лишь некоторая </a:t>
            </a:r>
            <a:r>
              <a:rPr lang="ru-RU" sz="2000" dirty="0" smtClean="0">
                <a:ea typeface="Andale Sans UI" charset="-52"/>
                <a:cs typeface="Times New Roman" pitchFamily="18" charset="0"/>
              </a:rPr>
              <a:t>печаль</a:t>
            </a:r>
            <a:endParaRPr lang="ru-RU" sz="2000" dirty="0">
              <a:ea typeface="Andale Sans UI" charset="-52"/>
              <a:cs typeface="Times New Roman" pitchFamily="18" charset="0"/>
            </a:endParaRPr>
          </a:p>
          <a:p>
            <a:pPr fontAlgn="base">
              <a:lnSpc>
                <a:spcPct val="100000"/>
              </a:lnSpc>
              <a:spcAft>
                <a:spcPct val="0"/>
              </a:spcAft>
            </a:pPr>
            <a:r>
              <a:rPr lang="ru-RU" sz="2000" dirty="0">
                <a:ea typeface="Andale Sans UI" charset="-52"/>
                <a:cs typeface="Times New Roman" pitchFamily="18" charset="0"/>
              </a:rPr>
              <a:t>У детей не наблюдается каких-либо расстройств на поведенческом, соматическом и эмоциональном уровнях психического </a:t>
            </a:r>
            <a:r>
              <a:rPr lang="ru-RU" sz="2000" dirty="0" smtClean="0">
                <a:ea typeface="Andale Sans UI" charset="-52"/>
                <a:cs typeface="Times New Roman" pitchFamily="18" charset="0"/>
              </a:rPr>
              <a:t>развития</a:t>
            </a:r>
            <a:endParaRPr lang="ru-RU" sz="2000" dirty="0">
              <a:cs typeface="Arial" pitchFamily="34" charset="0"/>
            </a:endParaRPr>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b="9979"/>
          <a:stretch/>
        </p:blipFill>
        <p:spPr>
          <a:xfrm>
            <a:off x="643611" y="1695119"/>
            <a:ext cx="3904422" cy="3145794"/>
          </a:xfrm>
          <a:prstGeom prst="rect">
            <a:avLst/>
          </a:prstGeom>
        </p:spPr>
      </p:pic>
      <p:pic>
        <p:nvPicPr>
          <p:cNvPr id="4" name="Рисунок 3"/>
          <p:cNvPicPr>
            <a:picLocks noChangeAspect="1"/>
          </p:cNvPicPr>
          <p:nvPr/>
        </p:nvPicPr>
        <p:blipFill>
          <a:blip r:embed="rId3"/>
          <a:stretch>
            <a:fillRect/>
          </a:stretch>
        </p:blipFill>
        <p:spPr>
          <a:xfrm>
            <a:off x="10370997" y="140504"/>
            <a:ext cx="1713124" cy="1554615"/>
          </a:xfrm>
          <a:prstGeom prst="rect">
            <a:avLst/>
          </a:prstGeom>
        </p:spPr>
      </p:pic>
    </p:spTree>
    <p:extLst>
      <p:ext uri="{BB962C8B-B14F-4D97-AF65-F5344CB8AC3E}">
        <p14:creationId xmlns:p14="http://schemas.microsoft.com/office/powerpoint/2010/main" val="1349325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2800" dirty="0"/>
              <a:t>ВОЗРАСТНЫЕ ОСОБЕННОСТИ РЕАГИРОВАНИЯ </a:t>
            </a:r>
            <a:r>
              <a:rPr lang="ru-RU" sz="2800" dirty="0" smtClean="0"/>
              <a:t>ДЕТЕЙ НА </a:t>
            </a:r>
            <a:r>
              <a:rPr lang="ru-RU" sz="2800" dirty="0"/>
              <a:t>ПСИХОТРАВМИРУЮЩЕЕ СОБЫТИЕ</a:t>
            </a:r>
          </a:p>
        </p:txBody>
      </p:sp>
      <p:sp>
        <p:nvSpPr>
          <p:cNvPr id="3" name="Объект 2"/>
          <p:cNvSpPr>
            <a:spLocks noGrp="1"/>
          </p:cNvSpPr>
          <p:nvPr>
            <p:ph idx="1"/>
          </p:nvPr>
        </p:nvSpPr>
        <p:spPr>
          <a:xfrm>
            <a:off x="677334" y="1809873"/>
            <a:ext cx="9202615" cy="4646613"/>
          </a:xfrm>
        </p:spPr>
        <p:txBody>
          <a:bodyPr>
            <a:normAutofit fontScale="92500" lnSpcReduction="20000"/>
          </a:bodyPr>
          <a:lstStyle/>
          <a:p>
            <a:pPr>
              <a:buNone/>
            </a:pPr>
            <a:r>
              <a:rPr lang="ru-RU" sz="2000" b="1" dirty="0" smtClean="0">
                <a:solidFill>
                  <a:schemeClr val="tx1">
                    <a:lumMod val="95000"/>
                    <a:lumOff val="5000"/>
                  </a:schemeClr>
                </a:solidFill>
              </a:rPr>
              <a:t>Ранний возраст (до 3-х лет)</a:t>
            </a:r>
          </a:p>
          <a:p>
            <a:pPr>
              <a:buNone/>
            </a:pPr>
            <a:r>
              <a:rPr lang="ru-RU" sz="2000" dirty="0" smtClean="0">
                <a:solidFill>
                  <a:schemeClr val="tx1">
                    <a:lumMod val="95000"/>
                    <a:lumOff val="5000"/>
                  </a:schemeClr>
                </a:solidFill>
              </a:rPr>
              <a:t>Особенности реагирования:</a:t>
            </a:r>
          </a:p>
          <a:p>
            <a:r>
              <a:rPr lang="ru-RU" sz="1800" dirty="0" smtClean="0"/>
              <a:t>Изменения</a:t>
            </a:r>
            <a:r>
              <a:rPr lang="ru-RU" sz="1800" dirty="0"/>
              <a:t>, связанные с режимными моментами: нарушения сна, отказ от еды, отказ использовать горшок, мыться, </a:t>
            </a:r>
            <a:r>
              <a:rPr lang="ru-RU" sz="1800" dirty="0" smtClean="0"/>
              <a:t>переодеваться</a:t>
            </a:r>
            <a:endParaRPr lang="ru-RU" sz="1800" dirty="0"/>
          </a:p>
          <a:p>
            <a:r>
              <a:rPr lang="ru-RU" sz="1800" dirty="0" smtClean="0"/>
              <a:t>Бурные </a:t>
            </a:r>
            <a:r>
              <a:rPr lang="ru-RU" sz="1800" dirty="0"/>
              <a:t>эмоциональные проявления в виде частого и громкого плача, капризов, </a:t>
            </a:r>
            <a:r>
              <a:rPr lang="ru-RU" sz="1800" dirty="0" smtClean="0"/>
              <a:t>истерик</a:t>
            </a:r>
            <a:endParaRPr lang="ru-RU" sz="1800" dirty="0"/>
          </a:p>
          <a:p>
            <a:r>
              <a:rPr lang="ru-RU" sz="1800" dirty="0" smtClean="0"/>
              <a:t>Повышенная </a:t>
            </a:r>
            <a:r>
              <a:rPr lang="ru-RU" sz="1800" dirty="0"/>
              <a:t>двигательная активность, появление психосоматических </a:t>
            </a:r>
            <a:r>
              <a:rPr lang="ru-RU" sz="1800" dirty="0" smtClean="0"/>
              <a:t>симптомов</a:t>
            </a:r>
            <a:endParaRPr lang="ru-RU" sz="1800" dirty="0"/>
          </a:p>
          <a:p>
            <a:r>
              <a:rPr lang="ru-RU" sz="1800" dirty="0" smtClean="0"/>
              <a:t>Воспоминания </a:t>
            </a:r>
            <a:r>
              <a:rPr lang="ru-RU" sz="1800" dirty="0"/>
              <a:t>о психотравмирующих событиях могут проявляться в виде «</a:t>
            </a:r>
            <a:r>
              <a:rPr lang="ru-RU" sz="1800" dirty="0" err="1"/>
              <a:t>флешбеков</a:t>
            </a:r>
            <a:r>
              <a:rPr lang="ru-RU" sz="1800" dirty="0" smtClean="0"/>
              <a:t>»</a:t>
            </a:r>
            <a:endParaRPr lang="ru-RU" sz="1800" dirty="0"/>
          </a:p>
          <a:p>
            <a:pPr>
              <a:buNone/>
            </a:pPr>
            <a:r>
              <a:rPr lang="ru-RU" sz="2000" dirty="0" smtClean="0">
                <a:solidFill>
                  <a:schemeClr val="tx1">
                    <a:lumMod val="95000"/>
                    <a:lumOff val="5000"/>
                  </a:schemeClr>
                </a:solidFill>
              </a:rPr>
              <a:t>Особенности ЭПП:</a:t>
            </a:r>
          </a:p>
          <a:p>
            <a:r>
              <a:rPr lang="ru-RU" sz="1800" dirty="0" smtClean="0"/>
              <a:t>Воздействие </a:t>
            </a:r>
            <a:r>
              <a:rPr lang="ru-RU" sz="1800" dirty="0"/>
              <a:t>на эмоциональное состояние детей через родителей (через их состояние и поведение). Если родитель находится в апатичном или истерическом состоянии и не реагирует на </a:t>
            </a:r>
            <a:r>
              <a:rPr lang="ru-RU" sz="1800" dirty="0" smtClean="0"/>
              <a:t>малыша,</a:t>
            </a:r>
            <a:br>
              <a:rPr lang="ru-RU" sz="1800" dirty="0" smtClean="0"/>
            </a:br>
            <a:r>
              <a:rPr lang="ru-RU" sz="1800" dirty="0" smtClean="0"/>
              <a:t>в </a:t>
            </a:r>
            <a:r>
              <a:rPr lang="ru-RU" sz="1800" dirty="0"/>
              <a:t>первую очередь необходимо проработать острую стрессовую реакцию у взрослого, а потом стремиться улучшить детско-родительское </a:t>
            </a:r>
            <a:r>
              <a:rPr lang="ru-RU" sz="1800" dirty="0" smtClean="0"/>
              <a:t>взаимодействие</a:t>
            </a:r>
            <a:endParaRPr lang="ru-RU" sz="1800" dirty="0"/>
          </a:p>
          <a:p>
            <a:r>
              <a:rPr lang="ru-RU" sz="1800" dirty="0" smtClean="0"/>
              <a:t>Информационно-психологическая </a:t>
            </a:r>
            <a:r>
              <a:rPr lang="ru-RU" sz="1800" dirty="0"/>
              <a:t>поддержка </a:t>
            </a:r>
            <a:r>
              <a:rPr lang="ru-RU" sz="1800" dirty="0" smtClean="0"/>
              <a:t>родителей</a:t>
            </a:r>
            <a:endParaRPr lang="ru-RU" sz="1800" dirty="0"/>
          </a:p>
        </p:txBody>
      </p:sp>
      <p:pic>
        <p:nvPicPr>
          <p:cNvPr id="4" name="Рисунок 3"/>
          <p:cNvPicPr>
            <a:picLocks noChangeAspect="1"/>
          </p:cNvPicPr>
          <p:nvPr/>
        </p:nvPicPr>
        <p:blipFill>
          <a:blip r:embed="rId2"/>
          <a:stretch>
            <a:fillRect/>
          </a:stretch>
        </p:blipFill>
        <p:spPr>
          <a:xfrm>
            <a:off x="10357348" y="136073"/>
            <a:ext cx="1713124" cy="1554615"/>
          </a:xfrm>
          <a:prstGeom prst="rect">
            <a:avLst/>
          </a:prstGeom>
        </p:spPr>
      </p:pic>
    </p:spTree>
    <p:extLst>
      <p:ext uri="{BB962C8B-B14F-4D97-AF65-F5344CB8AC3E}">
        <p14:creationId xmlns:p14="http://schemas.microsoft.com/office/powerpoint/2010/main" val="4043282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2800" dirty="0"/>
              <a:t>ВОЗРАСТНЫЕ ОСОБЕННОСТИ РЕАГИРОВАНИЯ </a:t>
            </a:r>
            <a:r>
              <a:rPr lang="ru-RU" sz="2800" dirty="0" smtClean="0"/>
              <a:t>ДЕТЕЙ НА </a:t>
            </a:r>
            <a:r>
              <a:rPr lang="ru-RU" sz="2800" dirty="0"/>
              <a:t>ПСИХОТРАВМИРУЮЩЕЕ СОБЫТИЕ</a:t>
            </a:r>
          </a:p>
        </p:txBody>
      </p:sp>
      <p:sp>
        <p:nvSpPr>
          <p:cNvPr id="3" name="Объект 2"/>
          <p:cNvSpPr>
            <a:spLocks noGrp="1"/>
          </p:cNvSpPr>
          <p:nvPr>
            <p:ph idx="1"/>
          </p:nvPr>
        </p:nvSpPr>
        <p:spPr>
          <a:xfrm>
            <a:off x="677333" y="1930400"/>
            <a:ext cx="9011789" cy="4294554"/>
          </a:xfrm>
        </p:spPr>
        <p:txBody>
          <a:bodyPr>
            <a:normAutofit fontScale="92500" lnSpcReduction="20000"/>
          </a:bodyPr>
          <a:lstStyle/>
          <a:p>
            <a:pPr>
              <a:buNone/>
            </a:pPr>
            <a:r>
              <a:rPr lang="ru-RU" sz="2000" b="1" dirty="0" smtClean="0">
                <a:solidFill>
                  <a:schemeClr val="tx1">
                    <a:lumMod val="95000"/>
                    <a:lumOff val="5000"/>
                  </a:schemeClr>
                </a:solidFill>
              </a:rPr>
              <a:t>Дошкольный возраст (3-7 лет)</a:t>
            </a:r>
          </a:p>
          <a:p>
            <a:pPr>
              <a:buNone/>
            </a:pPr>
            <a:r>
              <a:rPr lang="ru-RU" sz="2000" dirty="0" smtClean="0">
                <a:solidFill>
                  <a:schemeClr val="tx1">
                    <a:lumMod val="95000"/>
                    <a:lumOff val="5000"/>
                  </a:schemeClr>
                </a:solidFill>
              </a:rPr>
              <a:t>Особенности реагирования:</a:t>
            </a:r>
          </a:p>
          <a:p>
            <a:r>
              <a:rPr lang="ru-RU" sz="1800" dirty="0" smtClean="0"/>
              <a:t>Реакция </a:t>
            </a:r>
            <a:r>
              <a:rPr lang="ru-RU" sz="1800" dirty="0"/>
              <a:t>носит преимущественно пассивный </a:t>
            </a:r>
            <a:r>
              <a:rPr lang="ru-RU" sz="1800" dirty="0" smtClean="0"/>
              <a:t>характер</a:t>
            </a:r>
            <a:endParaRPr lang="ru-RU" sz="1800" dirty="0"/>
          </a:p>
          <a:p>
            <a:r>
              <a:rPr lang="ru-RU" sz="1800" dirty="0" smtClean="0"/>
              <a:t>Нарушение </a:t>
            </a:r>
            <a:r>
              <a:rPr lang="ru-RU" sz="1800" dirty="0"/>
              <a:t>сна, недержание мочи, отказ от еды, уход в болезнь (на соматическом уровне</a:t>
            </a:r>
            <a:r>
              <a:rPr lang="ru-RU" sz="1800" dirty="0" smtClean="0"/>
              <a:t>)</a:t>
            </a:r>
            <a:endParaRPr lang="ru-RU" sz="1800" dirty="0"/>
          </a:p>
          <a:p>
            <a:r>
              <a:rPr lang="ru-RU" sz="1800" dirty="0" smtClean="0"/>
              <a:t>Повышенная </a:t>
            </a:r>
            <a:r>
              <a:rPr lang="ru-RU" sz="1800" dirty="0"/>
              <a:t>возбудимость, подавленность, регресс в поведении, заикание, усиление </a:t>
            </a:r>
            <a:r>
              <a:rPr lang="ru-RU" sz="1800" dirty="0" smtClean="0"/>
              <a:t>симбиоза</a:t>
            </a:r>
            <a:br>
              <a:rPr lang="ru-RU" sz="1800" dirty="0" smtClean="0"/>
            </a:br>
            <a:r>
              <a:rPr lang="ru-RU" sz="1800" dirty="0" smtClean="0"/>
              <a:t>с </a:t>
            </a:r>
            <a:r>
              <a:rPr lang="ru-RU" sz="1800" dirty="0"/>
              <a:t>родителями (на эмоционально-поведенческом уровне</a:t>
            </a:r>
            <a:r>
              <a:rPr lang="ru-RU" sz="1800" dirty="0" smtClean="0"/>
              <a:t>)</a:t>
            </a:r>
            <a:endParaRPr lang="ru-RU" sz="1800" dirty="0"/>
          </a:p>
          <a:p>
            <a:r>
              <a:rPr lang="ru-RU" sz="1800" dirty="0" smtClean="0"/>
              <a:t>Нарушения речи</a:t>
            </a:r>
            <a:endParaRPr lang="ru-RU" sz="1800" dirty="0"/>
          </a:p>
          <a:p>
            <a:pPr>
              <a:buNone/>
            </a:pPr>
            <a:r>
              <a:rPr lang="ru-RU" sz="2000" dirty="0" smtClean="0">
                <a:solidFill>
                  <a:schemeClr val="tx1">
                    <a:lumMod val="95000"/>
                    <a:lumOff val="5000"/>
                  </a:schemeClr>
                </a:solidFill>
              </a:rPr>
              <a:t>Особенности ЭПП:</a:t>
            </a:r>
          </a:p>
          <a:p>
            <a:r>
              <a:rPr lang="ru-RU" sz="1800" dirty="0" smtClean="0"/>
              <a:t>Воздействие </a:t>
            </a:r>
            <a:r>
              <a:rPr lang="ru-RU" sz="1800" dirty="0"/>
              <a:t>на эмоциональное состояние детей через игру (эффективны игры, </a:t>
            </a:r>
            <a:r>
              <a:rPr lang="ru-RU" sz="1800" dirty="0" smtClean="0"/>
              <a:t>направленные</a:t>
            </a:r>
            <a:br>
              <a:rPr lang="ru-RU" sz="1800" dirty="0" smtClean="0"/>
            </a:br>
            <a:r>
              <a:rPr lang="ru-RU" sz="1800" dirty="0" smtClean="0"/>
              <a:t>на </a:t>
            </a:r>
            <a:r>
              <a:rPr lang="ru-RU" sz="1800" dirty="0"/>
              <a:t>стимуляцию воображения т.к. позволяют воспроизвести психотравмирующие события,  компенсировать свои переживания и выйти из </a:t>
            </a:r>
            <a:r>
              <a:rPr lang="ru-RU" sz="1800" dirty="0" smtClean="0"/>
              <a:t>них</a:t>
            </a:r>
            <a:endParaRPr lang="ru-RU" sz="1800" dirty="0"/>
          </a:p>
          <a:p>
            <a:r>
              <a:rPr lang="ru-RU" sz="1800" dirty="0" smtClean="0"/>
              <a:t>Воздействие </a:t>
            </a:r>
            <a:r>
              <a:rPr lang="ru-RU" sz="1800" dirty="0"/>
              <a:t>на детей через родителей (через их состояние и поведение</a:t>
            </a:r>
            <a:r>
              <a:rPr lang="ru-RU" sz="1800" dirty="0" smtClean="0"/>
              <a:t>)</a:t>
            </a:r>
            <a:endParaRPr lang="ru-RU" sz="1800" dirty="0"/>
          </a:p>
        </p:txBody>
      </p:sp>
      <p:pic>
        <p:nvPicPr>
          <p:cNvPr id="4" name="Рисунок 3"/>
          <p:cNvPicPr>
            <a:picLocks noChangeAspect="1"/>
          </p:cNvPicPr>
          <p:nvPr/>
        </p:nvPicPr>
        <p:blipFill>
          <a:blip r:embed="rId2"/>
          <a:stretch>
            <a:fillRect/>
          </a:stretch>
        </p:blipFill>
        <p:spPr>
          <a:xfrm>
            <a:off x="10357348" y="136073"/>
            <a:ext cx="1713124" cy="1554615"/>
          </a:xfrm>
          <a:prstGeom prst="rect">
            <a:avLst/>
          </a:prstGeom>
        </p:spPr>
      </p:pic>
    </p:spTree>
    <p:extLst>
      <p:ext uri="{BB962C8B-B14F-4D97-AF65-F5344CB8AC3E}">
        <p14:creationId xmlns:p14="http://schemas.microsoft.com/office/powerpoint/2010/main" val="1648802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a:t>ВОЗРАСТНЫЕ ОСОБЕННОСТИ РЕАГИРОВАНИЯ </a:t>
            </a:r>
            <a:r>
              <a:rPr lang="ru-RU" sz="2800" dirty="0" smtClean="0"/>
              <a:t>ДЕТЕЙ НА </a:t>
            </a:r>
            <a:r>
              <a:rPr lang="ru-RU" sz="2800" dirty="0"/>
              <a:t>ПСИХОТРАВМИРУЮЩЕЕ СОБЫТИЕ</a:t>
            </a:r>
          </a:p>
        </p:txBody>
      </p:sp>
      <p:sp>
        <p:nvSpPr>
          <p:cNvPr id="3" name="Объект 2"/>
          <p:cNvSpPr>
            <a:spLocks noGrp="1"/>
          </p:cNvSpPr>
          <p:nvPr>
            <p:ph idx="1"/>
          </p:nvPr>
        </p:nvSpPr>
        <p:spPr>
          <a:xfrm>
            <a:off x="539262" y="1809873"/>
            <a:ext cx="8974015" cy="4766773"/>
          </a:xfrm>
        </p:spPr>
        <p:txBody>
          <a:bodyPr>
            <a:normAutofit fontScale="85000" lnSpcReduction="10000"/>
          </a:bodyPr>
          <a:lstStyle/>
          <a:p>
            <a:pPr>
              <a:buNone/>
            </a:pPr>
            <a:r>
              <a:rPr lang="ru-RU" sz="2000" b="1" dirty="0" smtClean="0">
                <a:solidFill>
                  <a:schemeClr val="tx1">
                    <a:lumMod val="95000"/>
                    <a:lumOff val="5000"/>
                  </a:schemeClr>
                </a:solidFill>
              </a:rPr>
              <a:t>Младший школьный возраст (7-11)</a:t>
            </a:r>
          </a:p>
          <a:p>
            <a:pPr>
              <a:buNone/>
            </a:pPr>
            <a:r>
              <a:rPr lang="ru-RU" sz="2000" dirty="0" smtClean="0">
                <a:solidFill>
                  <a:schemeClr val="tx1">
                    <a:lumMod val="95000"/>
                    <a:lumOff val="5000"/>
                  </a:schemeClr>
                </a:solidFill>
              </a:rPr>
              <a:t>Особенности реагирования:</a:t>
            </a:r>
          </a:p>
          <a:p>
            <a:r>
              <a:rPr lang="ru-RU" sz="1800" dirty="0" smtClean="0"/>
              <a:t>Замкнутое</a:t>
            </a:r>
            <a:r>
              <a:rPr lang="ru-RU" sz="1800" dirty="0"/>
              <a:t>, отстраненное поведение, отказ от действий, связанных с общением, </a:t>
            </a:r>
            <a:r>
              <a:rPr lang="ru-RU" sz="1800" dirty="0" smtClean="0"/>
              <a:t>потребность</a:t>
            </a:r>
            <a:br>
              <a:rPr lang="ru-RU" sz="1800" dirty="0" smtClean="0"/>
            </a:br>
            <a:r>
              <a:rPr lang="ru-RU" sz="1800" dirty="0" smtClean="0"/>
              <a:t>в </a:t>
            </a:r>
            <a:r>
              <a:rPr lang="ru-RU" sz="1800" dirty="0"/>
              <a:t>обсуждении психотравмирующего </a:t>
            </a:r>
            <a:r>
              <a:rPr lang="ru-RU" sz="1800" dirty="0" smtClean="0"/>
              <a:t>события</a:t>
            </a:r>
            <a:endParaRPr lang="ru-RU" sz="1800" dirty="0"/>
          </a:p>
          <a:p>
            <a:r>
              <a:rPr lang="ru-RU" sz="1800" dirty="0"/>
              <a:t>А</a:t>
            </a:r>
            <a:r>
              <a:rPr lang="ru-RU" sz="1800" dirty="0" smtClean="0"/>
              <a:t>грессивность</a:t>
            </a:r>
            <a:r>
              <a:rPr lang="ru-RU" sz="1800" dirty="0"/>
              <a:t>, раздражительность (особенно по отношению к родителям и значимым взрослым</a:t>
            </a:r>
            <a:r>
              <a:rPr lang="ru-RU" sz="1800" dirty="0" smtClean="0"/>
              <a:t>)</a:t>
            </a:r>
            <a:endParaRPr lang="ru-RU" sz="1800" dirty="0"/>
          </a:p>
          <a:p>
            <a:r>
              <a:rPr lang="ru-RU" sz="1800" dirty="0" smtClean="0"/>
              <a:t>Трудности </a:t>
            </a:r>
            <a:r>
              <a:rPr lang="ru-RU" sz="1800" dirty="0"/>
              <a:t>в выполнении  ежедневных </a:t>
            </a:r>
            <a:r>
              <a:rPr lang="ru-RU" sz="1800" dirty="0" smtClean="0"/>
              <a:t>обязанностей</a:t>
            </a:r>
            <a:endParaRPr lang="ru-RU" sz="1800" dirty="0"/>
          </a:p>
          <a:p>
            <a:r>
              <a:rPr lang="ru-RU" sz="1800" dirty="0" smtClean="0"/>
              <a:t>Головные </a:t>
            </a:r>
            <a:r>
              <a:rPr lang="ru-RU" sz="1800" dirty="0"/>
              <a:t>или желудочные боли, расстройство стула, нарушения сна (на соматическом уровне</a:t>
            </a:r>
            <a:r>
              <a:rPr lang="ru-RU" sz="1800" dirty="0" smtClean="0"/>
              <a:t>)</a:t>
            </a:r>
            <a:endParaRPr lang="ru-RU" sz="1800" dirty="0"/>
          </a:p>
          <a:p>
            <a:r>
              <a:rPr lang="ru-RU" sz="1800" dirty="0" smtClean="0"/>
              <a:t>Регрессивные </a:t>
            </a:r>
            <a:r>
              <a:rPr lang="ru-RU" sz="1800" dirty="0"/>
              <a:t>проявления: недержание мочи, сосание пальца, отказ спать </a:t>
            </a:r>
            <a:r>
              <a:rPr lang="ru-RU" sz="1800" dirty="0" smtClean="0"/>
              <a:t>одному</a:t>
            </a:r>
            <a:br>
              <a:rPr lang="ru-RU" sz="1800" dirty="0" smtClean="0"/>
            </a:br>
            <a:r>
              <a:rPr lang="ru-RU" sz="1800" dirty="0" smtClean="0"/>
              <a:t>(на </a:t>
            </a:r>
            <a:r>
              <a:rPr lang="ru-RU" sz="1800" dirty="0"/>
              <a:t>поведенческом уровне</a:t>
            </a:r>
            <a:r>
              <a:rPr lang="ru-RU" sz="1800" dirty="0" smtClean="0"/>
              <a:t>)</a:t>
            </a:r>
            <a:endParaRPr lang="ru-RU" sz="1800" dirty="0"/>
          </a:p>
          <a:p>
            <a:pPr>
              <a:buNone/>
            </a:pPr>
            <a:r>
              <a:rPr lang="ru-RU" sz="2000" dirty="0" smtClean="0">
                <a:solidFill>
                  <a:schemeClr val="tx1">
                    <a:lumMod val="95000"/>
                    <a:lumOff val="5000"/>
                  </a:schemeClr>
                </a:solidFill>
              </a:rPr>
              <a:t>Особенности ЭПП:</a:t>
            </a:r>
          </a:p>
          <a:p>
            <a:r>
              <a:rPr lang="ru-RU" sz="1800" dirty="0" smtClean="0"/>
              <a:t>Информирование </a:t>
            </a:r>
            <a:r>
              <a:rPr lang="ru-RU" sz="1800" dirty="0"/>
              <a:t>ребенка, соответственное возрасту. Учитывая потребность детей в обсуждении психотравмирующего события, важно с ребенком подробно проговорить о том,  что </a:t>
            </a:r>
            <a:r>
              <a:rPr lang="ru-RU" sz="1800" dirty="0" smtClean="0"/>
              <a:t>происходило, что </a:t>
            </a:r>
            <a:r>
              <a:rPr lang="ru-RU" sz="1800" dirty="0"/>
              <a:t>происходит сейчас и что будет происходить в дальнейшем – такая работа позволяет детям «как бы» контролировать ситуацию, тем самым  защититься от тревоги и </a:t>
            </a:r>
            <a:r>
              <a:rPr lang="ru-RU" sz="1800" dirty="0" smtClean="0"/>
              <a:t>страха</a:t>
            </a:r>
            <a:endParaRPr lang="ru-RU" sz="1800" dirty="0"/>
          </a:p>
        </p:txBody>
      </p:sp>
      <p:pic>
        <p:nvPicPr>
          <p:cNvPr id="4" name="Рисунок 3"/>
          <p:cNvPicPr>
            <a:picLocks noChangeAspect="1"/>
          </p:cNvPicPr>
          <p:nvPr/>
        </p:nvPicPr>
        <p:blipFill>
          <a:blip r:embed="rId2"/>
          <a:stretch>
            <a:fillRect/>
          </a:stretch>
        </p:blipFill>
        <p:spPr>
          <a:xfrm>
            <a:off x="10357349" y="136073"/>
            <a:ext cx="1713124" cy="1554615"/>
          </a:xfrm>
          <a:prstGeom prst="rect">
            <a:avLst/>
          </a:prstGeom>
        </p:spPr>
      </p:pic>
    </p:spTree>
    <p:extLst>
      <p:ext uri="{BB962C8B-B14F-4D97-AF65-F5344CB8AC3E}">
        <p14:creationId xmlns:p14="http://schemas.microsoft.com/office/powerpoint/2010/main" val="905117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a:t>ВОЗРАСТНЫЕ ОСОБЕННОСТИ РЕАГИРОВАНИЯ </a:t>
            </a:r>
            <a:r>
              <a:rPr lang="ru-RU" sz="2800" dirty="0" smtClean="0"/>
              <a:t>ДЕТЕЙ НА </a:t>
            </a:r>
            <a:r>
              <a:rPr lang="ru-RU" sz="2800" dirty="0"/>
              <a:t>ПСИХОТРАВМИРУЮЩЕЕ СОБЫТИЕ</a:t>
            </a:r>
          </a:p>
        </p:txBody>
      </p:sp>
      <p:sp>
        <p:nvSpPr>
          <p:cNvPr id="3" name="Объект 2"/>
          <p:cNvSpPr>
            <a:spLocks noGrp="1"/>
          </p:cNvSpPr>
          <p:nvPr>
            <p:ph idx="1"/>
          </p:nvPr>
        </p:nvSpPr>
        <p:spPr>
          <a:xfrm>
            <a:off x="677334" y="1690689"/>
            <a:ext cx="8994204" cy="4657358"/>
          </a:xfrm>
        </p:spPr>
        <p:txBody>
          <a:bodyPr>
            <a:normAutofit/>
          </a:bodyPr>
          <a:lstStyle/>
          <a:p>
            <a:pPr>
              <a:buNone/>
            </a:pPr>
            <a:r>
              <a:rPr lang="ru-RU" sz="2000" b="1" dirty="0" smtClean="0">
                <a:solidFill>
                  <a:schemeClr val="tx1">
                    <a:lumMod val="95000"/>
                    <a:lumOff val="5000"/>
                  </a:schemeClr>
                </a:solidFill>
              </a:rPr>
              <a:t>Подростковый (11-15)</a:t>
            </a:r>
          </a:p>
          <a:p>
            <a:pPr>
              <a:buNone/>
            </a:pPr>
            <a:r>
              <a:rPr lang="ru-RU" sz="2000" dirty="0" smtClean="0">
                <a:solidFill>
                  <a:schemeClr val="tx1">
                    <a:lumMod val="95000"/>
                    <a:lumOff val="5000"/>
                  </a:schemeClr>
                </a:solidFill>
              </a:rPr>
              <a:t>Особенности реагирования:</a:t>
            </a:r>
          </a:p>
          <a:p>
            <a:r>
              <a:rPr lang="ru-RU" sz="1800" dirty="0" smtClean="0"/>
              <a:t>Агрессивное</a:t>
            </a:r>
            <a:r>
              <a:rPr lang="ru-RU" sz="1800" dirty="0"/>
              <a:t>, деструктивное </a:t>
            </a:r>
            <a:r>
              <a:rPr lang="ru-RU" sz="1800" dirty="0" smtClean="0"/>
              <a:t>поведение</a:t>
            </a:r>
            <a:endParaRPr lang="ru-RU" sz="1800" dirty="0"/>
          </a:p>
          <a:p>
            <a:r>
              <a:rPr lang="ru-RU" sz="1800" dirty="0" smtClean="0"/>
              <a:t>Протестные </a:t>
            </a:r>
            <a:r>
              <a:rPr lang="ru-RU" sz="1800" dirty="0"/>
              <a:t>реакции, поиск эмоционально заряженных (рисковых) </a:t>
            </a:r>
            <a:r>
              <a:rPr lang="ru-RU" sz="1800" dirty="0" smtClean="0"/>
              <a:t>ситуаций</a:t>
            </a:r>
            <a:endParaRPr lang="ru-RU" sz="1800" dirty="0"/>
          </a:p>
          <a:p>
            <a:r>
              <a:rPr lang="ru-RU" sz="1800" dirty="0" smtClean="0"/>
              <a:t>Демонстрация  </a:t>
            </a:r>
            <a:r>
              <a:rPr lang="ru-RU" sz="1800" dirty="0"/>
              <a:t>безразличия, отчужденности от дружеской </a:t>
            </a:r>
            <a:r>
              <a:rPr lang="ru-RU" sz="1800" dirty="0" smtClean="0"/>
              <a:t>компании</a:t>
            </a:r>
            <a:endParaRPr lang="ru-RU" sz="1800" dirty="0"/>
          </a:p>
          <a:p>
            <a:r>
              <a:rPr lang="ru-RU" sz="1800" dirty="0" smtClean="0"/>
              <a:t>Головные </a:t>
            </a:r>
            <a:r>
              <a:rPr lang="ru-RU" sz="1800" dirty="0"/>
              <a:t>боли, трудности концентрации внимания (на соматическом уровне</a:t>
            </a:r>
            <a:r>
              <a:rPr lang="ru-RU" sz="1800" dirty="0" smtClean="0"/>
              <a:t>)</a:t>
            </a:r>
            <a:endParaRPr lang="ru-RU" sz="1800" dirty="0"/>
          </a:p>
          <a:p>
            <a:r>
              <a:rPr lang="ru-RU" sz="1800" dirty="0" smtClean="0"/>
              <a:t>Затруднения </a:t>
            </a:r>
            <a:r>
              <a:rPr lang="ru-RU" sz="1800" dirty="0"/>
              <a:t>в учебной деятельности (на поведенческом уровне</a:t>
            </a:r>
            <a:r>
              <a:rPr lang="ru-RU" sz="1800" dirty="0" smtClean="0"/>
              <a:t>)</a:t>
            </a:r>
            <a:endParaRPr lang="ru-RU" sz="1800" dirty="0"/>
          </a:p>
          <a:p>
            <a:pPr>
              <a:buNone/>
            </a:pPr>
            <a:r>
              <a:rPr lang="ru-RU" sz="2000" dirty="0" smtClean="0">
                <a:solidFill>
                  <a:schemeClr val="tx1">
                    <a:lumMod val="95000"/>
                    <a:lumOff val="5000"/>
                  </a:schemeClr>
                </a:solidFill>
              </a:rPr>
              <a:t>Особенности ЭПП:</a:t>
            </a:r>
          </a:p>
          <a:p>
            <a:r>
              <a:rPr lang="ru-RU" sz="1800" dirty="0" smtClean="0"/>
              <a:t>Воздействие </a:t>
            </a:r>
            <a:r>
              <a:rPr lang="ru-RU" sz="1800" dirty="0"/>
              <a:t>на эмоциональное состояние детей с помощью группы сверстников. </a:t>
            </a:r>
            <a:r>
              <a:rPr lang="ru-RU" sz="1800" dirty="0" smtClean="0"/>
              <a:t>Группа </a:t>
            </a:r>
            <a:r>
              <a:rPr lang="ru-RU" sz="1800" dirty="0"/>
              <a:t>сверстников – это референтная, значимая группа в жизни подростка, она и может стать эффективным фактором, помогающим справляться со стрессовым </a:t>
            </a:r>
            <a:r>
              <a:rPr lang="ru-RU" sz="1800" dirty="0" smtClean="0"/>
              <a:t>состоянием</a:t>
            </a:r>
            <a:endParaRPr lang="ru-RU" sz="1800" dirty="0"/>
          </a:p>
        </p:txBody>
      </p:sp>
      <p:pic>
        <p:nvPicPr>
          <p:cNvPr id="4" name="Рисунок 3"/>
          <p:cNvPicPr>
            <a:picLocks noChangeAspect="1"/>
          </p:cNvPicPr>
          <p:nvPr/>
        </p:nvPicPr>
        <p:blipFill>
          <a:blip r:embed="rId2"/>
          <a:stretch>
            <a:fillRect/>
          </a:stretch>
        </p:blipFill>
        <p:spPr>
          <a:xfrm>
            <a:off x="10370997" y="136073"/>
            <a:ext cx="1713124" cy="1554615"/>
          </a:xfrm>
          <a:prstGeom prst="rect">
            <a:avLst/>
          </a:prstGeom>
        </p:spPr>
      </p:pic>
    </p:spTree>
    <p:extLst>
      <p:ext uri="{BB962C8B-B14F-4D97-AF65-F5344CB8AC3E}">
        <p14:creationId xmlns:p14="http://schemas.microsoft.com/office/powerpoint/2010/main" val="1407594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a:t>ВОЗРАСТНЫЕ ОСОБЕННОСТИ РЕАГИРОВАНИЯ </a:t>
            </a:r>
            <a:r>
              <a:rPr lang="ru-RU" sz="2800" dirty="0" smtClean="0"/>
              <a:t>ДЕТЕЙ НА </a:t>
            </a:r>
            <a:r>
              <a:rPr lang="ru-RU" sz="2800" dirty="0"/>
              <a:t>ПСИХОТРАВМИРУЮЩЕЕ СОБЫТИЕ</a:t>
            </a:r>
          </a:p>
        </p:txBody>
      </p:sp>
      <p:sp>
        <p:nvSpPr>
          <p:cNvPr id="3" name="Объект 2"/>
          <p:cNvSpPr>
            <a:spLocks noGrp="1"/>
          </p:cNvSpPr>
          <p:nvPr>
            <p:ph idx="1"/>
          </p:nvPr>
        </p:nvSpPr>
        <p:spPr>
          <a:xfrm>
            <a:off x="838200" y="1825624"/>
            <a:ext cx="8974015" cy="4856530"/>
          </a:xfrm>
        </p:spPr>
        <p:txBody>
          <a:bodyPr>
            <a:normAutofit fontScale="92500" lnSpcReduction="20000"/>
          </a:bodyPr>
          <a:lstStyle/>
          <a:p>
            <a:pPr>
              <a:buNone/>
            </a:pPr>
            <a:r>
              <a:rPr lang="ru-RU" sz="2000" b="1" dirty="0" smtClean="0">
                <a:solidFill>
                  <a:schemeClr val="tx1">
                    <a:lumMod val="95000"/>
                    <a:lumOff val="5000"/>
                  </a:schemeClr>
                </a:solidFill>
              </a:rPr>
              <a:t>Юношеский возраст (15-18</a:t>
            </a:r>
            <a:r>
              <a:rPr lang="ru-RU" sz="2000" b="1" dirty="0">
                <a:solidFill>
                  <a:schemeClr val="tx1">
                    <a:lumMod val="95000"/>
                    <a:lumOff val="5000"/>
                  </a:schemeClr>
                </a:solidFill>
              </a:rPr>
              <a:t>)</a:t>
            </a:r>
          </a:p>
          <a:p>
            <a:pPr>
              <a:buNone/>
            </a:pPr>
            <a:r>
              <a:rPr lang="ru-RU" sz="2000" dirty="0" smtClean="0">
                <a:solidFill>
                  <a:schemeClr val="tx1">
                    <a:lumMod val="95000"/>
                    <a:lumOff val="5000"/>
                  </a:schemeClr>
                </a:solidFill>
              </a:rPr>
              <a:t>Особенности реагирования:</a:t>
            </a:r>
          </a:p>
          <a:p>
            <a:r>
              <a:rPr lang="ru-RU" sz="1900" dirty="0" smtClean="0"/>
              <a:t>Проявления </a:t>
            </a:r>
            <a:r>
              <a:rPr lang="ru-RU" sz="1900" dirty="0"/>
              <a:t>стрессовых реакций такие же, как и у </a:t>
            </a:r>
            <a:r>
              <a:rPr lang="ru-RU" sz="1900" dirty="0" smtClean="0"/>
              <a:t>взрослых</a:t>
            </a:r>
            <a:endParaRPr lang="ru-RU" sz="1900" dirty="0"/>
          </a:p>
          <a:p>
            <a:pPr marL="0" indent="0">
              <a:buNone/>
            </a:pPr>
            <a:r>
              <a:rPr lang="ru-RU" sz="2000" dirty="0">
                <a:solidFill>
                  <a:schemeClr val="tx1">
                    <a:lumMod val="95000"/>
                    <a:lumOff val="5000"/>
                  </a:schemeClr>
                </a:solidFill>
              </a:rPr>
              <a:t>Проявления ПТСР:</a:t>
            </a:r>
          </a:p>
          <a:p>
            <a:r>
              <a:rPr lang="ru-RU" sz="1900" dirty="0" smtClean="0"/>
              <a:t>Регресс </a:t>
            </a:r>
            <a:r>
              <a:rPr lang="ru-RU" sz="1900" dirty="0"/>
              <a:t>(потеря уже сформировавшихся норм поведения – сидение на </a:t>
            </a:r>
            <a:r>
              <a:rPr lang="ru-RU" sz="1900" dirty="0" smtClean="0"/>
              <a:t>полу,</a:t>
            </a:r>
            <a:br>
              <a:rPr lang="ru-RU" sz="1900" dirty="0" smtClean="0"/>
            </a:br>
            <a:r>
              <a:rPr lang="ru-RU" sz="1900" dirty="0" smtClean="0"/>
              <a:t>отказ </a:t>
            </a:r>
            <a:r>
              <a:rPr lang="ru-RU" sz="1900" dirty="0"/>
              <a:t>от гигиенического ухода за собой</a:t>
            </a:r>
            <a:r>
              <a:rPr lang="ru-RU" sz="1900" dirty="0" smtClean="0"/>
              <a:t>)</a:t>
            </a:r>
            <a:endParaRPr lang="ru-RU" sz="1900" dirty="0"/>
          </a:p>
          <a:p>
            <a:r>
              <a:rPr lang="ru-RU" sz="1900" dirty="0" smtClean="0"/>
              <a:t>Нарушение </a:t>
            </a:r>
            <a:r>
              <a:rPr lang="ru-RU" sz="1900" dirty="0"/>
              <a:t>межличностных отношений с </a:t>
            </a:r>
            <a:r>
              <a:rPr lang="ru-RU" sz="1900" dirty="0" smtClean="0"/>
              <a:t>окружающими</a:t>
            </a:r>
            <a:endParaRPr lang="ru-RU" sz="1900" dirty="0"/>
          </a:p>
          <a:p>
            <a:r>
              <a:rPr lang="ru-RU" sz="1900" dirty="0" smtClean="0"/>
              <a:t>Манипулятивное </a:t>
            </a:r>
            <a:r>
              <a:rPr lang="ru-RU" sz="1900" dirty="0"/>
              <a:t>поведение с целью получения вторичной </a:t>
            </a:r>
            <a:r>
              <a:rPr lang="ru-RU" sz="1900" dirty="0" smtClean="0"/>
              <a:t>выгоды</a:t>
            </a:r>
            <a:endParaRPr lang="ru-RU" sz="1900" dirty="0"/>
          </a:p>
          <a:p>
            <a:r>
              <a:rPr lang="ru-RU" sz="1900" dirty="0" smtClean="0"/>
              <a:t>Социальная дезадаптация</a:t>
            </a:r>
            <a:endParaRPr lang="ru-RU" sz="1900" dirty="0"/>
          </a:p>
          <a:p>
            <a:r>
              <a:rPr lang="ru-RU" sz="1900" dirty="0" smtClean="0"/>
              <a:t>Переоценка </a:t>
            </a:r>
            <a:r>
              <a:rPr lang="ru-RU" sz="1900" dirty="0"/>
              <a:t>своих жизненных планов и </a:t>
            </a:r>
            <a:r>
              <a:rPr lang="ru-RU" sz="1900" dirty="0" smtClean="0"/>
              <a:t>целей</a:t>
            </a:r>
            <a:endParaRPr lang="ru-RU" sz="1900" dirty="0"/>
          </a:p>
          <a:p>
            <a:pPr>
              <a:buNone/>
            </a:pPr>
            <a:r>
              <a:rPr lang="ru-RU" sz="2000" dirty="0" smtClean="0">
                <a:solidFill>
                  <a:schemeClr val="tx1">
                    <a:lumMod val="95000"/>
                    <a:lumOff val="5000"/>
                  </a:schemeClr>
                </a:solidFill>
              </a:rPr>
              <a:t>Особенности ЭПП:</a:t>
            </a:r>
          </a:p>
          <a:p>
            <a:r>
              <a:rPr lang="ru-RU" sz="1900" dirty="0" smtClean="0"/>
              <a:t>Оказание </a:t>
            </a:r>
            <a:r>
              <a:rPr lang="ru-RU" sz="1900" dirty="0"/>
              <a:t>ЭПП при острых реакциях на стресс, как и у </a:t>
            </a:r>
            <a:r>
              <a:rPr lang="ru-RU" sz="1900" dirty="0" smtClean="0"/>
              <a:t>взрослых. </a:t>
            </a:r>
          </a:p>
          <a:p>
            <a:r>
              <a:rPr lang="ru-RU" sz="1900" dirty="0" smtClean="0"/>
              <a:t>При  ПТСР коррекционная работа со  </a:t>
            </a:r>
            <a:r>
              <a:rPr lang="ru-RU" sz="1900" dirty="0"/>
              <a:t>специалистом (психологом, психотерапевтом</a:t>
            </a:r>
            <a:r>
              <a:rPr lang="ru-RU" sz="1900" dirty="0" smtClean="0"/>
              <a:t>)</a:t>
            </a:r>
            <a:endParaRPr lang="ru-RU" sz="1900" dirty="0"/>
          </a:p>
        </p:txBody>
      </p:sp>
      <p:pic>
        <p:nvPicPr>
          <p:cNvPr id="4" name="Рисунок 3"/>
          <p:cNvPicPr>
            <a:picLocks noChangeAspect="1"/>
          </p:cNvPicPr>
          <p:nvPr/>
        </p:nvPicPr>
        <p:blipFill>
          <a:blip r:embed="rId2"/>
          <a:stretch>
            <a:fillRect/>
          </a:stretch>
        </p:blipFill>
        <p:spPr>
          <a:xfrm>
            <a:off x="10357348" y="136073"/>
            <a:ext cx="1713124" cy="1554615"/>
          </a:xfrm>
          <a:prstGeom prst="rect">
            <a:avLst/>
          </a:prstGeom>
        </p:spPr>
      </p:pic>
    </p:spTree>
    <p:extLst>
      <p:ext uri="{BB962C8B-B14F-4D97-AF65-F5344CB8AC3E}">
        <p14:creationId xmlns:p14="http://schemas.microsoft.com/office/powerpoint/2010/main" val="4247402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9442938" cy="1325563"/>
          </a:xfrm>
        </p:spPr>
        <p:txBody>
          <a:bodyPr>
            <a:normAutofit/>
          </a:bodyPr>
          <a:lstStyle/>
          <a:p>
            <a:r>
              <a:rPr lang="ru-RU" sz="2800" dirty="0" smtClean="0">
                <a:ea typeface="Verdana" panose="020B0604030504040204" pitchFamily="34" charset="0"/>
                <a:cs typeface="Verdana" panose="020B0604030504040204" pitchFamily="34" charset="0"/>
              </a:rPr>
              <a:t>ОСОБЕННОСТИ ПЕРЕЖИВАНИЯ ГОРЯ ДЕТЬМИ</a:t>
            </a:r>
            <a:br>
              <a:rPr lang="ru-RU" sz="2800" dirty="0" smtClean="0">
                <a:ea typeface="Verdana" panose="020B0604030504040204" pitchFamily="34" charset="0"/>
                <a:cs typeface="Verdana" panose="020B0604030504040204" pitchFamily="34" charset="0"/>
              </a:rPr>
            </a:br>
            <a:r>
              <a:rPr lang="ru-RU" sz="2800" dirty="0" smtClean="0">
                <a:ea typeface="Verdana" panose="020B0604030504040204" pitchFamily="34" charset="0"/>
                <a:cs typeface="Verdana" panose="020B0604030504040204" pitchFamily="34" charset="0"/>
              </a:rPr>
              <a:t>В РАЗНЫЕ ВОЗРАСТНЫЕ ПЕРИОДЫ (В.А. ШЕФОВ)</a:t>
            </a:r>
            <a:r>
              <a:rPr lang="ru-RU"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r>
            <a:br>
              <a:rPr lang="ru-RU" dirty="0" smtClean="0">
                <a:solidFill>
                  <a:schemeClr val="tx2"/>
                </a:solidFill>
                <a:latin typeface="Verdana" panose="020B0604030504040204" pitchFamily="34" charset="0"/>
                <a:ea typeface="Verdana" panose="020B0604030504040204" pitchFamily="34" charset="0"/>
                <a:cs typeface="Verdana" panose="020B0604030504040204" pitchFamily="34" charset="0"/>
              </a:rPr>
            </a:br>
            <a:r>
              <a:rPr lang="ru-RU" sz="1800" b="0" dirty="0" smtClean="0">
                <a:ea typeface="Verdana" panose="020B0604030504040204" pitchFamily="34" charset="0"/>
                <a:cs typeface="Verdana" panose="020B0604030504040204" pitchFamily="34" charset="0"/>
              </a:rPr>
              <a:t>(на примере значимой утраты - смерть родителя)</a:t>
            </a:r>
            <a:endParaRPr lang="ru-RU" sz="1800" b="0" dirty="0"/>
          </a:p>
        </p:txBody>
      </p:sp>
      <p:sp>
        <p:nvSpPr>
          <p:cNvPr id="3" name="Объект 2"/>
          <p:cNvSpPr>
            <a:spLocks noGrp="1"/>
          </p:cNvSpPr>
          <p:nvPr>
            <p:ph idx="1"/>
          </p:nvPr>
        </p:nvSpPr>
        <p:spPr/>
        <p:txBody>
          <a:bodyPr/>
          <a:lstStyle/>
          <a:p>
            <a:endParaRPr lang="ru-RU" dirty="0"/>
          </a:p>
        </p:txBody>
      </p:sp>
      <p:graphicFrame>
        <p:nvGraphicFramePr>
          <p:cNvPr id="4" name="Содержимое 5"/>
          <p:cNvGraphicFramePr>
            <a:graphicFrameLocks/>
          </p:cNvGraphicFramePr>
          <p:nvPr>
            <p:extLst>
              <p:ext uri="{D42A27DB-BD31-4B8C-83A1-F6EECF244321}">
                <p14:modId xmlns:p14="http://schemas.microsoft.com/office/powerpoint/2010/main" val="2758872762"/>
              </p:ext>
            </p:extLst>
          </p:nvPr>
        </p:nvGraphicFramePr>
        <p:xfrm>
          <a:off x="363415" y="1899138"/>
          <a:ext cx="9501554" cy="4389120"/>
        </p:xfrm>
        <a:graphic>
          <a:graphicData uri="http://schemas.openxmlformats.org/drawingml/2006/table">
            <a:tbl>
              <a:tblPr firstRow="1" bandRow="1">
                <a:tableStyleId>{5C22544A-7EE6-4342-B048-85BDC9FD1C3A}</a:tableStyleId>
              </a:tblPr>
              <a:tblGrid>
                <a:gridCol w="1518139">
                  <a:extLst>
                    <a:ext uri="{9D8B030D-6E8A-4147-A177-3AD203B41FA5}">
                      <a16:colId xmlns:a16="http://schemas.microsoft.com/office/drawing/2014/main" val="20000"/>
                    </a:ext>
                  </a:extLst>
                </a:gridCol>
                <a:gridCol w="7983415">
                  <a:extLst>
                    <a:ext uri="{9D8B030D-6E8A-4147-A177-3AD203B41FA5}">
                      <a16:colId xmlns:a16="http://schemas.microsoft.com/office/drawing/2014/main" val="20001"/>
                    </a:ext>
                  </a:extLst>
                </a:gridCol>
              </a:tblGrid>
              <a:tr h="228917">
                <a:tc>
                  <a:txBody>
                    <a:bodyPr/>
                    <a:lstStyle/>
                    <a:p>
                      <a:pPr algn="ctr"/>
                      <a:r>
                        <a:rPr lang="ru-RU" dirty="0" smtClean="0"/>
                        <a:t>Возраст</a:t>
                      </a:r>
                      <a:endParaRPr lang="ru-RU" dirty="0"/>
                    </a:p>
                  </a:txBody>
                  <a:tcPr/>
                </a:tc>
                <a:tc>
                  <a:txBody>
                    <a:bodyPr/>
                    <a:lstStyle/>
                    <a:p>
                      <a:pPr algn="ctr"/>
                      <a:r>
                        <a:rPr lang="ru-RU" dirty="0" smtClean="0"/>
                        <a:t>Особенности переживания </a:t>
                      </a:r>
                      <a:endParaRPr lang="ru-RU" dirty="0"/>
                    </a:p>
                  </a:txBody>
                  <a:tcPr/>
                </a:tc>
                <a:extLst>
                  <a:ext uri="{0D108BD9-81ED-4DB2-BD59-A6C34878D82A}">
                    <a16:rowId xmlns:a16="http://schemas.microsoft.com/office/drawing/2014/main" val="10000"/>
                  </a:ext>
                </a:extLst>
              </a:tr>
              <a:tr h="1937705">
                <a:tc>
                  <a:txBody>
                    <a:bodyPr/>
                    <a:lstStyle/>
                    <a:p>
                      <a:pPr algn="ctr"/>
                      <a:r>
                        <a:rPr lang="ru-RU" sz="1800" dirty="0" smtClean="0"/>
                        <a:t>До 3 лет</a:t>
                      </a:r>
                      <a:endParaRPr lang="ru-RU"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i="0" kern="1200" dirty="0" smtClean="0">
                          <a:solidFill>
                            <a:schemeClr val="dk1"/>
                          </a:solidFill>
                          <a:latin typeface="+mn-lt"/>
                          <a:ea typeface="+mn-ea"/>
                          <a:cs typeface="+mn-cs"/>
                        </a:rPr>
                        <a:t>Смерть родителя не может быть осознана, однако ребенок сразу заметит отсутствие родителя и эмоциональные перемены в других близких.</a:t>
                      </a:r>
                      <a:br>
                        <a:rPr lang="ru-RU" sz="1800" i="0" kern="1200" dirty="0" smtClean="0">
                          <a:solidFill>
                            <a:schemeClr val="dk1"/>
                          </a:solidFill>
                          <a:latin typeface="+mn-lt"/>
                          <a:ea typeface="+mn-ea"/>
                          <a:cs typeface="+mn-cs"/>
                        </a:rPr>
                      </a:br>
                      <a:r>
                        <a:rPr lang="ru-RU" sz="1800" i="0" kern="1200" dirty="0" smtClean="0">
                          <a:solidFill>
                            <a:schemeClr val="dk1"/>
                          </a:solidFill>
                          <a:latin typeface="+mn-lt"/>
                          <a:ea typeface="+mn-ea"/>
                          <a:cs typeface="+mn-cs"/>
                        </a:rPr>
                        <a:t>Поиск умершего родителя – типичное выражение горя в этой возрастной группе. Может потребоваться время для того, чтобы ребенок осознал, что родитель не вернется.</a:t>
                      </a:r>
                    </a:p>
                    <a:p>
                      <a:endParaRPr lang="ru-RU" sz="1800" dirty="0"/>
                    </a:p>
                  </a:txBody>
                  <a:tcPr/>
                </a:tc>
                <a:extLst>
                  <a:ext uri="{0D108BD9-81ED-4DB2-BD59-A6C34878D82A}">
                    <a16:rowId xmlns:a16="http://schemas.microsoft.com/office/drawing/2014/main" val="10001"/>
                  </a:ext>
                </a:extLst>
              </a:tr>
              <a:tr h="2005695">
                <a:tc>
                  <a:txBody>
                    <a:bodyPr/>
                    <a:lstStyle/>
                    <a:p>
                      <a:pPr algn="ctr"/>
                      <a:r>
                        <a:rPr lang="ru-RU" sz="1800" dirty="0" smtClean="0"/>
                        <a:t>3-7 лет</a:t>
                      </a:r>
                      <a:endParaRPr lang="ru-RU" sz="1800" dirty="0"/>
                    </a:p>
                  </a:txBody>
                  <a:tcPr/>
                </a:tc>
                <a:tc>
                  <a:txBody>
                    <a:bodyPr/>
                    <a:lstStyle/>
                    <a:p>
                      <a:pPr algn="l"/>
                      <a:r>
                        <a:rPr lang="ru-RU" sz="1800" i="0" kern="1200" dirty="0" smtClean="0">
                          <a:solidFill>
                            <a:schemeClr val="dk1"/>
                          </a:solidFill>
                          <a:latin typeface="+mn-lt"/>
                          <a:ea typeface="+mn-ea"/>
                          <a:cs typeface="+mn-cs"/>
                        </a:rPr>
                        <a:t>Понимание смерти в данном возрасте все еще ограничено. Период печали, гнева, тревоги, плача непродолжителен, возможен регресс в психическом развитии, соматические расстройства: дискомфорт в животе, головные боли, кожные высыпания. В этом возрасте для детей доступно «чувство вины»: они могут думать, что нечто из того, что они сделали или не сделали, могло стать причиной смерти родителя (например, если не дал родителю игрушку, рисунок или подарок)</a:t>
                      </a:r>
                      <a:endParaRPr lang="ru-RU" sz="1800" i="0" dirty="0"/>
                    </a:p>
                  </a:txBody>
                  <a:tcPr/>
                </a:tc>
                <a:extLst>
                  <a:ext uri="{0D108BD9-81ED-4DB2-BD59-A6C34878D82A}">
                    <a16:rowId xmlns:a16="http://schemas.microsoft.com/office/drawing/2014/main" val="10002"/>
                  </a:ext>
                </a:extLst>
              </a:tr>
            </a:tbl>
          </a:graphicData>
        </a:graphic>
      </p:graphicFrame>
      <p:pic>
        <p:nvPicPr>
          <p:cNvPr id="5" name="Рисунок 4"/>
          <p:cNvPicPr>
            <a:picLocks noChangeAspect="1"/>
          </p:cNvPicPr>
          <p:nvPr/>
        </p:nvPicPr>
        <p:blipFill>
          <a:blip r:embed="rId2"/>
          <a:stretch>
            <a:fillRect/>
          </a:stretch>
        </p:blipFill>
        <p:spPr>
          <a:xfrm>
            <a:off x="10383342" y="136073"/>
            <a:ext cx="1713124" cy="1554615"/>
          </a:xfrm>
          <a:prstGeom prst="rect">
            <a:avLst/>
          </a:prstGeom>
        </p:spPr>
      </p:pic>
    </p:spTree>
    <p:extLst>
      <p:ext uri="{BB962C8B-B14F-4D97-AF65-F5344CB8AC3E}">
        <p14:creationId xmlns:p14="http://schemas.microsoft.com/office/powerpoint/2010/main" val="991014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499844"/>
            <a:ext cx="8147539" cy="1616075"/>
          </a:xfrm>
        </p:spPr>
        <p:txBody>
          <a:bodyPr>
            <a:noAutofit/>
          </a:bodyPr>
          <a:lstStyle/>
          <a:p>
            <a:pPr algn="l"/>
            <a:r>
              <a:rPr lang="ru-RU" sz="3200" dirty="0"/>
              <a:t>ОСНОВНЫЕ ДОКУМЕНТЫ, </a:t>
            </a:r>
            <a:r>
              <a:rPr lang="ru-RU" sz="2800" dirty="0" smtClean="0"/>
              <a:t>РЕГЛАМЕНТИРУЮЩИЕ ПРИВЛЕЧЕНИЕ</a:t>
            </a:r>
            <a:r>
              <a:rPr lang="ru-RU" sz="3200" dirty="0" smtClean="0"/>
              <a:t> ПСИХОЛОГОВ</a:t>
            </a:r>
            <a:r>
              <a:rPr lang="en-US" sz="3200" dirty="0" smtClean="0"/>
              <a:t> </a:t>
            </a:r>
            <a:r>
              <a:rPr lang="ru-RU" sz="3200" dirty="0" smtClean="0"/>
              <a:t>ОРГАНИЗАЦИЙ, </a:t>
            </a:r>
            <a:br>
              <a:rPr lang="ru-RU" sz="3200" dirty="0" smtClean="0"/>
            </a:br>
            <a:r>
              <a:rPr lang="ru-RU" sz="3200" dirty="0" smtClean="0"/>
              <a:t>ВХОДЯЩИХ В СТРУКТУРУ </a:t>
            </a:r>
            <a:r>
              <a:rPr lang="ru-RU" sz="3200" dirty="0"/>
              <a:t>РСЧС</a:t>
            </a:r>
          </a:p>
        </p:txBody>
      </p:sp>
      <p:sp>
        <p:nvSpPr>
          <p:cNvPr id="3" name="Объект 2"/>
          <p:cNvSpPr>
            <a:spLocks noGrp="1"/>
          </p:cNvSpPr>
          <p:nvPr>
            <p:ph idx="1"/>
          </p:nvPr>
        </p:nvSpPr>
        <p:spPr>
          <a:xfrm>
            <a:off x="838200" y="3170034"/>
            <a:ext cx="8745416" cy="3351701"/>
          </a:xfrm>
        </p:spPr>
        <p:txBody>
          <a:bodyPr>
            <a:normAutofit/>
          </a:bodyPr>
          <a:lstStyle/>
          <a:p>
            <a:pPr>
              <a:spcBef>
                <a:spcPts val="2400"/>
              </a:spcBef>
            </a:pPr>
            <a:r>
              <a:rPr lang="ru-RU" sz="2000" dirty="0"/>
              <a:t>Постановление </a:t>
            </a:r>
            <a:r>
              <a:rPr lang="ru-RU" sz="2000" dirty="0" smtClean="0"/>
              <a:t> Правительства  РФ  от  30  декабря  </a:t>
            </a:r>
            <a:r>
              <a:rPr lang="ru-RU" sz="2000" dirty="0"/>
              <a:t>2003 г. </a:t>
            </a:r>
            <a:r>
              <a:rPr lang="ru-RU" sz="2000" dirty="0" smtClean="0"/>
              <a:t> N 794  "О </a:t>
            </a:r>
            <a:r>
              <a:rPr lang="ru-RU" sz="2000" dirty="0"/>
              <a:t>единой государственной системе предупреждения и ликвидации чрезвычайных ситуаций</a:t>
            </a:r>
            <a:r>
              <a:rPr lang="ru-RU" sz="2000" dirty="0" smtClean="0"/>
              <a:t>".</a:t>
            </a:r>
            <a:endParaRPr lang="ru-RU" sz="2000" dirty="0"/>
          </a:p>
          <a:p>
            <a:pPr>
              <a:spcBef>
                <a:spcPts val="2400"/>
              </a:spcBef>
            </a:pPr>
            <a:r>
              <a:rPr lang="ru-RU" sz="2000" dirty="0"/>
              <a:t>Межведомственная инструкция, утвержденная </a:t>
            </a:r>
            <a:r>
              <a:rPr lang="ru-RU" sz="2000" dirty="0" smtClean="0"/>
              <a:t>Правительственной </a:t>
            </a:r>
            <a:r>
              <a:rPr lang="ru-RU" sz="2000" dirty="0"/>
              <a:t>комиссией 19.12.2012 </a:t>
            </a:r>
            <a:r>
              <a:rPr lang="ru-RU" sz="2000" dirty="0" smtClean="0"/>
              <a:t>г.</a:t>
            </a:r>
          </a:p>
          <a:p>
            <a:pPr>
              <a:spcBef>
                <a:spcPts val="2400"/>
              </a:spcBef>
            </a:pPr>
            <a:r>
              <a:rPr lang="ru-RU" sz="2000" dirty="0" smtClean="0"/>
              <a:t>Соглашение </a:t>
            </a:r>
            <a:r>
              <a:rPr lang="ru-RU" sz="2000" dirty="0"/>
              <a:t>об организации </a:t>
            </a:r>
            <a:r>
              <a:rPr lang="ru-RU" sz="2000" dirty="0" smtClean="0"/>
              <a:t>взаимодействия</a:t>
            </a:r>
            <a:r>
              <a:rPr lang="ru-RU" sz="2000" dirty="0"/>
              <a:t>. </a:t>
            </a:r>
          </a:p>
          <a:p>
            <a:pPr marL="0" indent="0">
              <a:buNone/>
            </a:pPr>
            <a:endParaRPr lang="ru-RU" dirty="0"/>
          </a:p>
        </p:txBody>
      </p:sp>
      <p:pic>
        <p:nvPicPr>
          <p:cNvPr id="4" name="Рисунок 3"/>
          <p:cNvPicPr>
            <a:picLocks noChangeAspect="1"/>
          </p:cNvPicPr>
          <p:nvPr/>
        </p:nvPicPr>
        <p:blipFill>
          <a:blip r:embed="rId2"/>
          <a:stretch>
            <a:fillRect/>
          </a:stretch>
        </p:blipFill>
        <p:spPr>
          <a:xfrm>
            <a:off x="10370996" y="113208"/>
            <a:ext cx="1713124" cy="1554615"/>
          </a:xfrm>
          <a:prstGeom prst="rect">
            <a:avLst/>
          </a:prstGeom>
        </p:spPr>
      </p:pic>
    </p:spTree>
    <p:extLst>
      <p:ext uri="{BB962C8B-B14F-4D97-AF65-F5344CB8AC3E}">
        <p14:creationId xmlns:p14="http://schemas.microsoft.com/office/powerpoint/2010/main" val="37193421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9442938" cy="1325563"/>
          </a:xfrm>
        </p:spPr>
        <p:txBody>
          <a:bodyPr>
            <a:noAutofit/>
          </a:bodyPr>
          <a:lstStyle/>
          <a:p>
            <a:r>
              <a:rPr lang="ru-RU" sz="2800" dirty="0" smtClean="0">
                <a:ea typeface="Verdana" panose="020B0604030504040204" pitchFamily="34" charset="0"/>
                <a:cs typeface="Verdana" panose="020B0604030504040204" pitchFamily="34" charset="0"/>
              </a:rPr>
              <a:t>ОСОБЕННОСТИ ПЕРЕЖИВАНИЯ ГОРЯ ДЕТЬМИ</a:t>
            </a:r>
            <a:br>
              <a:rPr lang="ru-RU" sz="2800" dirty="0" smtClean="0">
                <a:ea typeface="Verdana" panose="020B0604030504040204" pitchFamily="34" charset="0"/>
                <a:cs typeface="Verdana" panose="020B0604030504040204" pitchFamily="34" charset="0"/>
              </a:rPr>
            </a:br>
            <a:r>
              <a:rPr lang="ru-RU" sz="2800" dirty="0" smtClean="0">
                <a:ea typeface="Verdana" panose="020B0604030504040204" pitchFamily="34" charset="0"/>
                <a:cs typeface="Verdana" panose="020B0604030504040204" pitchFamily="34" charset="0"/>
              </a:rPr>
              <a:t>В РАЗНЫЕ ВОЗРАСТНЫЕ ПЕРИОДЫ (В.А. ШЕФОВ)</a:t>
            </a:r>
            <a:r>
              <a:rPr lang="ru-RU" sz="28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r>
            <a:br>
              <a:rPr lang="ru-RU" sz="2800" dirty="0" smtClean="0">
                <a:solidFill>
                  <a:schemeClr val="tx2"/>
                </a:solidFill>
                <a:latin typeface="Verdana" panose="020B0604030504040204" pitchFamily="34" charset="0"/>
                <a:ea typeface="Verdana" panose="020B0604030504040204" pitchFamily="34" charset="0"/>
                <a:cs typeface="Verdana" panose="020B0604030504040204" pitchFamily="34" charset="0"/>
              </a:rPr>
            </a:br>
            <a:r>
              <a:rPr lang="ru-RU" sz="1800" b="0" dirty="0" smtClean="0">
                <a:ea typeface="Verdana" panose="020B0604030504040204" pitchFamily="34" charset="0"/>
                <a:cs typeface="Verdana" panose="020B0604030504040204" pitchFamily="34" charset="0"/>
              </a:rPr>
              <a:t>(на примере значимой утраты - смерть родителя)</a:t>
            </a:r>
            <a:endParaRPr lang="ru-RU" sz="1800" dirty="0"/>
          </a:p>
        </p:txBody>
      </p:sp>
      <p:sp>
        <p:nvSpPr>
          <p:cNvPr id="3" name="Объект 2"/>
          <p:cNvSpPr>
            <a:spLocks noGrp="1"/>
          </p:cNvSpPr>
          <p:nvPr>
            <p:ph idx="1"/>
          </p:nvPr>
        </p:nvSpPr>
        <p:spPr/>
        <p:txBody>
          <a:bodyPr/>
          <a:lstStyle/>
          <a:p>
            <a:endParaRPr lang="ru-RU" dirty="0"/>
          </a:p>
        </p:txBody>
      </p:sp>
      <p:graphicFrame>
        <p:nvGraphicFramePr>
          <p:cNvPr id="4" name="Содержимое 5"/>
          <p:cNvGraphicFramePr>
            <a:graphicFrameLocks/>
          </p:cNvGraphicFramePr>
          <p:nvPr>
            <p:extLst>
              <p:ext uri="{D42A27DB-BD31-4B8C-83A1-F6EECF244321}">
                <p14:modId xmlns:p14="http://schemas.microsoft.com/office/powerpoint/2010/main" val="1525790461"/>
              </p:ext>
            </p:extLst>
          </p:nvPr>
        </p:nvGraphicFramePr>
        <p:xfrm>
          <a:off x="328246" y="1878378"/>
          <a:ext cx="9536723" cy="4715852"/>
        </p:xfrm>
        <a:graphic>
          <a:graphicData uri="http://schemas.openxmlformats.org/drawingml/2006/table">
            <a:tbl>
              <a:tblPr firstRow="1" bandRow="1">
                <a:tableStyleId>{5C22544A-7EE6-4342-B048-85BDC9FD1C3A}</a:tableStyleId>
              </a:tblPr>
              <a:tblGrid>
                <a:gridCol w="1656851">
                  <a:extLst>
                    <a:ext uri="{9D8B030D-6E8A-4147-A177-3AD203B41FA5}">
                      <a16:colId xmlns:a16="http://schemas.microsoft.com/office/drawing/2014/main" val="20000"/>
                    </a:ext>
                  </a:extLst>
                </a:gridCol>
                <a:gridCol w="7879872">
                  <a:extLst>
                    <a:ext uri="{9D8B030D-6E8A-4147-A177-3AD203B41FA5}">
                      <a16:colId xmlns:a16="http://schemas.microsoft.com/office/drawing/2014/main" val="20001"/>
                    </a:ext>
                  </a:extLst>
                </a:gridCol>
              </a:tblGrid>
              <a:tr h="476203">
                <a:tc>
                  <a:txBody>
                    <a:bodyPr/>
                    <a:lstStyle/>
                    <a:p>
                      <a:pPr algn="ctr"/>
                      <a:r>
                        <a:rPr lang="ru-RU" dirty="0" smtClean="0"/>
                        <a:t>Возраст</a:t>
                      </a:r>
                      <a:endParaRPr lang="ru-RU" dirty="0"/>
                    </a:p>
                  </a:txBody>
                  <a:tcPr/>
                </a:tc>
                <a:tc>
                  <a:txBody>
                    <a:bodyPr/>
                    <a:lstStyle/>
                    <a:p>
                      <a:pPr algn="ctr"/>
                      <a:r>
                        <a:rPr lang="ru-RU" dirty="0" smtClean="0"/>
                        <a:t>Особенности переживания </a:t>
                      </a:r>
                      <a:endParaRPr lang="ru-RU" dirty="0"/>
                    </a:p>
                  </a:txBody>
                  <a:tcPr/>
                </a:tc>
                <a:extLst>
                  <a:ext uri="{0D108BD9-81ED-4DB2-BD59-A6C34878D82A}">
                    <a16:rowId xmlns:a16="http://schemas.microsoft.com/office/drawing/2014/main" val="10000"/>
                  </a:ext>
                </a:extLst>
              </a:tr>
              <a:tr h="1034061">
                <a:tc>
                  <a:txBody>
                    <a:bodyPr/>
                    <a:lstStyle/>
                    <a:p>
                      <a:pPr algn="ctr"/>
                      <a:r>
                        <a:rPr lang="ru-RU" sz="1800" dirty="0" smtClean="0"/>
                        <a:t>7-11 лет</a:t>
                      </a:r>
                      <a:endParaRPr lang="ru-RU"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i="0" kern="1200" dirty="0" smtClean="0">
                          <a:solidFill>
                            <a:schemeClr val="dk1"/>
                          </a:solidFill>
                          <a:latin typeface="+mn-lt"/>
                          <a:ea typeface="+mn-ea"/>
                          <a:cs typeface="+mn-cs"/>
                        </a:rPr>
                        <a:t>Часто задумываются о смерти и понимают ее реальность, но им трудно вообразить себе, что они или их близкие люди могут умереть</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dirty="0"/>
                    </a:p>
                  </a:txBody>
                  <a:tcPr/>
                </a:tc>
                <a:extLst>
                  <a:ext uri="{0D108BD9-81ED-4DB2-BD59-A6C34878D82A}">
                    <a16:rowId xmlns:a16="http://schemas.microsoft.com/office/drawing/2014/main" val="10001"/>
                  </a:ext>
                </a:extLst>
              </a:tr>
              <a:tr h="3205588">
                <a:tc>
                  <a:txBody>
                    <a:bodyPr/>
                    <a:lstStyle/>
                    <a:p>
                      <a:pPr algn="ctr"/>
                      <a:r>
                        <a:rPr lang="ru-RU" sz="1800" dirty="0" smtClean="0"/>
                        <a:t>11-15 лет </a:t>
                      </a:r>
                      <a:endParaRPr lang="ru-RU"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i="0" kern="1200" dirty="0" smtClean="0">
                          <a:solidFill>
                            <a:schemeClr val="dk1"/>
                          </a:solidFill>
                          <a:latin typeface="+mn-lt"/>
                          <a:ea typeface="+mn-ea"/>
                          <a:cs typeface="+mn-cs"/>
                        </a:rPr>
                        <a:t>Реакции горя похожи на реакции взрослых и детей. Поскольку у подростков часто наступает регресс при таком сильном стрессе, как потеря родителя, их реакции могут быть больше похожи на детские. Однако, поскольку подростки часто стремятся быть более зрелыми или скрывают свои чувства лучше,</a:t>
                      </a:r>
                      <a:r>
                        <a:rPr lang="ru-RU" sz="1800" i="0" kern="1200" baseline="0" dirty="0" smtClean="0">
                          <a:solidFill>
                            <a:schemeClr val="dk1"/>
                          </a:solidFill>
                          <a:latin typeface="+mn-lt"/>
                          <a:ea typeface="+mn-ea"/>
                          <a:cs typeface="+mn-cs"/>
                        </a:rPr>
                        <a:t> </a:t>
                      </a:r>
                      <a:r>
                        <a:rPr lang="ru-RU" sz="1800" i="0" kern="1200" dirty="0" smtClean="0">
                          <a:solidFill>
                            <a:schemeClr val="dk1"/>
                          </a:solidFill>
                          <a:latin typeface="+mn-lt"/>
                          <a:ea typeface="+mn-ea"/>
                          <a:cs typeface="+mn-cs"/>
                        </a:rPr>
                        <a:t>чем дети, их чувства, связанные с потерей, могут быть скрыты.</a:t>
                      </a:r>
                      <a:br>
                        <a:rPr lang="ru-RU" sz="1800" i="0" kern="1200" dirty="0" smtClean="0">
                          <a:solidFill>
                            <a:schemeClr val="dk1"/>
                          </a:solidFill>
                          <a:latin typeface="+mn-lt"/>
                          <a:ea typeface="+mn-ea"/>
                          <a:cs typeface="+mn-cs"/>
                        </a:rPr>
                      </a:br>
                      <a:r>
                        <a:rPr lang="ru-RU" sz="1800" i="0" kern="1200" dirty="0" smtClean="0">
                          <a:solidFill>
                            <a:schemeClr val="dk1"/>
                          </a:solidFill>
                          <a:latin typeface="+mn-lt"/>
                          <a:ea typeface="+mn-ea"/>
                          <a:cs typeface="+mn-cs"/>
                        </a:rPr>
                        <a:t>Также,</a:t>
                      </a:r>
                      <a:r>
                        <a:rPr lang="ru-RU" sz="1800" i="0" kern="1200" baseline="0" dirty="0" smtClean="0">
                          <a:solidFill>
                            <a:schemeClr val="dk1"/>
                          </a:solidFill>
                          <a:latin typeface="+mn-lt"/>
                          <a:ea typeface="+mn-ea"/>
                          <a:cs typeface="+mn-cs"/>
                        </a:rPr>
                        <a:t> </a:t>
                      </a:r>
                      <a:r>
                        <a:rPr lang="ru-RU" sz="1800" i="0" kern="1200" dirty="0" smtClean="0">
                          <a:solidFill>
                            <a:schemeClr val="dk1"/>
                          </a:solidFill>
                          <a:latin typeface="+mn-lt"/>
                          <a:ea typeface="+mn-ea"/>
                          <a:cs typeface="+mn-cs"/>
                        </a:rPr>
                        <a:t>они</a:t>
                      </a:r>
                      <a:r>
                        <a:rPr lang="ru-RU" sz="1800" i="0" kern="1200" baseline="0" dirty="0" smtClean="0">
                          <a:solidFill>
                            <a:schemeClr val="dk1"/>
                          </a:solidFill>
                          <a:latin typeface="+mn-lt"/>
                          <a:ea typeface="+mn-ea"/>
                          <a:cs typeface="+mn-cs"/>
                        </a:rPr>
                        <a:t> </a:t>
                      </a:r>
                      <a:r>
                        <a:rPr lang="ru-RU" sz="1800" i="0" kern="1200" dirty="0" smtClean="0">
                          <a:solidFill>
                            <a:schemeClr val="dk1"/>
                          </a:solidFill>
                          <a:latin typeface="+mn-lt"/>
                          <a:ea typeface="+mn-ea"/>
                          <a:cs typeface="+mn-cs"/>
                        </a:rPr>
                        <a:t>могут стремиться к изоляции от окружающих, быть больше заняты своим поведением или одеждой, чем самой потерей, что может вызывать смущение или раздражение со стороны окружающих</a:t>
                      </a:r>
                    </a:p>
                    <a:p>
                      <a:pPr algn="just"/>
                      <a:endParaRPr lang="ru-RU" sz="1800" i="0" dirty="0"/>
                    </a:p>
                  </a:txBody>
                  <a:tcPr/>
                </a:tc>
                <a:extLst>
                  <a:ext uri="{0D108BD9-81ED-4DB2-BD59-A6C34878D82A}">
                    <a16:rowId xmlns:a16="http://schemas.microsoft.com/office/drawing/2014/main" val="10002"/>
                  </a:ext>
                </a:extLst>
              </a:tr>
            </a:tbl>
          </a:graphicData>
        </a:graphic>
      </p:graphicFrame>
      <p:pic>
        <p:nvPicPr>
          <p:cNvPr id="5" name="Рисунок 4"/>
          <p:cNvPicPr>
            <a:picLocks noChangeAspect="1"/>
          </p:cNvPicPr>
          <p:nvPr/>
        </p:nvPicPr>
        <p:blipFill>
          <a:blip r:embed="rId2"/>
          <a:stretch>
            <a:fillRect/>
          </a:stretch>
        </p:blipFill>
        <p:spPr>
          <a:xfrm>
            <a:off x="10383342" y="136073"/>
            <a:ext cx="1713124" cy="1554615"/>
          </a:xfrm>
          <a:prstGeom prst="rect">
            <a:avLst/>
          </a:prstGeom>
        </p:spPr>
      </p:pic>
    </p:spTree>
    <p:extLst>
      <p:ext uri="{BB962C8B-B14F-4D97-AF65-F5344CB8AC3E}">
        <p14:creationId xmlns:p14="http://schemas.microsoft.com/office/powerpoint/2010/main" val="2235526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8554" y="365125"/>
            <a:ext cx="8804031" cy="1325563"/>
          </a:xfrm>
        </p:spPr>
        <p:txBody>
          <a:bodyPr>
            <a:normAutofit/>
          </a:bodyPr>
          <a:lstStyle/>
          <a:p>
            <a:r>
              <a:rPr lang="ru-RU" sz="2800" dirty="0">
                <a:latin typeface="Verdana" panose="020B0604030504040204" pitchFamily="34" charset="0"/>
                <a:ea typeface="Verdana" panose="020B0604030504040204" pitchFamily="34" charset="0"/>
                <a:cs typeface="Verdana" panose="020B0604030504040204" pitchFamily="34" charset="0"/>
              </a:rPr>
              <a:t>ЭКСПРЕСС – КОРРЕКЦИЯ </a:t>
            </a:r>
            <a:r>
              <a:rPr lang="ru-RU" sz="2800" dirty="0" smtClean="0">
                <a:latin typeface="Verdana" panose="020B0604030504040204" pitchFamily="34" charset="0"/>
                <a:ea typeface="Verdana" panose="020B0604030504040204" pitchFamily="34" charset="0"/>
                <a:cs typeface="Verdana" panose="020B0604030504040204" pitchFamily="34" charset="0"/>
              </a:rPr>
              <a:t/>
            </a:r>
            <a:br>
              <a:rPr lang="ru-RU" sz="2800" dirty="0" smtClean="0">
                <a:latin typeface="Verdana" panose="020B0604030504040204" pitchFamily="34" charset="0"/>
                <a:ea typeface="Verdana" panose="020B0604030504040204" pitchFamily="34" charset="0"/>
                <a:cs typeface="Verdana" panose="020B0604030504040204" pitchFamily="34" charset="0"/>
              </a:rPr>
            </a:br>
            <a:r>
              <a:rPr lang="ru-RU" sz="2800" dirty="0" smtClean="0">
                <a:latin typeface="Verdana" panose="020B0604030504040204" pitchFamily="34" charset="0"/>
                <a:ea typeface="Verdana" panose="020B0604030504040204" pitchFamily="34" charset="0"/>
                <a:cs typeface="Verdana" panose="020B0604030504040204" pitchFamily="34" charset="0"/>
              </a:rPr>
              <a:t>ОСТРОЙ СИПТОМАТИКИ</a:t>
            </a:r>
            <a:endParaRPr lang="ru-RU" sz="2800" dirty="0"/>
          </a:p>
        </p:txBody>
      </p:sp>
      <p:sp>
        <p:nvSpPr>
          <p:cNvPr id="3" name="Объект 2"/>
          <p:cNvSpPr>
            <a:spLocks noGrp="1"/>
          </p:cNvSpPr>
          <p:nvPr>
            <p:ph idx="1"/>
          </p:nvPr>
        </p:nvSpPr>
        <p:spPr>
          <a:xfrm>
            <a:off x="4835769" y="1675668"/>
            <a:ext cx="4501662" cy="4921127"/>
          </a:xfrm>
        </p:spPr>
        <p:txBody>
          <a:bodyPr>
            <a:normAutofit fontScale="92500" lnSpcReduction="10000"/>
          </a:bodyPr>
          <a:lstStyle/>
          <a:p>
            <a:pPr fontAlgn="base">
              <a:lnSpc>
                <a:spcPct val="100000"/>
              </a:lnSpc>
              <a:spcAft>
                <a:spcPct val="0"/>
              </a:spcAft>
            </a:pPr>
            <a:r>
              <a:rPr lang="ru-RU" sz="2000" dirty="0">
                <a:latin typeface="+mj-lt"/>
                <a:ea typeface="Andale Sans UI"/>
                <a:cs typeface="Times New Roman" pitchFamily="18" charset="0"/>
              </a:rPr>
              <a:t>В</a:t>
            </a:r>
            <a:r>
              <a:rPr lang="ru-RU" sz="2000" dirty="0" smtClean="0">
                <a:latin typeface="+mj-lt"/>
                <a:ea typeface="Andale Sans UI"/>
                <a:cs typeface="Times New Roman" pitchFamily="18" charset="0"/>
              </a:rPr>
              <a:t>осстановление </a:t>
            </a:r>
            <a:r>
              <a:rPr lang="ru-RU" sz="2000" dirty="0">
                <a:latin typeface="+mj-lt"/>
                <a:ea typeface="Andale Sans UI"/>
                <a:cs typeface="Times New Roman" pitchFamily="18" charset="0"/>
              </a:rPr>
              <a:t>нормального </a:t>
            </a:r>
            <a:r>
              <a:rPr lang="ru-RU" sz="2000" dirty="0" smtClean="0">
                <a:latin typeface="+mj-lt"/>
                <a:ea typeface="Andale Sans UI"/>
                <a:cs typeface="Times New Roman" pitchFamily="18" charset="0"/>
              </a:rPr>
              <a:t>сна</a:t>
            </a:r>
            <a:br>
              <a:rPr lang="ru-RU" sz="2000" dirty="0" smtClean="0">
                <a:latin typeface="+mj-lt"/>
                <a:ea typeface="Andale Sans UI"/>
                <a:cs typeface="Times New Roman" pitchFamily="18" charset="0"/>
              </a:rPr>
            </a:br>
            <a:r>
              <a:rPr lang="ru-RU" sz="2000" dirty="0" smtClean="0">
                <a:latin typeface="+mj-lt"/>
                <a:ea typeface="Andale Sans UI"/>
                <a:cs typeface="Times New Roman" pitchFamily="18" charset="0"/>
              </a:rPr>
              <a:t>и питания (что </a:t>
            </a:r>
            <a:r>
              <a:rPr lang="ru-RU" sz="2000" dirty="0">
                <a:latin typeface="+mj-lt"/>
                <a:ea typeface="Andale Sans UI"/>
                <a:cs typeface="Times New Roman" pitchFamily="18" charset="0"/>
              </a:rPr>
              <a:t>создает благоприятные </a:t>
            </a:r>
            <a:r>
              <a:rPr lang="ru-RU" sz="2000" dirty="0" smtClean="0">
                <a:latin typeface="+mj-lt"/>
                <a:ea typeface="Andale Sans UI"/>
                <a:cs typeface="Times New Roman" pitchFamily="18" charset="0"/>
              </a:rPr>
              <a:t>условия для </a:t>
            </a:r>
            <a:r>
              <a:rPr lang="ru-RU" sz="2000" dirty="0">
                <a:latin typeface="+mj-lt"/>
                <a:ea typeface="Andale Sans UI"/>
                <a:cs typeface="Times New Roman" pitchFamily="18" charset="0"/>
              </a:rPr>
              <a:t>восстановления центральной нервной системы</a:t>
            </a:r>
            <a:r>
              <a:rPr lang="ru-RU" sz="2000" dirty="0" smtClean="0">
                <a:latin typeface="+mj-lt"/>
                <a:ea typeface="Andale Sans UI"/>
                <a:cs typeface="Times New Roman" pitchFamily="18" charset="0"/>
              </a:rPr>
              <a:t>)</a:t>
            </a:r>
          </a:p>
          <a:p>
            <a:pPr fontAlgn="base">
              <a:lnSpc>
                <a:spcPct val="100000"/>
              </a:lnSpc>
              <a:spcAft>
                <a:spcPct val="0"/>
              </a:spcAft>
            </a:pPr>
            <a:r>
              <a:rPr lang="ru-RU" sz="2000" dirty="0" smtClean="0">
                <a:latin typeface="+mj-lt"/>
                <a:ea typeface="Andale Sans UI"/>
                <a:cs typeface="Times New Roman" pitchFamily="18" charset="0"/>
              </a:rPr>
              <a:t>Обеспечение </a:t>
            </a:r>
            <a:r>
              <a:rPr lang="ru-RU" sz="2000" dirty="0">
                <a:latin typeface="+mj-lt"/>
                <a:ea typeface="Andale Sans UI"/>
                <a:cs typeface="Times New Roman" pitchFamily="18" charset="0"/>
              </a:rPr>
              <a:t>стабильного уровня общей </a:t>
            </a:r>
            <a:r>
              <a:rPr lang="ru-RU" sz="2000" dirty="0" smtClean="0">
                <a:latin typeface="+mj-lt"/>
                <a:ea typeface="Andale Sans UI"/>
                <a:cs typeface="Times New Roman" pitchFamily="18" charset="0"/>
              </a:rPr>
              <a:t>активности</a:t>
            </a:r>
          </a:p>
          <a:p>
            <a:pPr fontAlgn="base">
              <a:lnSpc>
                <a:spcPct val="100000"/>
              </a:lnSpc>
              <a:spcAft>
                <a:spcPct val="0"/>
              </a:spcAft>
            </a:pPr>
            <a:r>
              <a:rPr lang="ru-RU" sz="2000" dirty="0" smtClean="0">
                <a:latin typeface="+mj-lt"/>
                <a:ea typeface="Andale Sans UI"/>
                <a:cs typeface="Times New Roman" pitchFamily="18" charset="0"/>
              </a:rPr>
              <a:t>Преодоление </a:t>
            </a:r>
            <a:r>
              <a:rPr lang="ru-RU" sz="2000" dirty="0">
                <a:latin typeface="+mj-lt"/>
                <a:ea typeface="Andale Sans UI"/>
                <a:cs typeface="Times New Roman" pitchFamily="18" charset="0"/>
              </a:rPr>
              <a:t>острых фобий, депрессивных   состояний, тревоги, </a:t>
            </a:r>
            <a:r>
              <a:rPr lang="ru-RU" sz="2000" dirty="0" smtClean="0">
                <a:latin typeface="+mj-lt"/>
                <a:ea typeface="Andale Sans UI"/>
                <a:cs typeface="Times New Roman" pitchFamily="18" charset="0"/>
              </a:rPr>
              <a:t>флэшбэк-эффектов</a:t>
            </a:r>
          </a:p>
          <a:p>
            <a:pPr marL="0" indent="0" fontAlgn="base">
              <a:lnSpc>
                <a:spcPct val="100000"/>
              </a:lnSpc>
              <a:spcAft>
                <a:spcPct val="0"/>
              </a:spcAft>
              <a:buNone/>
            </a:pPr>
            <a:r>
              <a:rPr lang="ru-RU" sz="1700" i="1" dirty="0" smtClean="0"/>
              <a:t>Работа специалиста-психолога с данными симптомами может способствовать дальнейшей нормализации психологического состояния, активизировать использование ребенком имеющихся у него стратегий преодоления</a:t>
            </a:r>
            <a:br>
              <a:rPr lang="ru-RU" sz="1700" i="1" dirty="0" smtClean="0"/>
            </a:br>
            <a:r>
              <a:rPr lang="ru-RU" sz="1700" i="1" dirty="0" smtClean="0"/>
              <a:t>(копинг-стратегии)</a:t>
            </a:r>
            <a:endParaRPr lang="ru-RU" sz="1700" dirty="0" smtClean="0"/>
          </a:p>
          <a:p>
            <a:pPr marL="0" lvl="0" indent="0" fontAlgn="base">
              <a:lnSpc>
                <a:spcPct val="100000"/>
              </a:lnSpc>
              <a:spcAft>
                <a:spcPct val="0"/>
              </a:spcAft>
              <a:buNone/>
            </a:pPr>
            <a:endParaRPr lang="ru-RU" dirty="0">
              <a:solidFill>
                <a:schemeClr val="tx1"/>
              </a:solidFill>
              <a:latin typeface="Arial" pitchFamily="34" charset="0"/>
              <a:cs typeface="Arial" pitchFamily="34" charset="0"/>
            </a:endParaRPr>
          </a:p>
        </p:txBody>
      </p:sp>
      <p:pic>
        <p:nvPicPr>
          <p:cNvPr id="4" name="Рисунок 10"/>
          <p:cNvPicPr>
            <a:picLocks noChangeAspect="1" noChangeArrowheads="1"/>
          </p:cNvPicPr>
          <p:nvPr/>
        </p:nvPicPr>
        <p:blipFill>
          <a:blip r:embed="rId2" cstate="print"/>
          <a:srcRect/>
          <a:stretch>
            <a:fillRect/>
          </a:stretch>
        </p:blipFill>
        <p:spPr bwMode="auto">
          <a:xfrm>
            <a:off x="404448" y="1831365"/>
            <a:ext cx="4047574" cy="2969235"/>
          </a:xfrm>
          <a:prstGeom prst="rect">
            <a:avLst/>
          </a:prstGeom>
          <a:noFill/>
          <a:ln w="9525">
            <a:noFill/>
            <a:miter lim="800000"/>
            <a:headEnd/>
            <a:tailEnd/>
          </a:ln>
        </p:spPr>
      </p:pic>
      <p:pic>
        <p:nvPicPr>
          <p:cNvPr id="5" name="Рисунок 4"/>
          <p:cNvPicPr>
            <a:picLocks noChangeAspect="1"/>
          </p:cNvPicPr>
          <p:nvPr/>
        </p:nvPicPr>
        <p:blipFill>
          <a:blip r:embed="rId3"/>
          <a:stretch>
            <a:fillRect/>
          </a:stretch>
        </p:blipFill>
        <p:spPr>
          <a:xfrm>
            <a:off x="10451055" y="136073"/>
            <a:ext cx="1713124" cy="1554615"/>
          </a:xfrm>
          <a:prstGeom prst="rect">
            <a:avLst/>
          </a:prstGeom>
        </p:spPr>
      </p:pic>
    </p:spTree>
    <p:extLst>
      <p:ext uri="{BB962C8B-B14F-4D97-AF65-F5344CB8AC3E}">
        <p14:creationId xmlns:p14="http://schemas.microsoft.com/office/powerpoint/2010/main" val="40529813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552695"/>
            <a:ext cx="9006016" cy="1325563"/>
          </a:xfrm>
        </p:spPr>
        <p:txBody>
          <a:bodyPr>
            <a:normAutofit/>
          </a:bodyPr>
          <a:lstStyle/>
          <a:p>
            <a:r>
              <a:rPr lang="ru-RU" sz="2800" dirty="0"/>
              <a:t>СПЕЦИФИКА РАБОТЫ ПРИ </a:t>
            </a:r>
            <a:r>
              <a:rPr lang="ru-RU" sz="2800" dirty="0" smtClean="0"/>
              <a:t>ОКАЗАНИИ</a:t>
            </a:r>
            <a:br>
              <a:rPr lang="ru-RU" sz="2800" dirty="0" smtClean="0"/>
            </a:br>
            <a:r>
              <a:rPr lang="ru-RU" sz="2800" dirty="0" smtClean="0"/>
              <a:t>ЭКСТРЕННОЙ </a:t>
            </a:r>
            <a:r>
              <a:rPr lang="ru-RU" sz="2800" dirty="0"/>
              <a:t>ПСИХОЛОГИЧЕСКОЙ ПОМОЩИ </a:t>
            </a:r>
          </a:p>
        </p:txBody>
      </p:sp>
      <p:sp>
        <p:nvSpPr>
          <p:cNvPr id="3" name="Объект 2"/>
          <p:cNvSpPr>
            <a:spLocks noGrp="1"/>
          </p:cNvSpPr>
          <p:nvPr>
            <p:ph idx="1"/>
          </p:nvPr>
        </p:nvSpPr>
        <p:spPr>
          <a:xfrm>
            <a:off x="529475" y="1878258"/>
            <a:ext cx="9314742" cy="4055087"/>
          </a:xfrm>
        </p:spPr>
        <p:txBody>
          <a:bodyPr>
            <a:noAutofit/>
          </a:bodyPr>
          <a:lstStyle/>
          <a:p>
            <a:r>
              <a:rPr lang="ru-RU" sz="2000" dirty="0" smtClean="0"/>
              <a:t>Родители могут не осознавать необходимость оказания ребенку психологической помощи</a:t>
            </a:r>
          </a:p>
          <a:p>
            <a:r>
              <a:rPr lang="ru-RU" sz="2000" dirty="0" smtClean="0"/>
              <a:t>Отсутствует строгая регулярность встреч, четкая регламентация отношений</a:t>
            </a:r>
            <a:br>
              <a:rPr lang="ru-RU" sz="2000" dirty="0" smtClean="0"/>
            </a:br>
            <a:r>
              <a:rPr lang="ru-RU" sz="2000" dirty="0" smtClean="0"/>
              <a:t>с пострадавшим ребенком</a:t>
            </a:r>
          </a:p>
          <a:p>
            <a:r>
              <a:rPr lang="ru-RU" sz="2000" dirty="0" smtClean="0"/>
              <a:t>В некоторых случаях работа с детьми может проводиться в неорганизованных условиях (на месте ЧС, в больнице, при сопровождении санитарных рейсов)</a:t>
            </a:r>
          </a:p>
          <a:p>
            <a:r>
              <a:rPr lang="ru-RU" sz="2000" dirty="0" smtClean="0"/>
              <a:t>Оказание психологической помощи может проходить на протяжении достаточно длительного времени, например в пункте временного размещения</a:t>
            </a:r>
          </a:p>
          <a:p>
            <a:r>
              <a:rPr lang="ru-RU" sz="2000" dirty="0" smtClean="0"/>
              <a:t>Психологическая помощь также может быть разовой и краткосрочной, например, в ситуации аварийной посадки самолета</a:t>
            </a:r>
          </a:p>
        </p:txBody>
      </p:sp>
      <p:pic>
        <p:nvPicPr>
          <p:cNvPr id="4" name="Рисунок 3"/>
          <p:cNvPicPr>
            <a:picLocks noChangeAspect="1"/>
          </p:cNvPicPr>
          <p:nvPr/>
        </p:nvPicPr>
        <p:blipFill>
          <a:blip r:embed="rId2"/>
          <a:stretch>
            <a:fillRect/>
          </a:stretch>
        </p:blipFill>
        <p:spPr>
          <a:xfrm>
            <a:off x="10370997" y="140504"/>
            <a:ext cx="1713124" cy="1554615"/>
          </a:xfrm>
          <a:prstGeom prst="rect">
            <a:avLst/>
          </a:prstGeom>
        </p:spPr>
      </p:pic>
    </p:spTree>
    <p:extLst>
      <p:ext uri="{BB962C8B-B14F-4D97-AF65-F5344CB8AC3E}">
        <p14:creationId xmlns:p14="http://schemas.microsoft.com/office/powerpoint/2010/main" val="15598033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3385" y="365125"/>
            <a:ext cx="9659815" cy="1325563"/>
          </a:xfrm>
        </p:spPr>
        <p:txBody>
          <a:bodyPr>
            <a:normAutofit/>
          </a:bodyPr>
          <a:lstStyle/>
          <a:p>
            <a:r>
              <a:rPr lang="ru-RU" sz="2800" dirty="0" smtClean="0"/>
              <a:t>УСЛОВИЯ ДЛЯ РАБОТЫ С ДЕТЬМИ В УСЛОВИЯХ ЧС</a:t>
            </a:r>
            <a:endParaRPr lang="ru-RU" sz="2800" dirty="0"/>
          </a:p>
        </p:txBody>
      </p:sp>
      <p:sp>
        <p:nvSpPr>
          <p:cNvPr id="3" name="Объект 2"/>
          <p:cNvSpPr>
            <a:spLocks noGrp="1"/>
          </p:cNvSpPr>
          <p:nvPr>
            <p:ph idx="1"/>
          </p:nvPr>
        </p:nvSpPr>
        <p:spPr>
          <a:xfrm>
            <a:off x="703385" y="1298943"/>
            <a:ext cx="8634046" cy="5260119"/>
          </a:xfrm>
        </p:spPr>
        <p:txBody>
          <a:bodyPr>
            <a:normAutofit fontScale="92500" lnSpcReduction="10000"/>
          </a:bodyPr>
          <a:lstStyle/>
          <a:p>
            <a:r>
              <a:rPr lang="ru-RU" dirty="0" smtClean="0"/>
              <a:t>Организовать отдельное «рабочее место» (пространство или помещение, если это возможно), которое находится в непосредственной близости от родителей детей или их родственников.</a:t>
            </a:r>
          </a:p>
          <a:p>
            <a:r>
              <a:rPr lang="ru-RU" dirty="0" smtClean="0"/>
              <a:t>При работе с детьми на открытом пространстве необходимо совместно с ними очертить границы этого пространства (например, нарисовать мелом круг).</a:t>
            </a:r>
          </a:p>
          <a:p>
            <a:r>
              <a:rPr lang="ru-RU" dirty="0" smtClean="0"/>
              <a:t>Предупредить родителей или сопровождающих детей родственников о том, что они могут слышать шум, громкие звуки, которые связаны с активной игрой.</a:t>
            </a:r>
          </a:p>
          <a:p>
            <a:r>
              <a:rPr lang="ru-RU" dirty="0" smtClean="0"/>
              <a:t>Если </a:t>
            </a:r>
            <a:r>
              <a:rPr lang="ru-RU" dirty="0"/>
              <a:t>взрослые хотят присутствовать при работе с ребенком, нужно оценить их психологическое состояние; если оно нестабильно – предложить работу с другим специалистом с возможностью последующего </a:t>
            </a:r>
            <a:r>
              <a:rPr lang="ru-RU" dirty="0" smtClean="0"/>
              <a:t>присоединения.</a:t>
            </a:r>
            <a:endParaRPr lang="ru-RU" dirty="0"/>
          </a:p>
          <a:p>
            <a:r>
              <a:rPr lang="ru-RU" dirty="0" smtClean="0"/>
              <a:t>Запастись </a:t>
            </a:r>
            <a:r>
              <a:rPr lang="ru-RU" dirty="0"/>
              <a:t>ковриками или пледами: должна быть возможность усадить или уложить </a:t>
            </a:r>
            <a:r>
              <a:rPr lang="ru-RU" dirty="0" smtClean="0"/>
              <a:t>ребенка во </a:t>
            </a:r>
            <a:r>
              <a:rPr lang="ru-RU" dirty="0"/>
              <a:t>время беседы или </a:t>
            </a:r>
            <a:r>
              <a:rPr lang="ru-RU" dirty="0" smtClean="0"/>
              <a:t>игры.</a:t>
            </a:r>
            <a:endParaRPr lang="ru-RU" dirty="0"/>
          </a:p>
          <a:p>
            <a:r>
              <a:rPr lang="ru-RU" dirty="0" smtClean="0"/>
              <a:t>Обеспечить </a:t>
            </a:r>
            <a:r>
              <a:rPr lang="ru-RU" dirty="0"/>
              <a:t>отсутствие прессы или других людей с фото- и видео- камерами в зоне </a:t>
            </a:r>
            <a:r>
              <a:rPr lang="ru-RU" dirty="0" smtClean="0"/>
              <a:t>работы с детьми.</a:t>
            </a:r>
            <a:endParaRPr lang="ru-RU" dirty="0"/>
          </a:p>
          <a:p>
            <a:r>
              <a:rPr lang="ru-RU" dirty="0" smtClean="0"/>
              <a:t>При </a:t>
            </a:r>
            <a:r>
              <a:rPr lang="ru-RU" dirty="0"/>
              <a:t>необходимости пригласить медицинского работника для мониторинга </a:t>
            </a:r>
            <a:r>
              <a:rPr lang="ru-RU" dirty="0" smtClean="0"/>
              <a:t>физического состояния детей.</a:t>
            </a:r>
            <a:endParaRPr lang="ru-RU" dirty="0"/>
          </a:p>
          <a:p>
            <a:r>
              <a:rPr lang="ru-RU" dirty="0" smtClean="0"/>
              <a:t>Заранее </a:t>
            </a:r>
            <a:r>
              <a:rPr lang="ru-RU" dirty="0"/>
              <a:t>подготовить и проверить материалы для игры и творческих </a:t>
            </a:r>
            <a:r>
              <a:rPr lang="ru-RU" dirty="0" smtClean="0"/>
              <a:t>занятий.</a:t>
            </a:r>
            <a:endParaRPr lang="ru-RU" dirty="0"/>
          </a:p>
        </p:txBody>
      </p:sp>
      <p:pic>
        <p:nvPicPr>
          <p:cNvPr id="4" name="Рисунок 3"/>
          <p:cNvPicPr>
            <a:picLocks noChangeAspect="1"/>
          </p:cNvPicPr>
          <p:nvPr/>
        </p:nvPicPr>
        <p:blipFill>
          <a:blip r:embed="rId2"/>
          <a:stretch>
            <a:fillRect/>
          </a:stretch>
        </p:blipFill>
        <p:spPr>
          <a:xfrm>
            <a:off x="10363200" y="136073"/>
            <a:ext cx="1713124" cy="1554615"/>
          </a:xfrm>
          <a:prstGeom prst="rect">
            <a:avLst/>
          </a:prstGeom>
        </p:spPr>
      </p:pic>
    </p:spTree>
    <p:extLst>
      <p:ext uri="{BB962C8B-B14F-4D97-AF65-F5344CB8AC3E}">
        <p14:creationId xmlns:p14="http://schemas.microsoft.com/office/powerpoint/2010/main" val="3240366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504824"/>
            <a:ext cx="8596668" cy="1320800"/>
          </a:xfrm>
        </p:spPr>
        <p:txBody>
          <a:bodyPr>
            <a:normAutofit/>
          </a:bodyPr>
          <a:lstStyle/>
          <a:p>
            <a:r>
              <a:rPr lang="ru-RU" sz="2800" dirty="0" smtClean="0"/>
              <a:t>МЕТОДЫ И ФОРМЫ РАБОТЫ С СИМПТОМАМИ ПСИХОТРАВМЫ</a:t>
            </a:r>
            <a:endParaRPr lang="ru-RU" sz="2800" dirty="0"/>
          </a:p>
        </p:txBody>
      </p:sp>
      <p:sp>
        <p:nvSpPr>
          <p:cNvPr id="3" name="Объект 2"/>
          <p:cNvSpPr>
            <a:spLocks noGrp="1"/>
          </p:cNvSpPr>
          <p:nvPr>
            <p:ph idx="1"/>
          </p:nvPr>
        </p:nvSpPr>
        <p:spPr>
          <a:xfrm>
            <a:off x="677334" y="1687512"/>
            <a:ext cx="9791374" cy="4622067"/>
          </a:xfrm>
        </p:spPr>
        <p:txBody>
          <a:bodyPr>
            <a:noAutofit/>
          </a:bodyPr>
          <a:lstStyle/>
          <a:p>
            <a:pPr>
              <a:buNone/>
            </a:pPr>
            <a:r>
              <a:rPr lang="ru-RU" sz="2000" dirty="0">
                <a:solidFill>
                  <a:schemeClr val="tx1">
                    <a:lumMod val="95000"/>
                    <a:lumOff val="5000"/>
                  </a:schemeClr>
                </a:solidFill>
              </a:rPr>
              <a:t>Нарушение </a:t>
            </a:r>
            <a:r>
              <a:rPr lang="ru-RU" sz="2000" dirty="0" smtClean="0">
                <a:solidFill>
                  <a:schemeClr val="tx1">
                    <a:lumMod val="95000"/>
                    <a:lumOff val="5000"/>
                  </a:schemeClr>
                </a:solidFill>
              </a:rPr>
              <a:t>сна:</a:t>
            </a:r>
          </a:p>
          <a:p>
            <a:pPr marL="0" indent="0">
              <a:buNone/>
            </a:pPr>
            <a:r>
              <a:rPr lang="ru-RU" sz="1800" dirty="0" smtClean="0"/>
              <a:t>            - Релаксация</a:t>
            </a:r>
          </a:p>
          <a:p>
            <a:pPr marL="0" indent="0">
              <a:buNone/>
            </a:pPr>
            <a:r>
              <a:rPr lang="ru-RU" sz="1800" dirty="0"/>
              <a:t> </a:t>
            </a:r>
            <a:r>
              <a:rPr lang="ru-RU" sz="1800" dirty="0" smtClean="0"/>
              <a:t>           - Контроль </a:t>
            </a:r>
            <a:r>
              <a:rPr lang="ru-RU" sz="1800" dirty="0"/>
              <a:t>за ритмом </a:t>
            </a:r>
            <a:r>
              <a:rPr lang="ru-RU" sz="1800" dirty="0" smtClean="0"/>
              <a:t>дыхания</a:t>
            </a:r>
            <a:endParaRPr lang="en-US" sz="1800" dirty="0" smtClean="0"/>
          </a:p>
          <a:p>
            <a:pPr marL="0" indent="0">
              <a:buNone/>
            </a:pPr>
            <a:r>
              <a:rPr lang="ru-RU" sz="2000" dirty="0">
                <a:solidFill>
                  <a:schemeClr val="tx1">
                    <a:lumMod val="95000"/>
                    <a:lumOff val="5000"/>
                  </a:schemeClr>
                </a:solidFill>
              </a:rPr>
              <a:t>Восстановление </a:t>
            </a:r>
            <a:r>
              <a:rPr lang="ru-RU" sz="2000" dirty="0" smtClean="0">
                <a:solidFill>
                  <a:schemeClr val="tx1">
                    <a:lumMod val="95000"/>
                    <a:lumOff val="5000"/>
                  </a:schemeClr>
                </a:solidFill>
              </a:rPr>
              <a:t>активности:</a:t>
            </a:r>
          </a:p>
          <a:p>
            <a:pPr marL="0" indent="0">
              <a:buNone/>
            </a:pPr>
            <a:r>
              <a:rPr lang="ru-RU" sz="2000" dirty="0">
                <a:solidFill>
                  <a:schemeClr val="tx1">
                    <a:lumMod val="95000"/>
                    <a:lumOff val="5000"/>
                  </a:schemeClr>
                </a:solidFill>
              </a:rPr>
              <a:t> </a:t>
            </a:r>
            <a:r>
              <a:rPr lang="ru-RU" sz="2000" dirty="0" smtClean="0">
                <a:solidFill>
                  <a:schemeClr val="tx1">
                    <a:lumMod val="95000"/>
                    <a:lumOff val="5000"/>
                  </a:schemeClr>
                </a:solidFill>
              </a:rPr>
              <a:t>          - </a:t>
            </a:r>
            <a:r>
              <a:rPr lang="ru-RU" sz="1800" dirty="0" smtClean="0"/>
              <a:t>Рисование</a:t>
            </a:r>
          </a:p>
          <a:p>
            <a:pPr marL="0" indent="0">
              <a:buNone/>
            </a:pPr>
            <a:r>
              <a:rPr lang="ru-RU" sz="1800" dirty="0"/>
              <a:t> </a:t>
            </a:r>
            <a:r>
              <a:rPr lang="ru-RU" sz="1800" dirty="0" smtClean="0"/>
              <a:t>           - Игры </a:t>
            </a:r>
            <a:r>
              <a:rPr lang="ru-RU" sz="1800" dirty="0"/>
              <a:t>в кукол, собирание </a:t>
            </a:r>
            <a:r>
              <a:rPr lang="ru-RU" sz="1800" dirty="0" smtClean="0"/>
              <a:t>пазлов, совместная деятельность </a:t>
            </a:r>
            <a:r>
              <a:rPr lang="ru-RU" sz="1800" dirty="0"/>
              <a:t>с ребенком</a:t>
            </a:r>
          </a:p>
          <a:p>
            <a:pPr marL="0" indent="0">
              <a:buNone/>
            </a:pPr>
            <a:r>
              <a:rPr lang="ru-RU" sz="1800" dirty="0">
                <a:solidFill>
                  <a:schemeClr val="tx1">
                    <a:lumMod val="95000"/>
                    <a:lumOff val="5000"/>
                  </a:schemeClr>
                </a:solidFill>
              </a:rPr>
              <a:t>Психическая </a:t>
            </a:r>
            <a:r>
              <a:rPr lang="ru-RU" sz="1800" dirty="0" smtClean="0">
                <a:solidFill>
                  <a:schemeClr val="tx1">
                    <a:lumMod val="95000"/>
                    <a:lumOff val="5000"/>
                  </a:schemeClr>
                </a:solidFill>
              </a:rPr>
              <a:t>заторможенность:</a:t>
            </a:r>
          </a:p>
          <a:p>
            <a:pPr marL="0" indent="0">
              <a:buNone/>
            </a:pPr>
            <a:r>
              <a:rPr lang="ru-RU" sz="1800" dirty="0">
                <a:solidFill>
                  <a:schemeClr val="tx1">
                    <a:lumMod val="95000"/>
                    <a:lumOff val="5000"/>
                  </a:schemeClr>
                </a:solidFill>
              </a:rPr>
              <a:t> </a:t>
            </a:r>
            <a:r>
              <a:rPr lang="ru-RU" sz="1800" dirty="0" smtClean="0">
                <a:solidFill>
                  <a:schemeClr val="tx1">
                    <a:lumMod val="95000"/>
                    <a:lumOff val="5000"/>
                  </a:schemeClr>
                </a:solidFill>
              </a:rPr>
              <a:t>           - </a:t>
            </a:r>
            <a:r>
              <a:rPr lang="ru-RU" sz="1800" dirty="0" smtClean="0"/>
              <a:t>Подвижные игры</a:t>
            </a:r>
          </a:p>
          <a:p>
            <a:pPr marL="0" indent="0">
              <a:buNone/>
            </a:pPr>
            <a:r>
              <a:rPr lang="ru-RU" sz="1800" dirty="0"/>
              <a:t> </a:t>
            </a:r>
            <a:r>
              <a:rPr lang="ru-RU" sz="1800" dirty="0" smtClean="0"/>
              <a:t>           - Игры с мячом</a:t>
            </a:r>
          </a:p>
          <a:p>
            <a:pPr marL="0" indent="0">
              <a:buNone/>
            </a:pPr>
            <a:r>
              <a:rPr lang="ru-RU" sz="1800" dirty="0"/>
              <a:t> </a:t>
            </a:r>
            <a:r>
              <a:rPr lang="ru-RU" sz="1800" dirty="0" smtClean="0"/>
              <a:t>           - Игры </a:t>
            </a:r>
            <a:r>
              <a:rPr lang="ru-RU" sz="1800" dirty="0"/>
              <a:t>со </a:t>
            </a:r>
            <a:r>
              <a:rPr lang="ru-RU" sz="1800" dirty="0" smtClean="0"/>
              <a:t>скакалкой</a:t>
            </a:r>
            <a:endParaRPr lang="en-US" sz="1800" dirty="0" smtClean="0"/>
          </a:p>
          <a:p>
            <a:pPr marL="0" indent="0">
              <a:buNone/>
            </a:pPr>
            <a:r>
              <a:rPr lang="ru-RU" sz="1800" dirty="0" smtClean="0">
                <a:solidFill>
                  <a:schemeClr val="tx1">
                    <a:lumMod val="95000"/>
                    <a:lumOff val="5000"/>
                  </a:schemeClr>
                </a:solidFill>
              </a:rPr>
              <a:t>Отреагирование агрессии:</a:t>
            </a:r>
          </a:p>
          <a:p>
            <a:pPr marL="0" indent="0">
              <a:buNone/>
            </a:pPr>
            <a:r>
              <a:rPr lang="ru-RU" sz="1800" dirty="0">
                <a:solidFill>
                  <a:schemeClr val="tx1">
                    <a:lumMod val="95000"/>
                    <a:lumOff val="5000"/>
                  </a:schemeClr>
                </a:solidFill>
              </a:rPr>
              <a:t> </a:t>
            </a:r>
            <a:r>
              <a:rPr lang="ru-RU" sz="1800" dirty="0" smtClean="0">
                <a:solidFill>
                  <a:schemeClr val="tx1">
                    <a:lumMod val="95000"/>
                    <a:lumOff val="5000"/>
                  </a:schemeClr>
                </a:solidFill>
              </a:rPr>
              <a:t>           - </a:t>
            </a:r>
            <a:r>
              <a:rPr lang="ru-RU" sz="1800" dirty="0" smtClean="0"/>
              <a:t>Игротерапия</a:t>
            </a:r>
            <a:endParaRPr lang="ru-RU" sz="1800" dirty="0"/>
          </a:p>
        </p:txBody>
      </p:sp>
      <p:pic>
        <p:nvPicPr>
          <p:cNvPr id="4" name="Рисунок 3"/>
          <p:cNvPicPr>
            <a:picLocks noChangeAspect="1"/>
          </p:cNvPicPr>
          <p:nvPr/>
        </p:nvPicPr>
        <p:blipFill>
          <a:blip r:embed="rId2"/>
          <a:stretch>
            <a:fillRect/>
          </a:stretch>
        </p:blipFill>
        <p:spPr>
          <a:xfrm>
            <a:off x="10373174" y="136073"/>
            <a:ext cx="1713124" cy="1554615"/>
          </a:xfrm>
          <a:prstGeom prst="rect">
            <a:avLst/>
          </a:prstGeom>
        </p:spPr>
      </p:pic>
    </p:spTree>
    <p:extLst>
      <p:ext uri="{BB962C8B-B14F-4D97-AF65-F5344CB8AC3E}">
        <p14:creationId xmlns:p14="http://schemas.microsoft.com/office/powerpoint/2010/main" val="2423643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242" y="369888"/>
            <a:ext cx="8596668" cy="1320800"/>
          </a:xfrm>
        </p:spPr>
        <p:txBody>
          <a:bodyPr>
            <a:normAutofit/>
          </a:bodyPr>
          <a:lstStyle/>
          <a:p>
            <a:r>
              <a:rPr lang="ru-RU" sz="2400" dirty="0" smtClean="0"/>
              <a:t>ИСПОЛЬЗОВАНИЕ МАТЕРИАЛОВ «ДЕТСКОЙ УКЛАДКИ»</a:t>
            </a:r>
            <a:br>
              <a:rPr lang="ru-RU" sz="2400" dirty="0" smtClean="0"/>
            </a:br>
            <a:r>
              <a:rPr lang="ru-RU" sz="2400" dirty="0" smtClean="0"/>
              <a:t>С УЧЕТОМ ВОЗРАСТНЫХ ОСОБЕННОСТЕЙ ДЕТЕЙ</a:t>
            </a:r>
            <a:br>
              <a:rPr lang="ru-RU" sz="2400" dirty="0" smtClean="0"/>
            </a:br>
            <a:r>
              <a:rPr lang="ru-RU" sz="2400" dirty="0" smtClean="0"/>
              <a:t>И ПЕРЕЖИВАНИЯ ПСИХОТРАВМИРУЮЩЕГО СОБЫТИЯ </a:t>
            </a:r>
            <a:endParaRPr lang="ru-RU" sz="2400" dirty="0"/>
          </a:p>
        </p:txBody>
      </p:sp>
      <p:graphicFrame>
        <p:nvGraphicFramePr>
          <p:cNvPr id="4" name="Содержимое 4"/>
          <p:cNvGraphicFramePr>
            <a:graphicFrameLocks/>
          </p:cNvGraphicFramePr>
          <p:nvPr>
            <p:extLst>
              <p:ext uri="{D42A27DB-BD31-4B8C-83A1-F6EECF244321}">
                <p14:modId xmlns:p14="http://schemas.microsoft.com/office/powerpoint/2010/main" val="862208995"/>
              </p:ext>
            </p:extLst>
          </p:nvPr>
        </p:nvGraphicFramePr>
        <p:xfrm>
          <a:off x="445476" y="1930400"/>
          <a:ext cx="9925521" cy="4371440"/>
        </p:xfrm>
        <a:graphic>
          <a:graphicData uri="http://schemas.openxmlformats.org/drawingml/2006/table">
            <a:tbl>
              <a:tblPr firstRow="1" bandRow="1">
                <a:tableStyleId>{5C22544A-7EE6-4342-B048-85BDC9FD1C3A}</a:tableStyleId>
              </a:tblPr>
              <a:tblGrid>
                <a:gridCol w="1810554">
                  <a:extLst>
                    <a:ext uri="{9D8B030D-6E8A-4147-A177-3AD203B41FA5}">
                      <a16:colId xmlns:a16="http://schemas.microsoft.com/office/drawing/2014/main" val="20000"/>
                    </a:ext>
                  </a:extLst>
                </a:gridCol>
                <a:gridCol w="3065355">
                  <a:extLst>
                    <a:ext uri="{9D8B030D-6E8A-4147-A177-3AD203B41FA5}">
                      <a16:colId xmlns:a16="http://schemas.microsoft.com/office/drawing/2014/main" val="20001"/>
                    </a:ext>
                  </a:extLst>
                </a:gridCol>
                <a:gridCol w="1978590">
                  <a:extLst>
                    <a:ext uri="{9D8B030D-6E8A-4147-A177-3AD203B41FA5}">
                      <a16:colId xmlns:a16="http://schemas.microsoft.com/office/drawing/2014/main" val="20002"/>
                    </a:ext>
                  </a:extLst>
                </a:gridCol>
                <a:gridCol w="3071022">
                  <a:extLst>
                    <a:ext uri="{9D8B030D-6E8A-4147-A177-3AD203B41FA5}">
                      <a16:colId xmlns:a16="http://schemas.microsoft.com/office/drawing/2014/main" val="20003"/>
                    </a:ext>
                  </a:extLst>
                </a:gridCol>
              </a:tblGrid>
              <a:tr h="1348896">
                <a:tc>
                  <a:txBody>
                    <a:bodyPr/>
                    <a:lstStyle/>
                    <a:p>
                      <a:pPr algn="ctr">
                        <a:spcAft>
                          <a:spcPts val="0"/>
                        </a:spcAft>
                      </a:pPr>
                      <a:r>
                        <a:rPr lang="ru-RU" sz="1800" kern="50" dirty="0" smtClean="0">
                          <a:latin typeface="+mj-lt"/>
                          <a:ea typeface="Andale Sans UI"/>
                          <a:cs typeface="Times New Roman"/>
                        </a:rPr>
                        <a:t>Возраст</a:t>
                      </a:r>
                      <a:endParaRPr lang="ru-RU" sz="1800" kern="50" dirty="0">
                        <a:latin typeface="+mj-lt"/>
                        <a:ea typeface="Andale Sans UI"/>
                        <a:cs typeface="Times New Roman"/>
                      </a:endParaRPr>
                    </a:p>
                  </a:txBody>
                  <a:tcPr marL="68580" marR="68580" marT="0" marB="0" anchor="ctr"/>
                </a:tc>
                <a:tc>
                  <a:txBody>
                    <a:bodyPr/>
                    <a:lstStyle/>
                    <a:p>
                      <a:pPr algn="ctr">
                        <a:spcAft>
                          <a:spcPts val="0"/>
                        </a:spcAft>
                      </a:pPr>
                      <a:r>
                        <a:rPr lang="ru-RU" sz="1800" kern="50" dirty="0">
                          <a:latin typeface="+mj-lt"/>
                          <a:ea typeface="Andale Sans UI"/>
                          <a:cs typeface="Times New Roman"/>
                        </a:rPr>
                        <a:t>Специфические  </a:t>
                      </a:r>
                      <a:r>
                        <a:rPr lang="ru-RU" sz="1800" kern="50" dirty="0" smtClean="0">
                          <a:latin typeface="+mj-lt"/>
                          <a:ea typeface="Andale Sans UI"/>
                          <a:cs typeface="Times New Roman"/>
                        </a:rPr>
                        <a:t>реакции</a:t>
                      </a:r>
                      <a:br>
                        <a:rPr lang="ru-RU" sz="1800" kern="50" dirty="0" smtClean="0">
                          <a:latin typeface="+mj-lt"/>
                          <a:ea typeface="Andale Sans UI"/>
                          <a:cs typeface="Times New Roman"/>
                        </a:rPr>
                      </a:br>
                      <a:r>
                        <a:rPr lang="ru-RU" sz="1800" kern="50" dirty="0" smtClean="0">
                          <a:latin typeface="+mj-lt"/>
                          <a:ea typeface="Andale Sans UI"/>
                          <a:cs typeface="Times New Roman"/>
                        </a:rPr>
                        <a:t>и </a:t>
                      </a:r>
                      <a:r>
                        <a:rPr lang="ru-RU" sz="1800" kern="50" dirty="0">
                          <a:latin typeface="+mj-lt"/>
                          <a:ea typeface="Andale Sans UI"/>
                          <a:cs typeface="Times New Roman"/>
                        </a:rPr>
                        <a:t>поведенческие проявления</a:t>
                      </a:r>
                    </a:p>
                  </a:txBody>
                  <a:tcPr marL="68580" marR="68580" marT="0" marB="0" anchor="ctr"/>
                </a:tc>
                <a:tc>
                  <a:txBody>
                    <a:bodyPr/>
                    <a:lstStyle/>
                    <a:p>
                      <a:pPr algn="ctr">
                        <a:spcAft>
                          <a:spcPts val="0"/>
                        </a:spcAft>
                      </a:pPr>
                      <a:r>
                        <a:rPr lang="ru-RU" sz="1800" kern="50" dirty="0">
                          <a:latin typeface="+mj-lt"/>
                          <a:ea typeface="Andale Sans UI"/>
                          <a:cs typeface="Times New Roman"/>
                        </a:rPr>
                        <a:t>Название </a:t>
                      </a:r>
                      <a:r>
                        <a:rPr lang="ru-RU" sz="1800" kern="50" dirty="0" smtClean="0">
                          <a:latin typeface="+mj-lt"/>
                          <a:ea typeface="Andale Sans UI"/>
                          <a:cs typeface="Times New Roman"/>
                        </a:rPr>
                        <a:t>метода</a:t>
                      </a:r>
                      <a:br>
                        <a:rPr lang="ru-RU" sz="1800" kern="50" dirty="0" smtClean="0">
                          <a:latin typeface="+mj-lt"/>
                          <a:ea typeface="Andale Sans UI"/>
                          <a:cs typeface="Times New Roman"/>
                        </a:rPr>
                      </a:br>
                      <a:r>
                        <a:rPr lang="ru-RU" sz="1800" kern="50" dirty="0" smtClean="0">
                          <a:latin typeface="+mj-lt"/>
                          <a:ea typeface="Andale Sans UI"/>
                          <a:cs typeface="Times New Roman"/>
                        </a:rPr>
                        <a:t>арт-терапии</a:t>
                      </a:r>
                      <a:br>
                        <a:rPr lang="ru-RU" sz="1800" kern="50" dirty="0" smtClean="0">
                          <a:latin typeface="+mj-lt"/>
                          <a:ea typeface="Andale Sans UI"/>
                          <a:cs typeface="Times New Roman"/>
                        </a:rPr>
                      </a:br>
                      <a:r>
                        <a:rPr lang="ru-RU" sz="1800" kern="50" dirty="0" smtClean="0">
                          <a:latin typeface="+mj-lt"/>
                          <a:ea typeface="Andale Sans UI"/>
                          <a:cs typeface="Times New Roman"/>
                        </a:rPr>
                        <a:t>и </a:t>
                      </a:r>
                      <a:r>
                        <a:rPr lang="ru-RU" sz="1800" kern="50" dirty="0">
                          <a:latin typeface="+mj-lt"/>
                          <a:ea typeface="Andale Sans UI"/>
                          <a:cs typeface="Times New Roman"/>
                        </a:rPr>
                        <a:t>упражнения</a:t>
                      </a:r>
                    </a:p>
                  </a:txBody>
                  <a:tcPr marL="68580" marR="68580" marT="0" marB="0" anchor="ctr"/>
                </a:tc>
                <a:tc>
                  <a:txBody>
                    <a:bodyPr/>
                    <a:lstStyle/>
                    <a:p>
                      <a:pPr algn="ctr">
                        <a:spcAft>
                          <a:spcPts val="0"/>
                        </a:spcAft>
                      </a:pPr>
                      <a:r>
                        <a:rPr lang="ru-RU" sz="1800" kern="50" dirty="0">
                          <a:latin typeface="+mj-lt"/>
                          <a:ea typeface="Andale Sans UI"/>
                          <a:cs typeface="Times New Roman"/>
                        </a:rPr>
                        <a:t>Перечень </a:t>
                      </a:r>
                      <a:r>
                        <a:rPr lang="ru-RU" sz="1800" kern="50" dirty="0" smtClean="0">
                          <a:latin typeface="+mj-lt"/>
                          <a:ea typeface="Andale Sans UI"/>
                          <a:cs typeface="Times New Roman"/>
                        </a:rPr>
                        <a:t>материалов</a:t>
                      </a:r>
                      <a:r>
                        <a:rPr lang="en-US" sz="1800" kern="50" dirty="0" smtClean="0">
                          <a:latin typeface="+mj-lt"/>
                          <a:ea typeface="Andale Sans UI"/>
                          <a:cs typeface="Times New Roman"/>
                        </a:rPr>
                        <a:t/>
                      </a:r>
                      <a:br>
                        <a:rPr lang="en-US" sz="1800" kern="50" dirty="0" smtClean="0">
                          <a:latin typeface="+mj-lt"/>
                          <a:ea typeface="Andale Sans UI"/>
                          <a:cs typeface="Times New Roman"/>
                        </a:rPr>
                      </a:br>
                      <a:r>
                        <a:rPr lang="ru-RU" sz="1800" kern="50" dirty="0" smtClean="0">
                          <a:latin typeface="+mj-lt"/>
                          <a:ea typeface="Andale Sans UI"/>
                          <a:cs typeface="Times New Roman"/>
                        </a:rPr>
                        <a:t>из </a:t>
                      </a:r>
                      <a:r>
                        <a:rPr lang="ru-RU" sz="1800" kern="50" dirty="0">
                          <a:latin typeface="+mj-lt"/>
                          <a:ea typeface="Andale Sans UI"/>
                          <a:cs typeface="Times New Roman"/>
                        </a:rPr>
                        <a:t>«детской укладки»</a:t>
                      </a:r>
                    </a:p>
                  </a:txBody>
                  <a:tcPr marL="68580" marR="68580" marT="0" marB="0" anchor="ctr"/>
                </a:tc>
                <a:extLst>
                  <a:ext uri="{0D108BD9-81ED-4DB2-BD59-A6C34878D82A}">
                    <a16:rowId xmlns:a16="http://schemas.microsoft.com/office/drawing/2014/main" val="10000"/>
                  </a:ext>
                </a:extLst>
              </a:tr>
              <a:tr h="3022544">
                <a:tc>
                  <a:txBody>
                    <a:bodyPr/>
                    <a:lstStyle/>
                    <a:p>
                      <a:pPr marL="71755" marR="71755" algn="ctr">
                        <a:spcAft>
                          <a:spcPts val="0"/>
                        </a:spcAft>
                      </a:pPr>
                      <a:r>
                        <a:rPr lang="ru-RU" sz="2000" kern="50" dirty="0" smtClean="0">
                          <a:latin typeface="+mj-lt"/>
                          <a:ea typeface="Andale Sans UI"/>
                          <a:cs typeface="Times New Roman"/>
                        </a:rPr>
                        <a:t>Дошкольный</a:t>
                      </a:r>
                      <a:br>
                        <a:rPr lang="ru-RU" sz="2000" kern="50" dirty="0" smtClean="0">
                          <a:latin typeface="+mj-lt"/>
                          <a:ea typeface="Andale Sans UI"/>
                          <a:cs typeface="Times New Roman"/>
                        </a:rPr>
                      </a:br>
                      <a:r>
                        <a:rPr lang="ru-RU" sz="2000" kern="50" dirty="0" smtClean="0">
                          <a:latin typeface="+mj-lt"/>
                          <a:ea typeface="Andale Sans UI"/>
                          <a:cs typeface="Times New Roman"/>
                        </a:rPr>
                        <a:t>(3-7 </a:t>
                      </a:r>
                      <a:r>
                        <a:rPr lang="ru-RU" sz="2000" kern="50" dirty="0">
                          <a:latin typeface="+mj-lt"/>
                          <a:ea typeface="Andale Sans UI"/>
                          <a:cs typeface="Times New Roman"/>
                        </a:rPr>
                        <a:t>лет)</a:t>
                      </a:r>
                    </a:p>
                  </a:txBody>
                  <a:tcPr marL="68580" marR="68580" marT="0" marB="0"/>
                </a:tc>
                <a:tc>
                  <a:txBody>
                    <a:bodyPr/>
                    <a:lstStyle/>
                    <a:p>
                      <a:pPr algn="l">
                        <a:spcAft>
                          <a:spcPts val="0"/>
                        </a:spcAft>
                      </a:pPr>
                      <a:r>
                        <a:rPr lang="ru-RU" sz="2000" kern="50" dirty="0">
                          <a:latin typeface="+mj-lt"/>
                          <a:ea typeface="Andale Sans UI"/>
                          <a:cs typeface="Times New Roman"/>
                        </a:rPr>
                        <a:t>Потеря </a:t>
                      </a:r>
                      <a:r>
                        <a:rPr lang="ru-RU" sz="2000" kern="50" dirty="0" smtClean="0">
                          <a:latin typeface="+mj-lt"/>
                          <a:ea typeface="Andale Sans UI"/>
                          <a:cs typeface="Times New Roman"/>
                        </a:rPr>
                        <a:t>ощущения</a:t>
                      </a:r>
                      <a:r>
                        <a:rPr lang="en-US" sz="2000" kern="50" baseline="0" dirty="0" smtClean="0">
                          <a:latin typeface="+mj-lt"/>
                          <a:ea typeface="Andale Sans UI"/>
                          <a:cs typeface="Times New Roman"/>
                        </a:rPr>
                        <a:t> </a:t>
                      </a:r>
                      <a:r>
                        <a:rPr lang="ru-RU" sz="2000" kern="50" dirty="0" smtClean="0">
                          <a:latin typeface="+mj-lt"/>
                          <a:ea typeface="Andale Sans UI"/>
                          <a:cs typeface="Times New Roman"/>
                        </a:rPr>
                        <a:t>границ </a:t>
                      </a:r>
                      <a:r>
                        <a:rPr lang="ru-RU" sz="2000" kern="50" dirty="0">
                          <a:latin typeface="+mj-lt"/>
                          <a:ea typeface="Andale Sans UI"/>
                          <a:cs typeface="Times New Roman"/>
                        </a:rPr>
                        <a:t>тела, переживание резких эмоциональных скачков, «</a:t>
                      </a:r>
                      <a:r>
                        <a:rPr lang="ru-RU" sz="2000" kern="50" dirty="0" smtClean="0">
                          <a:latin typeface="+mj-lt"/>
                          <a:ea typeface="Andale Sans UI"/>
                          <a:cs typeface="Times New Roman"/>
                        </a:rPr>
                        <a:t>зависает»</a:t>
                      </a:r>
                      <a:r>
                        <a:rPr lang="en-US" sz="2000" kern="50" baseline="0" dirty="0" smtClean="0">
                          <a:latin typeface="+mj-lt"/>
                          <a:ea typeface="Andale Sans UI"/>
                          <a:cs typeface="Times New Roman"/>
                        </a:rPr>
                        <a:t> </a:t>
                      </a:r>
                      <a:r>
                        <a:rPr lang="ru-RU" sz="2000" kern="50" dirty="0" smtClean="0">
                          <a:latin typeface="+mj-lt"/>
                          <a:ea typeface="Andale Sans UI"/>
                          <a:cs typeface="Times New Roman"/>
                        </a:rPr>
                        <a:t>в </a:t>
                      </a:r>
                      <a:r>
                        <a:rPr lang="ru-RU" sz="2000" kern="50" dirty="0">
                          <a:latin typeface="+mj-lt"/>
                          <a:ea typeface="Andale Sans UI"/>
                          <a:cs typeface="Times New Roman"/>
                        </a:rPr>
                        <a:t>реакциях, </a:t>
                      </a:r>
                      <a:r>
                        <a:rPr lang="ru-RU" sz="2000" kern="50" dirty="0" smtClean="0">
                          <a:latin typeface="+mj-lt"/>
                          <a:ea typeface="Andale Sans UI"/>
                          <a:cs typeface="Times New Roman"/>
                        </a:rPr>
                        <a:t>боится</a:t>
                      </a:r>
                      <a:r>
                        <a:rPr lang="en-US" sz="2000" kern="50" baseline="0" dirty="0" smtClean="0">
                          <a:latin typeface="+mj-lt"/>
                          <a:ea typeface="Andale Sans UI"/>
                          <a:cs typeface="Times New Roman"/>
                        </a:rPr>
                        <a:t> </a:t>
                      </a:r>
                      <a:r>
                        <a:rPr lang="ru-RU" sz="2000" kern="50" dirty="0" smtClean="0">
                          <a:latin typeface="+mj-lt"/>
                          <a:ea typeface="Andale Sans UI"/>
                          <a:cs typeface="Times New Roman"/>
                        </a:rPr>
                        <a:t>чего-то,</a:t>
                      </a:r>
                      <a:r>
                        <a:rPr lang="en-US" sz="2000" kern="50" baseline="0" dirty="0" smtClean="0">
                          <a:latin typeface="+mj-lt"/>
                          <a:ea typeface="Andale Sans UI"/>
                          <a:cs typeface="Times New Roman"/>
                        </a:rPr>
                        <a:t> </a:t>
                      </a:r>
                      <a:r>
                        <a:rPr lang="ru-RU" sz="2000" kern="50" dirty="0" smtClean="0">
                          <a:latin typeface="+mj-lt"/>
                          <a:ea typeface="Andale Sans UI"/>
                          <a:cs typeface="Times New Roman"/>
                        </a:rPr>
                        <a:t>что</a:t>
                      </a:r>
                      <a:r>
                        <a:rPr lang="en-US" sz="2000" kern="50" baseline="0" dirty="0" smtClean="0">
                          <a:latin typeface="+mj-lt"/>
                          <a:ea typeface="Andale Sans UI"/>
                          <a:cs typeface="Times New Roman"/>
                        </a:rPr>
                        <a:t> </a:t>
                      </a:r>
                      <a:r>
                        <a:rPr lang="ru-RU" sz="2000" kern="50" dirty="0" smtClean="0">
                          <a:latin typeface="+mj-lt"/>
                          <a:ea typeface="Andale Sans UI"/>
                          <a:cs typeface="Times New Roman"/>
                        </a:rPr>
                        <a:t>раньше</a:t>
                      </a:r>
                      <a:r>
                        <a:rPr lang="en-US" sz="2000" kern="50" dirty="0" smtClean="0">
                          <a:latin typeface="+mj-lt"/>
                          <a:ea typeface="Andale Sans UI"/>
                          <a:cs typeface="Times New Roman"/>
                        </a:rPr>
                        <a:t> </a:t>
                      </a:r>
                      <a:r>
                        <a:rPr lang="ru-RU" sz="2000" kern="50" dirty="0" smtClean="0">
                          <a:latin typeface="+mj-lt"/>
                          <a:ea typeface="Andale Sans UI"/>
                          <a:cs typeface="Times New Roman"/>
                        </a:rPr>
                        <a:t>не </a:t>
                      </a:r>
                      <a:r>
                        <a:rPr lang="ru-RU" sz="2000" kern="50" dirty="0">
                          <a:latin typeface="+mj-lt"/>
                          <a:ea typeface="Andale Sans UI"/>
                          <a:cs typeface="Times New Roman"/>
                        </a:rPr>
                        <a:t>вызвало </a:t>
                      </a:r>
                      <a:r>
                        <a:rPr lang="ru-RU" sz="2000" kern="50" dirty="0" smtClean="0">
                          <a:latin typeface="+mj-lt"/>
                          <a:ea typeface="Andale Sans UI"/>
                          <a:cs typeface="Times New Roman"/>
                        </a:rPr>
                        <a:t>тревоги</a:t>
                      </a:r>
                      <a:endParaRPr lang="ru-RU" sz="2000" kern="50" dirty="0">
                        <a:latin typeface="+mj-lt"/>
                        <a:ea typeface="Andale Sans UI"/>
                        <a:cs typeface="Times New Roman"/>
                      </a:endParaRPr>
                    </a:p>
                  </a:txBody>
                  <a:tcPr marL="68580" marR="68580" marT="0" marB="0"/>
                </a:tc>
                <a:tc>
                  <a:txBody>
                    <a:bodyPr/>
                    <a:lstStyle/>
                    <a:p>
                      <a:pPr algn="l">
                        <a:spcAft>
                          <a:spcPts val="0"/>
                        </a:spcAft>
                      </a:pPr>
                      <a:r>
                        <a:rPr lang="ru-RU" sz="2000" kern="50" dirty="0">
                          <a:latin typeface="+mj-lt"/>
                          <a:ea typeface="Andale Sans UI"/>
                          <a:cs typeface="Times New Roman"/>
                        </a:rPr>
                        <a:t>Изотерапия:</a:t>
                      </a:r>
                    </a:p>
                    <a:p>
                      <a:pPr marL="285750" indent="-285750" algn="l">
                        <a:spcAft>
                          <a:spcPts val="0"/>
                        </a:spcAft>
                        <a:buFont typeface="Arial" panose="020B0604020202020204" pitchFamily="34" charset="0"/>
                        <a:buChar char="•"/>
                      </a:pPr>
                      <a:r>
                        <a:rPr lang="ru-RU" sz="2000" kern="50" dirty="0" smtClean="0">
                          <a:latin typeface="+mj-lt"/>
                          <a:ea typeface="Andale Sans UI"/>
                          <a:cs typeface="Times New Roman"/>
                        </a:rPr>
                        <a:t>«</a:t>
                      </a:r>
                      <a:r>
                        <a:rPr lang="ru-RU" sz="2000" kern="50" dirty="0">
                          <a:latin typeface="+mj-lt"/>
                          <a:ea typeface="Andale Sans UI"/>
                          <a:cs typeface="Times New Roman"/>
                        </a:rPr>
                        <a:t>Рисуем ладошки»</a:t>
                      </a:r>
                    </a:p>
                    <a:p>
                      <a:pPr marL="285750" indent="-285750" algn="l">
                        <a:spcAft>
                          <a:spcPts val="0"/>
                        </a:spcAft>
                        <a:buFont typeface="Arial" panose="020B0604020202020204" pitchFamily="34" charset="0"/>
                        <a:buChar char="•"/>
                      </a:pPr>
                      <a:r>
                        <a:rPr lang="ru-RU" sz="2000" kern="50" dirty="0" smtClean="0">
                          <a:latin typeface="+mj-lt"/>
                          <a:ea typeface="Andale Sans UI"/>
                          <a:cs typeface="Times New Roman"/>
                        </a:rPr>
                        <a:t>«</a:t>
                      </a:r>
                      <a:r>
                        <a:rPr lang="ru-RU" sz="2000" kern="50" dirty="0">
                          <a:latin typeface="+mj-lt"/>
                          <a:ea typeface="Andale Sans UI"/>
                          <a:cs typeface="Times New Roman"/>
                        </a:rPr>
                        <a:t>Рисование фигуры»</a:t>
                      </a:r>
                    </a:p>
                  </a:txBody>
                  <a:tcPr marL="68580" marR="68580" marT="0" marB="0"/>
                </a:tc>
                <a:tc>
                  <a:txBody>
                    <a:bodyPr/>
                    <a:lstStyle/>
                    <a:p>
                      <a:pPr marL="285750" indent="-285750" algn="l">
                        <a:spcAft>
                          <a:spcPts val="0"/>
                        </a:spcAft>
                        <a:buFont typeface="Arial" panose="020B0604020202020204" pitchFamily="34" charset="0"/>
                        <a:buChar char="•"/>
                      </a:pPr>
                      <a:r>
                        <a:rPr lang="ru-RU" sz="2000" kern="50" dirty="0" smtClean="0">
                          <a:latin typeface="+mj-lt"/>
                          <a:ea typeface="Andale Sans UI"/>
                          <a:cs typeface="Times New Roman"/>
                        </a:rPr>
                        <a:t>Цветные карандаши</a:t>
                      </a:r>
                      <a:r>
                        <a:rPr lang="en-US" sz="2000" kern="50" baseline="0" dirty="0" smtClean="0">
                          <a:latin typeface="+mj-lt"/>
                          <a:ea typeface="Andale Sans UI"/>
                          <a:cs typeface="Times New Roman"/>
                        </a:rPr>
                        <a:t/>
                      </a:r>
                      <a:br>
                        <a:rPr lang="en-US" sz="2000" kern="50" baseline="0" dirty="0" smtClean="0">
                          <a:latin typeface="+mj-lt"/>
                          <a:ea typeface="Andale Sans UI"/>
                          <a:cs typeface="Times New Roman"/>
                        </a:rPr>
                      </a:br>
                      <a:r>
                        <a:rPr lang="ru-RU" sz="2000" kern="50" dirty="0" smtClean="0">
                          <a:latin typeface="+mj-lt"/>
                          <a:ea typeface="Andale Sans UI"/>
                          <a:cs typeface="Times New Roman"/>
                        </a:rPr>
                        <a:t>(или фломастеры,</a:t>
                      </a:r>
                      <a:r>
                        <a:rPr lang="en-US" sz="2000" kern="50" baseline="0" dirty="0" smtClean="0">
                          <a:latin typeface="+mj-lt"/>
                          <a:ea typeface="Andale Sans UI"/>
                          <a:cs typeface="Times New Roman"/>
                        </a:rPr>
                        <a:t> </a:t>
                      </a:r>
                      <a:r>
                        <a:rPr lang="ru-RU" sz="2000" kern="50" dirty="0" smtClean="0">
                          <a:latin typeface="+mj-lt"/>
                          <a:ea typeface="Andale Sans UI"/>
                          <a:cs typeface="Times New Roman"/>
                        </a:rPr>
                        <a:t>краски</a:t>
                      </a:r>
                      <a:r>
                        <a:rPr lang="ru-RU" sz="2000" kern="50" dirty="0">
                          <a:latin typeface="+mj-lt"/>
                          <a:ea typeface="Andale Sans UI"/>
                          <a:cs typeface="Times New Roman"/>
                        </a:rPr>
                        <a:t>, гуашь)</a:t>
                      </a:r>
                    </a:p>
                    <a:p>
                      <a:pPr marL="285750" indent="-285750" algn="l">
                        <a:spcAft>
                          <a:spcPts val="0"/>
                        </a:spcAft>
                        <a:buFont typeface="Arial" panose="020B0604020202020204" pitchFamily="34" charset="0"/>
                        <a:buChar char="•"/>
                      </a:pPr>
                      <a:r>
                        <a:rPr lang="ru-RU" sz="2000" kern="50" dirty="0" smtClean="0">
                          <a:latin typeface="+mj-lt"/>
                          <a:ea typeface="Andale Sans UI"/>
                          <a:cs typeface="Times New Roman"/>
                        </a:rPr>
                        <a:t>Бумага</a:t>
                      </a:r>
                      <a:r>
                        <a:rPr lang="en-US" sz="2000" kern="50" baseline="0" dirty="0" smtClean="0">
                          <a:latin typeface="+mj-lt"/>
                          <a:ea typeface="Andale Sans UI"/>
                          <a:cs typeface="Times New Roman"/>
                        </a:rPr>
                        <a:t> </a:t>
                      </a:r>
                      <a:r>
                        <a:rPr lang="ru-RU" sz="2000" kern="50" dirty="0" smtClean="0">
                          <a:latin typeface="+mj-lt"/>
                          <a:ea typeface="Andale Sans UI"/>
                          <a:cs typeface="Times New Roman"/>
                        </a:rPr>
                        <a:t>(или </a:t>
                      </a:r>
                      <a:r>
                        <a:rPr lang="ru-RU" sz="2000" kern="50" dirty="0">
                          <a:latin typeface="+mj-lt"/>
                          <a:ea typeface="Andale Sans UI"/>
                          <a:cs typeface="Times New Roman"/>
                        </a:rPr>
                        <a:t>белый </a:t>
                      </a:r>
                      <a:r>
                        <a:rPr lang="ru-RU" sz="2000" kern="50" dirty="0" smtClean="0">
                          <a:latin typeface="+mj-lt"/>
                          <a:ea typeface="Andale Sans UI"/>
                          <a:cs typeface="Times New Roman"/>
                        </a:rPr>
                        <a:t>картон)</a:t>
                      </a:r>
                      <a:endParaRPr lang="en-US" sz="2000" kern="50" dirty="0" smtClean="0">
                        <a:latin typeface="+mj-lt"/>
                        <a:ea typeface="Andale Sans UI"/>
                        <a:cs typeface="Times New Roman"/>
                      </a:endParaRPr>
                    </a:p>
                    <a:p>
                      <a:pPr marL="285750" indent="-285750" algn="l">
                        <a:spcAft>
                          <a:spcPts val="0"/>
                        </a:spcAft>
                        <a:buFont typeface="Arial" panose="020B0604020202020204" pitchFamily="34" charset="0"/>
                        <a:buChar char="•"/>
                      </a:pPr>
                      <a:r>
                        <a:rPr lang="ru-RU" sz="2000" kern="50" dirty="0" smtClean="0">
                          <a:latin typeface="+mj-lt"/>
                          <a:ea typeface="Andale Sans UI"/>
                          <a:cs typeface="Times New Roman"/>
                        </a:rPr>
                        <a:t>Цветные мелки</a:t>
                      </a:r>
                      <a:endParaRPr lang="ru-RU" sz="2000" kern="50" dirty="0">
                        <a:latin typeface="+mj-lt"/>
                        <a:ea typeface="Andale Sans UI"/>
                        <a:cs typeface="Times New Roman"/>
                      </a:endParaRPr>
                    </a:p>
                  </a:txBody>
                  <a:tcPr marL="68580" marR="68580" marT="0" marB="0"/>
                </a:tc>
                <a:extLst>
                  <a:ext uri="{0D108BD9-81ED-4DB2-BD59-A6C34878D82A}">
                    <a16:rowId xmlns:a16="http://schemas.microsoft.com/office/drawing/2014/main" val="10001"/>
                  </a:ext>
                </a:extLst>
              </a:tr>
            </a:tbl>
          </a:graphicData>
        </a:graphic>
      </p:graphicFrame>
      <p:pic>
        <p:nvPicPr>
          <p:cNvPr id="3" name="Рисунок 2"/>
          <p:cNvPicPr>
            <a:picLocks noChangeAspect="1"/>
          </p:cNvPicPr>
          <p:nvPr/>
        </p:nvPicPr>
        <p:blipFill>
          <a:blip r:embed="rId2"/>
          <a:stretch>
            <a:fillRect/>
          </a:stretch>
        </p:blipFill>
        <p:spPr>
          <a:xfrm>
            <a:off x="10370997" y="136073"/>
            <a:ext cx="1713124" cy="1554615"/>
          </a:xfrm>
          <a:prstGeom prst="rect">
            <a:avLst/>
          </a:prstGeom>
        </p:spPr>
      </p:pic>
    </p:spTree>
    <p:extLst>
      <p:ext uri="{BB962C8B-B14F-4D97-AF65-F5344CB8AC3E}">
        <p14:creationId xmlns:p14="http://schemas.microsoft.com/office/powerpoint/2010/main" val="2069803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0811" y="539262"/>
            <a:ext cx="8596668" cy="1320800"/>
          </a:xfrm>
        </p:spPr>
        <p:txBody>
          <a:bodyPr>
            <a:noAutofit/>
          </a:bodyPr>
          <a:lstStyle/>
          <a:p>
            <a:r>
              <a:rPr lang="ru-RU" sz="2400" dirty="0"/>
              <a:t>ИСПОЛЬЗОВАНИЕ МАТЕРИАЛОВ «ДЕТСКОЙ УКЛАДКИ»</a:t>
            </a:r>
            <a:br>
              <a:rPr lang="ru-RU" sz="2400" dirty="0"/>
            </a:br>
            <a:r>
              <a:rPr lang="ru-RU" sz="2400" dirty="0"/>
              <a:t>С УЧЕТОМ ВОЗРАСТНЫХ ОСОБЕННОСТЕЙ ДЕТЕЙ</a:t>
            </a:r>
            <a:br>
              <a:rPr lang="ru-RU" sz="2400" dirty="0"/>
            </a:br>
            <a:r>
              <a:rPr lang="ru-RU" sz="2400" dirty="0"/>
              <a:t>И ПЕРЕЖИВАНИЯ ПСИХОТРАВМИРУЮЩЕГО СОБЫТИЯ </a:t>
            </a:r>
          </a:p>
        </p:txBody>
      </p:sp>
      <p:graphicFrame>
        <p:nvGraphicFramePr>
          <p:cNvPr id="9" name="Содержимое 4"/>
          <p:cNvGraphicFramePr>
            <a:graphicFrameLocks/>
          </p:cNvGraphicFramePr>
          <p:nvPr>
            <p:extLst>
              <p:ext uri="{D42A27DB-BD31-4B8C-83A1-F6EECF244321}">
                <p14:modId xmlns:p14="http://schemas.microsoft.com/office/powerpoint/2010/main" val="4074055672"/>
              </p:ext>
            </p:extLst>
          </p:nvPr>
        </p:nvGraphicFramePr>
        <p:xfrm>
          <a:off x="398584" y="2054225"/>
          <a:ext cx="9677401" cy="4516283"/>
        </p:xfrm>
        <a:graphic>
          <a:graphicData uri="http://schemas.openxmlformats.org/drawingml/2006/table">
            <a:tbl>
              <a:tblPr firstRow="1" bandRow="1">
                <a:tableStyleId>{5C22544A-7EE6-4342-B048-85BDC9FD1C3A}</a:tableStyleId>
              </a:tblPr>
              <a:tblGrid>
                <a:gridCol w="1781908">
                  <a:extLst>
                    <a:ext uri="{9D8B030D-6E8A-4147-A177-3AD203B41FA5}">
                      <a16:colId xmlns:a16="http://schemas.microsoft.com/office/drawing/2014/main" val="20000"/>
                    </a:ext>
                  </a:extLst>
                </a:gridCol>
                <a:gridCol w="2972112">
                  <a:extLst>
                    <a:ext uri="{9D8B030D-6E8A-4147-A177-3AD203B41FA5}">
                      <a16:colId xmlns:a16="http://schemas.microsoft.com/office/drawing/2014/main" val="20001"/>
                    </a:ext>
                  </a:extLst>
                </a:gridCol>
                <a:gridCol w="2188463">
                  <a:extLst>
                    <a:ext uri="{9D8B030D-6E8A-4147-A177-3AD203B41FA5}">
                      <a16:colId xmlns:a16="http://schemas.microsoft.com/office/drawing/2014/main" val="20002"/>
                    </a:ext>
                  </a:extLst>
                </a:gridCol>
                <a:gridCol w="2734918">
                  <a:extLst>
                    <a:ext uri="{9D8B030D-6E8A-4147-A177-3AD203B41FA5}">
                      <a16:colId xmlns:a16="http://schemas.microsoft.com/office/drawing/2014/main" val="20003"/>
                    </a:ext>
                  </a:extLst>
                </a:gridCol>
              </a:tblGrid>
              <a:tr h="1224443">
                <a:tc>
                  <a:txBody>
                    <a:bodyPr/>
                    <a:lstStyle/>
                    <a:p>
                      <a:pPr algn="ctr">
                        <a:spcAft>
                          <a:spcPts val="0"/>
                        </a:spcAft>
                      </a:pPr>
                      <a:r>
                        <a:rPr lang="ru-RU" sz="1800" kern="50" dirty="0" smtClean="0">
                          <a:latin typeface="+mj-lt"/>
                          <a:ea typeface="Andale Sans UI"/>
                          <a:cs typeface="Times New Roman"/>
                        </a:rPr>
                        <a:t>Возраст</a:t>
                      </a:r>
                      <a:endParaRPr lang="ru-RU" sz="1800" kern="50" dirty="0">
                        <a:latin typeface="+mj-lt"/>
                        <a:ea typeface="Andale Sans UI"/>
                        <a:cs typeface="Times New Roman"/>
                      </a:endParaRPr>
                    </a:p>
                  </a:txBody>
                  <a:tcPr marL="68580" marR="68580" marT="0" marB="0" anchor="ctr"/>
                </a:tc>
                <a:tc>
                  <a:txBody>
                    <a:bodyPr/>
                    <a:lstStyle/>
                    <a:p>
                      <a:pPr algn="ctr">
                        <a:spcAft>
                          <a:spcPts val="0"/>
                        </a:spcAft>
                      </a:pPr>
                      <a:r>
                        <a:rPr lang="ru-RU" sz="1800" kern="50" dirty="0">
                          <a:latin typeface="+mj-lt"/>
                          <a:ea typeface="Andale Sans UI"/>
                          <a:cs typeface="Times New Roman"/>
                        </a:rPr>
                        <a:t>Специфические  </a:t>
                      </a:r>
                      <a:r>
                        <a:rPr lang="ru-RU" sz="1800" kern="50" dirty="0" smtClean="0">
                          <a:latin typeface="+mj-lt"/>
                          <a:ea typeface="Andale Sans UI"/>
                          <a:cs typeface="Times New Roman"/>
                        </a:rPr>
                        <a:t>реакции</a:t>
                      </a:r>
                      <a:br>
                        <a:rPr lang="ru-RU" sz="1800" kern="50" dirty="0" smtClean="0">
                          <a:latin typeface="+mj-lt"/>
                          <a:ea typeface="Andale Sans UI"/>
                          <a:cs typeface="Times New Roman"/>
                        </a:rPr>
                      </a:br>
                      <a:r>
                        <a:rPr lang="ru-RU" sz="1800" kern="50" dirty="0" smtClean="0">
                          <a:latin typeface="+mj-lt"/>
                          <a:ea typeface="Andale Sans UI"/>
                          <a:cs typeface="Times New Roman"/>
                        </a:rPr>
                        <a:t>и </a:t>
                      </a:r>
                      <a:r>
                        <a:rPr lang="ru-RU" sz="1800" kern="50" dirty="0">
                          <a:latin typeface="+mj-lt"/>
                          <a:ea typeface="Andale Sans UI"/>
                          <a:cs typeface="Times New Roman"/>
                        </a:rPr>
                        <a:t>поведенческие проявления</a:t>
                      </a:r>
                    </a:p>
                  </a:txBody>
                  <a:tcPr marL="68580" marR="68580" marT="0" marB="0" anchor="ctr"/>
                </a:tc>
                <a:tc>
                  <a:txBody>
                    <a:bodyPr/>
                    <a:lstStyle/>
                    <a:p>
                      <a:pPr algn="ctr">
                        <a:spcAft>
                          <a:spcPts val="0"/>
                        </a:spcAft>
                      </a:pPr>
                      <a:r>
                        <a:rPr lang="ru-RU" sz="1800" kern="50" dirty="0">
                          <a:latin typeface="+mj-lt"/>
                          <a:ea typeface="Andale Sans UI"/>
                          <a:cs typeface="Times New Roman"/>
                        </a:rPr>
                        <a:t>Название </a:t>
                      </a:r>
                      <a:r>
                        <a:rPr lang="ru-RU" sz="1800" kern="50" dirty="0" smtClean="0">
                          <a:latin typeface="+mj-lt"/>
                          <a:ea typeface="Andale Sans UI"/>
                          <a:cs typeface="Times New Roman"/>
                        </a:rPr>
                        <a:t>метода</a:t>
                      </a:r>
                      <a:br>
                        <a:rPr lang="ru-RU" sz="1800" kern="50" dirty="0" smtClean="0">
                          <a:latin typeface="+mj-lt"/>
                          <a:ea typeface="Andale Sans UI"/>
                          <a:cs typeface="Times New Roman"/>
                        </a:rPr>
                      </a:br>
                      <a:r>
                        <a:rPr lang="ru-RU" sz="1800" kern="50" dirty="0" smtClean="0">
                          <a:latin typeface="+mj-lt"/>
                          <a:ea typeface="Andale Sans UI"/>
                          <a:cs typeface="Times New Roman"/>
                        </a:rPr>
                        <a:t>арт-терапии</a:t>
                      </a:r>
                      <a:br>
                        <a:rPr lang="ru-RU" sz="1800" kern="50" dirty="0" smtClean="0">
                          <a:latin typeface="+mj-lt"/>
                          <a:ea typeface="Andale Sans UI"/>
                          <a:cs typeface="Times New Roman"/>
                        </a:rPr>
                      </a:br>
                      <a:r>
                        <a:rPr lang="ru-RU" sz="1800" kern="50" dirty="0" smtClean="0">
                          <a:latin typeface="+mj-lt"/>
                          <a:ea typeface="Andale Sans UI"/>
                          <a:cs typeface="Times New Roman"/>
                        </a:rPr>
                        <a:t>и </a:t>
                      </a:r>
                      <a:r>
                        <a:rPr lang="ru-RU" sz="1800" kern="50" dirty="0">
                          <a:latin typeface="+mj-lt"/>
                          <a:ea typeface="Andale Sans UI"/>
                          <a:cs typeface="Times New Roman"/>
                        </a:rPr>
                        <a:t>упражнения</a:t>
                      </a:r>
                    </a:p>
                  </a:txBody>
                  <a:tcPr marL="68580" marR="68580" marT="0" marB="0" anchor="ctr"/>
                </a:tc>
                <a:tc>
                  <a:txBody>
                    <a:bodyPr/>
                    <a:lstStyle/>
                    <a:p>
                      <a:pPr algn="ctr">
                        <a:spcAft>
                          <a:spcPts val="0"/>
                        </a:spcAft>
                      </a:pPr>
                      <a:r>
                        <a:rPr lang="ru-RU" sz="1800" kern="50" dirty="0">
                          <a:latin typeface="+mj-lt"/>
                          <a:ea typeface="Andale Sans UI"/>
                          <a:cs typeface="Times New Roman"/>
                        </a:rPr>
                        <a:t>Перечень </a:t>
                      </a:r>
                      <a:r>
                        <a:rPr lang="ru-RU" sz="1800" kern="50" dirty="0" smtClean="0">
                          <a:latin typeface="+mj-lt"/>
                          <a:ea typeface="Andale Sans UI"/>
                          <a:cs typeface="Times New Roman"/>
                        </a:rPr>
                        <a:t>материалов</a:t>
                      </a:r>
                      <a:r>
                        <a:rPr lang="en-US" sz="1800" kern="50" dirty="0" smtClean="0">
                          <a:latin typeface="+mj-lt"/>
                          <a:ea typeface="Andale Sans UI"/>
                          <a:cs typeface="Times New Roman"/>
                        </a:rPr>
                        <a:t/>
                      </a:r>
                      <a:br>
                        <a:rPr lang="en-US" sz="1800" kern="50" dirty="0" smtClean="0">
                          <a:latin typeface="+mj-lt"/>
                          <a:ea typeface="Andale Sans UI"/>
                          <a:cs typeface="Times New Roman"/>
                        </a:rPr>
                      </a:br>
                      <a:r>
                        <a:rPr lang="ru-RU" sz="1800" kern="50" dirty="0" smtClean="0">
                          <a:latin typeface="+mj-lt"/>
                          <a:ea typeface="Andale Sans UI"/>
                          <a:cs typeface="Times New Roman"/>
                        </a:rPr>
                        <a:t>из </a:t>
                      </a:r>
                      <a:r>
                        <a:rPr lang="ru-RU" sz="1800" kern="50" dirty="0">
                          <a:latin typeface="+mj-lt"/>
                          <a:ea typeface="Andale Sans UI"/>
                          <a:cs typeface="Times New Roman"/>
                        </a:rPr>
                        <a:t>«детской укладки»</a:t>
                      </a:r>
                    </a:p>
                  </a:txBody>
                  <a:tcPr marL="68580" marR="68580" marT="0" marB="0" anchor="ctr"/>
                </a:tc>
                <a:extLst>
                  <a:ext uri="{0D108BD9-81ED-4DB2-BD59-A6C34878D82A}">
                    <a16:rowId xmlns:a16="http://schemas.microsoft.com/office/drawing/2014/main" val="10000"/>
                  </a:ext>
                </a:extLst>
              </a:tr>
              <a:tr h="3109192">
                <a:tc>
                  <a:txBody>
                    <a:bodyPr/>
                    <a:lstStyle/>
                    <a:p>
                      <a:pPr marL="71755" marR="71755" algn="ctr">
                        <a:spcAft>
                          <a:spcPts val="0"/>
                        </a:spcAft>
                      </a:pPr>
                      <a:r>
                        <a:rPr lang="ru-RU" sz="1800" kern="50" dirty="0" smtClean="0">
                          <a:latin typeface="+mj-lt"/>
                          <a:ea typeface="Andale Sans UI"/>
                          <a:cs typeface="Times New Roman"/>
                        </a:rPr>
                        <a:t>Дошкольный</a:t>
                      </a:r>
                      <a:br>
                        <a:rPr lang="ru-RU" sz="1800" kern="50" dirty="0" smtClean="0">
                          <a:latin typeface="+mj-lt"/>
                          <a:ea typeface="Andale Sans UI"/>
                          <a:cs typeface="Times New Roman"/>
                        </a:rPr>
                      </a:br>
                      <a:r>
                        <a:rPr lang="ru-RU" sz="1800" kern="50" dirty="0" smtClean="0">
                          <a:latin typeface="+mj-lt"/>
                          <a:ea typeface="Andale Sans UI"/>
                          <a:cs typeface="Times New Roman"/>
                        </a:rPr>
                        <a:t>(3-7 </a:t>
                      </a:r>
                      <a:r>
                        <a:rPr lang="ru-RU" sz="1800" kern="50" dirty="0">
                          <a:latin typeface="+mj-lt"/>
                          <a:ea typeface="Andale Sans UI"/>
                          <a:cs typeface="Times New Roman"/>
                        </a:rPr>
                        <a:t>лет)</a:t>
                      </a:r>
                    </a:p>
                  </a:txBody>
                  <a:tcPr marL="68580" marR="68580" marT="0" marB="0"/>
                </a:tc>
                <a:tc>
                  <a:txBody>
                    <a:bodyPr/>
                    <a:lstStyle/>
                    <a:p>
                      <a:pPr>
                        <a:spcAft>
                          <a:spcPts val="0"/>
                        </a:spcAft>
                      </a:pPr>
                      <a:r>
                        <a:rPr lang="ru-RU" sz="1800" kern="50" dirty="0" smtClean="0">
                          <a:latin typeface="+mj-lt"/>
                          <a:ea typeface="Andale Sans UI"/>
                          <a:cs typeface="Times New Roman" pitchFamily="18" charset="0"/>
                        </a:rPr>
                        <a:t>Потеря ощущения границ тела, переживание резких эмоциональных скачков, «зависает» в реакциях, </a:t>
                      </a:r>
                    </a:p>
                    <a:p>
                      <a:pPr>
                        <a:spcAft>
                          <a:spcPts val="0"/>
                        </a:spcAft>
                      </a:pPr>
                      <a:r>
                        <a:rPr lang="ru-RU" sz="1800" kern="50" dirty="0" smtClean="0">
                          <a:latin typeface="+mj-lt"/>
                          <a:ea typeface="Andale Sans UI"/>
                          <a:cs typeface="Times New Roman" pitchFamily="18" charset="0"/>
                        </a:rPr>
                        <a:t>боится чего-то, что раньше </a:t>
                      </a:r>
                    </a:p>
                    <a:p>
                      <a:pPr>
                        <a:spcAft>
                          <a:spcPts val="0"/>
                        </a:spcAft>
                      </a:pPr>
                      <a:r>
                        <a:rPr lang="ru-RU" sz="1800" kern="50" dirty="0" smtClean="0">
                          <a:latin typeface="+mj-lt"/>
                          <a:ea typeface="Andale Sans UI"/>
                          <a:cs typeface="Times New Roman" pitchFamily="18" charset="0"/>
                        </a:rPr>
                        <a:t>не вызвало тревоги,</a:t>
                      </a:r>
                      <a:r>
                        <a:rPr lang="ru-RU" sz="1800" kern="1200" dirty="0" smtClean="0">
                          <a:solidFill>
                            <a:schemeClr val="dk1"/>
                          </a:solidFill>
                          <a:latin typeface="+mj-lt"/>
                          <a:ea typeface="+mn-ea"/>
                          <a:cs typeface="Times New Roman" pitchFamily="18" charset="0"/>
                        </a:rPr>
                        <a:t> </a:t>
                      </a:r>
                    </a:p>
                    <a:p>
                      <a:pPr>
                        <a:spcAft>
                          <a:spcPts val="0"/>
                        </a:spcAft>
                      </a:pPr>
                      <a:r>
                        <a:rPr lang="ru-RU" sz="1800" kern="1200" dirty="0" smtClean="0">
                          <a:solidFill>
                            <a:schemeClr val="dk1"/>
                          </a:solidFill>
                          <a:latin typeface="+mj-lt"/>
                          <a:ea typeface="+mn-ea"/>
                          <a:cs typeface="Times New Roman" pitchFamily="18" charset="0"/>
                        </a:rPr>
                        <a:t>боится чего-то, что раньше </a:t>
                      </a:r>
                    </a:p>
                    <a:p>
                      <a:pPr>
                        <a:spcAft>
                          <a:spcPts val="0"/>
                        </a:spcAft>
                      </a:pPr>
                      <a:r>
                        <a:rPr lang="ru-RU" sz="1800" kern="1200" dirty="0" smtClean="0">
                          <a:solidFill>
                            <a:schemeClr val="dk1"/>
                          </a:solidFill>
                          <a:latin typeface="+mj-lt"/>
                          <a:ea typeface="+mn-ea"/>
                          <a:cs typeface="Times New Roman" pitchFamily="18" charset="0"/>
                        </a:rPr>
                        <a:t>не вызвало тревоги</a:t>
                      </a:r>
                      <a:endParaRPr lang="ru-RU" sz="1800" kern="50" dirty="0">
                        <a:latin typeface="+mj-lt"/>
                        <a:ea typeface="Andale Sans UI"/>
                        <a:cs typeface="Times New Roman" pitchFamily="18" charset="0"/>
                      </a:endParaRPr>
                    </a:p>
                  </a:txBody>
                  <a:tcPr marL="68580" marR="68580" marT="0" marB="0"/>
                </a:tc>
                <a:tc>
                  <a:txBody>
                    <a:bodyPr/>
                    <a:lstStyle/>
                    <a:p>
                      <a:pPr algn="l">
                        <a:spcAft>
                          <a:spcPts val="0"/>
                        </a:spcAft>
                      </a:pPr>
                      <a:r>
                        <a:rPr lang="ru-RU" sz="1800" kern="50" dirty="0" err="1" smtClean="0">
                          <a:latin typeface="+mj-lt"/>
                          <a:ea typeface="Andale Sans UI"/>
                          <a:cs typeface="Times New Roman" pitchFamily="18" charset="0"/>
                        </a:rPr>
                        <a:t>Изотерапия</a:t>
                      </a:r>
                      <a:r>
                        <a:rPr lang="ru-RU" sz="1800" kern="50" dirty="0" smtClean="0">
                          <a:latin typeface="+mj-lt"/>
                          <a:ea typeface="Andale Sans UI"/>
                          <a:cs typeface="Times New Roman" pitchFamily="18" charset="0"/>
                        </a:rPr>
                        <a:t>:</a:t>
                      </a:r>
                    </a:p>
                    <a:p>
                      <a:pPr marL="285750" indent="-285750" algn="l">
                        <a:spcAft>
                          <a:spcPts val="0"/>
                        </a:spcAft>
                        <a:buFont typeface="Arial" panose="020B0604020202020204" pitchFamily="34" charset="0"/>
                        <a:buChar char="•"/>
                      </a:pPr>
                      <a:r>
                        <a:rPr lang="ru-RU" sz="1800" kern="50" dirty="0" smtClean="0">
                          <a:latin typeface="+mj-lt"/>
                          <a:ea typeface="Andale Sans UI"/>
                          <a:cs typeface="Times New Roman" pitchFamily="18" charset="0"/>
                        </a:rPr>
                        <a:t>«Рисуем ладошки»</a:t>
                      </a:r>
                    </a:p>
                    <a:p>
                      <a:pPr marL="285750" indent="-285750" algn="l">
                        <a:buFont typeface="Arial" panose="020B0604020202020204" pitchFamily="34" charset="0"/>
                        <a:buChar char="•"/>
                      </a:pPr>
                      <a:r>
                        <a:rPr lang="ru-RU" sz="1800" kern="50" dirty="0" smtClean="0">
                          <a:latin typeface="+mj-lt"/>
                          <a:ea typeface="Andale Sans UI"/>
                          <a:cs typeface="Times New Roman" pitchFamily="18" charset="0"/>
                        </a:rPr>
                        <a:t>«Рисование фигуры»</a:t>
                      </a:r>
                      <a:endParaRPr lang="en-US" sz="1800" kern="1200" dirty="0" smtClean="0">
                        <a:solidFill>
                          <a:schemeClr val="dk1"/>
                        </a:solidFill>
                        <a:latin typeface="+mj-lt"/>
                        <a:ea typeface="+mn-ea"/>
                        <a:cs typeface="Times New Roman" pitchFamily="18" charset="0"/>
                      </a:endParaRPr>
                    </a:p>
                    <a:p>
                      <a:pPr marL="285750" indent="-285750" algn="l">
                        <a:buFont typeface="Arial" panose="020B0604020202020204" pitchFamily="34" charset="0"/>
                        <a:buChar char="•"/>
                      </a:pPr>
                      <a:r>
                        <a:rPr lang="ru-RU" sz="1800" kern="1200" dirty="0" smtClean="0">
                          <a:solidFill>
                            <a:schemeClr val="dk1"/>
                          </a:solidFill>
                          <a:latin typeface="+mj-lt"/>
                          <a:ea typeface="+mn-ea"/>
                          <a:cs typeface="Times New Roman" pitchFamily="18" charset="0"/>
                        </a:rPr>
                        <a:t>«Монотипия»</a:t>
                      </a:r>
                    </a:p>
                    <a:p>
                      <a:pPr marL="285750" indent="-285750" algn="l">
                        <a:buFont typeface="Arial" panose="020B0604020202020204" pitchFamily="34" charset="0"/>
                        <a:buChar char="•"/>
                      </a:pPr>
                      <a:r>
                        <a:rPr lang="ru-RU" sz="1800" kern="1200" dirty="0" smtClean="0">
                          <a:solidFill>
                            <a:schemeClr val="dk1"/>
                          </a:solidFill>
                          <a:latin typeface="+mj-lt"/>
                          <a:ea typeface="+mn-ea"/>
                          <a:cs typeface="Times New Roman" pitchFamily="18" charset="0"/>
                        </a:rPr>
                        <a:t>«</a:t>
                      </a:r>
                      <a:r>
                        <a:rPr lang="ru-RU" sz="1800" kern="1200" dirty="0" err="1" smtClean="0">
                          <a:solidFill>
                            <a:schemeClr val="dk1"/>
                          </a:solidFill>
                          <a:latin typeface="+mj-lt"/>
                          <a:ea typeface="+mn-ea"/>
                          <a:cs typeface="Times New Roman" pitchFamily="18" charset="0"/>
                        </a:rPr>
                        <a:t>Кляксография</a:t>
                      </a:r>
                      <a:r>
                        <a:rPr lang="ru-RU" sz="1800" kern="1200" dirty="0" smtClean="0">
                          <a:solidFill>
                            <a:schemeClr val="dk1"/>
                          </a:solidFill>
                          <a:latin typeface="+mj-lt"/>
                          <a:ea typeface="+mn-ea"/>
                          <a:cs typeface="Times New Roman" pitchFamily="18" charset="0"/>
                        </a:rPr>
                        <a:t>»</a:t>
                      </a:r>
                      <a:endParaRPr lang="ru-RU" sz="1800" kern="50" dirty="0">
                        <a:latin typeface="+mj-lt"/>
                        <a:ea typeface="Andale Sans UI"/>
                        <a:cs typeface="Times New Roman" pitchFamily="18" charset="0"/>
                      </a:endParaRPr>
                    </a:p>
                  </a:txBody>
                  <a:tcPr marL="68580" marR="68580" marT="0" marB="0"/>
                </a:tc>
                <a:tc>
                  <a:txBody>
                    <a:bodyPr/>
                    <a:lstStyle/>
                    <a:p>
                      <a:pPr marL="285750" indent="-285750">
                        <a:buFont typeface="Arial" panose="020B0604020202020204" pitchFamily="34" charset="0"/>
                        <a:buChar char="•"/>
                      </a:pPr>
                      <a:r>
                        <a:rPr lang="ru-RU" sz="1800" i="0" kern="1200" dirty="0" smtClean="0">
                          <a:solidFill>
                            <a:schemeClr val="dk1"/>
                          </a:solidFill>
                          <a:latin typeface="+mj-lt"/>
                          <a:ea typeface="+mn-ea"/>
                          <a:cs typeface="Times New Roman" pitchFamily="18" charset="0"/>
                        </a:rPr>
                        <a:t>Краски, гуашь, кисточки (можно нестандартные – спонжики, зубочистки)</a:t>
                      </a:r>
                    </a:p>
                    <a:p>
                      <a:pPr marL="285750" indent="-285750">
                        <a:buFont typeface="Arial" panose="020B0604020202020204" pitchFamily="34" charset="0"/>
                        <a:buChar char="•"/>
                      </a:pPr>
                      <a:r>
                        <a:rPr lang="ru-RU" sz="1800" i="0" kern="1200" dirty="0" smtClean="0">
                          <a:solidFill>
                            <a:schemeClr val="dk1"/>
                          </a:solidFill>
                          <a:latin typeface="+mj-lt"/>
                          <a:ea typeface="+mn-ea"/>
                          <a:cs typeface="Times New Roman" pitchFamily="18" charset="0"/>
                        </a:rPr>
                        <a:t>Бумага (или белый картон)</a:t>
                      </a:r>
                    </a:p>
                    <a:p>
                      <a:pPr marL="285750" indent="-285750">
                        <a:buFont typeface="Arial" panose="020B0604020202020204" pitchFamily="34" charset="0"/>
                        <a:buChar char="•"/>
                      </a:pPr>
                      <a:r>
                        <a:rPr lang="ru-RU" sz="1800" i="0" kern="1200" dirty="0" smtClean="0">
                          <a:solidFill>
                            <a:schemeClr val="dk1"/>
                          </a:solidFill>
                          <a:latin typeface="+mj-lt"/>
                          <a:ea typeface="+mn-ea"/>
                          <a:cs typeface="Times New Roman" pitchFamily="18" charset="0"/>
                        </a:rPr>
                        <a:t>Цветные мелки</a:t>
                      </a:r>
                    </a:p>
                    <a:p>
                      <a:pPr marL="285750" indent="-285750">
                        <a:buFont typeface="Arial" panose="020B0604020202020204" pitchFamily="34" charset="0"/>
                        <a:buChar char="•"/>
                      </a:pPr>
                      <a:r>
                        <a:rPr lang="ru-RU" sz="1800" i="0" kern="1200" dirty="0" smtClean="0">
                          <a:solidFill>
                            <a:schemeClr val="dk1"/>
                          </a:solidFill>
                          <a:latin typeface="+mj-lt"/>
                          <a:ea typeface="+mn-ea"/>
                          <a:cs typeface="Times New Roman" pitchFamily="18" charset="0"/>
                        </a:rPr>
                        <a:t>Раскраска с четкими «жирными» границами</a:t>
                      </a:r>
                      <a:endParaRPr lang="ru-RU" sz="1800" i="0" kern="50" dirty="0" smtClean="0">
                        <a:latin typeface="+mj-lt"/>
                        <a:ea typeface="Andale Sans UI"/>
                        <a:cs typeface="Times New Roman" pitchFamily="18" charset="0"/>
                      </a:endParaRPr>
                    </a:p>
                    <a:p>
                      <a:pPr marL="285750" indent="-285750" algn="l">
                        <a:spcAft>
                          <a:spcPts val="0"/>
                        </a:spcAft>
                        <a:buFont typeface="Arial" panose="020B0604020202020204" pitchFamily="34" charset="0"/>
                        <a:buChar char="•"/>
                      </a:pPr>
                      <a:endParaRPr lang="ru-RU" sz="1800" kern="50" dirty="0">
                        <a:latin typeface="+mj-lt"/>
                        <a:ea typeface="Andale Sans UI"/>
                        <a:cs typeface="Times New Roman"/>
                      </a:endParaRPr>
                    </a:p>
                  </a:txBody>
                  <a:tcPr marL="68580" marR="68580" marT="0" marB="0"/>
                </a:tc>
                <a:extLst>
                  <a:ext uri="{0D108BD9-81ED-4DB2-BD59-A6C34878D82A}">
                    <a16:rowId xmlns:a16="http://schemas.microsoft.com/office/drawing/2014/main" val="10001"/>
                  </a:ext>
                </a:extLst>
              </a:tr>
            </a:tbl>
          </a:graphicData>
        </a:graphic>
      </p:graphicFrame>
      <p:pic>
        <p:nvPicPr>
          <p:cNvPr id="3" name="Рисунок 2"/>
          <p:cNvPicPr>
            <a:picLocks noChangeAspect="1"/>
          </p:cNvPicPr>
          <p:nvPr/>
        </p:nvPicPr>
        <p:blipFill>
          <a:blip r:embed="rId2"/>
          <a:stretch>
            <a:fillRect/>
          </a:stretch>
        </p:blipFill>
        <p:spPr>
          <a:xfrm>
            <a:off x="10370997" y="136073"/>
            <a:ext cx="1713124" cy="1554615"/>
          </a:xfrm>
          <a:prstGeom prst="rect">
            <a:avLst/>
          </a:prstGeom>
        </p:spPr>
      </p:pic>
    </p:spTree>
    <p:extLst>
      <p:ext uri="{BB962C8B-B14F-4D97-AF65-F5344CB8AC3E}">
        <p14:creationId xmlns:p14="http://schemas.microsoft.com/office/powerpoint/2010/main" val="10559866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3903" y="369888"/>
            <a:ext cx="8596668" cy="1320800"/>
          </a:xfrm>
        </p:spPr>
        <p:txBody>
          <a:bodyPr>
            <a:normAutofit/>
          </a:bodyPr>
          <a:lstStyle/>
          <a:p>
            <a:r>
              <a:rPr lang="ru-RU" sz="2400" dirty="0"/>
              <a:t>ИСПОЛЬЗОВАНИЕ МАТЕРИАЛОВ «ДЕТСКОЙ УКЛАДКИ»</a:t>
            </a:r>
            <a:br>
              <a:rPr lang="ru-RU" sz="2400" dirty="0"/>
            </a:br>
            <a:r>
              <a:rPr lang="ru-RU" sz="2400" dirty="0"/>
              <a:t>С УЧЕТОМ ВОЗРАСТНЫХ ОСОБЕННОСТЕЙ ДЕТЕЙ</a:t>
            </a:r>
            <a:br>
              <a:rPr lang="ru-RU" sz="2400" dirty="0"/>
            </a:br>
            <a:r>
              <a:rPr lang="ru-RU" sz="2400" dirty="0"/>
              <a:t>И ПЕРЕЖИВАНИЯ ПСИХОТРАВМИРУЮЩЕГО СОБЫТИЯ </a:t>
            </a:r>
          </a:p>
        </p:txBody>
      </p:sp>
      <p:graphicFrame>
        <p:nvGraphicFramePr>
          <p:cNvPr id="4" name="Содержимое 4"/>
          <p:cNvGraphicFramePr>
            <a:graphicFrameLocks/>
          </p:cNvGraphicFramePr>
          <p:nvPr>
            <p:extLst>
              <p:ext uri="{D42A27DB-BD31-4B8C-83A1-F6EECF244321}">
                <p14:modId xmlns:p14="http://schemas.microsoft.com/office/powerpoint/2010/main" val="3485079052"/>
              </p:ext>
            </p:extLst>
          </p:nvPr>
        </p:nvGraphicFramePr>
        <p:xfrm>
          <a:off x="433754" y="1930400"/>
          <a:ext cx="9624646" cy="4678858"/>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3075390">
                  <a:extLst>
                    <a:ext uri="{9D8B030D-6E8A-4147-A177-3AD203B41FA5}">
                      <a16:colId xmlns:a16="http://schemas.microsoft.com/office/drawing/2014/main" val="20001"/>
                    </a:ext>
                  </a:extLst>
                </a:gridCol>
                <a:gridCol w="1910718">
                  <a:extLst>
                    <a:ext uri="{9D8B030D-6E8A-4147-A177-3AD203B41FA5}">
                      <a16:colId xmlns:a16="http://schemas.microsoft.com/office/drawing/2014/main" val="20002"/>
                    </a:ext>
                  </a:extLst>
                </a:gridCol>
                <a:gridCol w="2962138">
                  <a:extLst>
                    <a:ext uri="{9D8B030D-6E8A-4147-A177-3AD203B41FA5}">
                      <a16:colId xmlns:a16="http://schemas.microsoft.com/office/drawing/2014/main" val="20003"/>
                    </a:ext>
                  </a:extLst>
                </a:gridCol>
              </a:tblGrid>
              <a:tr h="1144281">
                <a:tc>
                  <a:txBody>
                    <a:bodyPr/>
                    <a:lstStyle/>
                    <a:p>
                      <a:pPr algn="ctr">
                        <a:spcAft>
                          <a:spcPts val="0"/>
                        </a:spcAft>
                      </a:pPr>
                      <a:r>
                        <a:rPr lang="ru-RU" sz="1800" kern="50" dirty="0" smtClean="0">
                          <a:latin typeface="+mj-lt"/>
                          <a:ea typeface="Andale Sans UI"/>
                          <a:cs typeface="Times New Roman"/>
                        </a:rPr>
                        <a:t>Возраст</a:t>
                      </a:r>
                      <a:endParaRPr lang="ru-RU" sz="1800" kern="50" dirty="0">
                        <a:latin typeface="+mj-lt"/>
                        <a:ea typeface="Andale Sans UI"/>
                        <a:cs typeface="Times New Roman"/>
                      </a:endParaRPr>
                    </a:p>
                  </a:txBody>
                  <a:tcPr marL="68580" marR="68580" marT="0" marB="0" anchor="ctr"/>
                </a:tc>
                <a:tc>
                  <a:txBody>
                    <a:bodyPr/>
                    <a:lstStyle/>
                    <a:p>
                      <a:pPr algn="ctr">
                        <a:spcAft>
                          <a:spcPts val="0"/>
                        </a:spcAft>
                      </a:pPr>
                      <a:r>
                        <a:rPr lang="ru-RU" sz="1800" kern="50" dirty="0">
                          <a:latin typeface="+mj-lt"/>
                          <a:ea typeface="Andale Sans UI"/>
                          <a:cs typeface="Times New Roman"/>
                        </a:rPr>
                        <a:t>Специфические  </a:t>
                      </a:r>
                      <a:r>
                        <a:rPr lang="ru-RU" sz="1800" kern="50" dirty="0" smtClean="0">
                          <a:latin typeface="+mj-lt"/>
                          <a:ea typeface="Andale Sans UI"/>
                          <a:cs typeface="Times New Roman"/>
                        </a:rPr>
                        <a:t>реакции</a:t>
                      </a:r>
                      <a:br>
                        <a:rPr lang="ru-RU" sz="1800" kern="50" dirty="0" smtClean="0">
                          <a:latin typeface="+mj-lt"/>
                          <a:ea typeface="Andale Sans UI"/>
                          <a:cs typeface="Times New Roman"/>
                        </a:rPr>
                      </a:br>
                      <a:r>
                        <a:rPr lang="ru-RU" sz="1800" kern="50" dirty="0" smtClean="0">
                          <a:latin typeface="+mj-lt"/>
                          <a:ea typeface="Andale Sans UI"/>
                          <a:cs typeface="Times New Roman"/>
                        </a:rPr>
                        <a:t>и </a:t>
                      </a:r>
                      <a:r>
                        <a:rPr lang="ru-RU" sz="1800" kern="50" dirty="0">
                          <a:latin typeface="+mj-lt"/>
                          <a:ea typeface="Andale Sans UI"/>
                          <a:cs typeface="Times New Roman"/>
                        </a:rPr>
                        <a:t>поведенческие проявления</a:t>
                      </a:r>
                    </a:p>
                  </a:txBody>
                  <a:tcPr marL="68580" marR="68580" marT="0" marB="0" anchor="ctr"/>
                </a:tc>
                <a:tc>
                  <a:txBody>
                    <a:bodyPr/>
                    <a:lstStyle/>
                    <a:p>
                      <a:pPr algn="ctr">
                        <a:spcAft>
                          <a:spcPts val="0"/>
                        </a:spcAft>
                      </a:pPr>
                      <a:r>
                        <a:rPr lang="ru-RU" sz="1800" kern="50" dirty="0">
                          <a:latin typeface="+mj-lt"/>
                          <a:ea typeface="Andale Sans UI"/>
                          <a:cs typeface="Times New Roman"/>
                        </a:rPr>
                        <a:t>Название </a:t>
                      </a:r>
                      <a:r>
                        <a:rPr lang="ru-RU" sz="1800" kern="50" dirty="0" smtClean="0">
                          <a:latin typeface="+mj-lt"/>
                          <a:ea typeface="Andale Sans UI"/>
                          <a:cs typeface="Times New Roman"/>
                        </a:rPr>
                        <a:t>метода</a:t>
                      </a:r>
                      <a:br>
                        <a:rPr lang="ru-RU" sz="1800" kern="50" dirty="0" smtClean="0">
                          <a:latin typeface="+mj-lt"/>
                          <a:ea typeface="Andale Sans UI"/>
                          <a:cs typeface="Times New Roman"/>
                        </a:rPr>
                      </a:br>
                      <a:r>
                        <a:rPr lang="ru-RU" sz="1800" kern="50" dirty="0" smtClean="0">
                          <a:latin typeface="+mj-lt"/>
                          <a:ea typeface="Andale Sans UI"/>
                          <a:cs typeface="Times New Roman"/>
                        </a:rPr>
                        <a:t>арт-терапии</a:t>
                      </a:r>
                      <a:br>
                        <a:rPr lang="ru-RU" sz="1800" kern="50" dirty="0" smtClean="0">
                          <a:latin typeface="+mj-lt"/>
                          <a:ea typeface="Andale Sans UI"/>
                          <a:cs typeface="Times New Roman"/>
                        </a:rPr>
                      </a:br>
                      <a:r>
                        <a:rPr lang="ru-RU" sz="1800" kern="50" dirty="0" smtClean="0">
                          <a:latin typeface="+mj-lt"/>
                          <a:ea typeface="Andale Sans UI"/>
                          <a:cs typeface="Times New Roman"/>
                        </a:rPr>
                        <a:t>и </a:t>
                      </a:r>
                      <a:r>
                        <a:rPr lang="ru-RU" sz="1800" kern="50" dirty="0">
                          <a:latin typeface="+mj-lt"/>
                          <a:ea typeface="Andale Sans UI"/>
                          <a:cs typeface="Times New Roman"/>
                        </a:rPr>
                        <a:t>упражнения</a:t>
                      </a:r>
                    </a:p>
                  </a:txBody>
                  <a:tcPr marL="68580" marR="68580" marT="0" marB="0" anchor="ctr"/>
                </a:tc>
                <a:tc>
                  <a:txBody>
                    <a:bodyPr/>
                    <a:lstStyle/>
                    <a:p>
                      <a:pPr algn="ctr">
                        <a:spcAft>
                          <a:spcPts val="0"/>
                        </a:spcAft>
                      </a:pPr>
                      <a:r>
                        <a:rPr lang="ru-RU" sz="1800" kern="50" dirty="0">
                          <a:latin typeface="+mj-lt"/>
                          <a:ea typeface="Andale Sans UI"/>
                          <a:cs typeface="Times New Roman"/>
                        </a:rPr>
                        <a:t>Перечень </a:t>
                      </a:r>
                      <a:r>
                        <a:rPr lang="ru-RU" sz="1800" kern="50" dirty="0" smtClean="0">
                          <a:latin typeface="+mj-lt"/>
                          <a:ea typeface="Andale Sans UI"/>
                          <a:cs typeface="Times New Roman"/>
                        </a:rPr>
                        <a:t>материалов</a:t>
                      </a:r>
                      <a:r>
                        <a:rPr lang="en-US" sz="1800" kern="50" dirty="0" smtClean="0">
                          <a:latin typeface="+mj-lt"/>
                          <a:ea typeface="Andale Sans UI"/>
                          <a:cs typeface="Times New Roman"/>
                        </a:rPr>
                        <a:t/>
                      </a:r>
                      <a:br>
                        <a:rPr lang="en-US" sz="1800" kern="50" dirty="0" smtClean="0">
                          <a:latin typeface="+mj-lt"/>
                          <a:ea typeface="Andale Sans UI"/>
                          <a:cs typeface="Times New Roman"/>
                        </a:rPr>
                      </a:br>
                      <a:r>
                        <a:rPr lang="ru-RU" sz="1800" kern="50" dirty="0" smtClean="0">
                          <a:latin typeface="+mj-lt"/>
                          <a:ea typeface="Andale Sans UI"/>
                          <a:cs typeface="Times New Roman"/>
                        </a:rPr>
                        <a:t>из </a:t>
                      </a:r>
                      <a:r>
                        <a:rPr lang="ru-RU" sz="1800" kern="50" dirty="0">
                          <a:latin typeface="+mj-lt"/>
                          <a:ea typeface="Andale Sans UI"/>
                          <a:cs typeface="Times New Roman"/>
                        </a:rPr>
                        <a:t>«детской укладки»</a:t>
                      </a:r>
                    </a:p>
                  </a:txBody>
                  <a:tcPr marL="68580" marR="68580" marT="0" marB="0" anchor="ctr"/>
                </a:tc>
                <a:extLst>
                  <a:ext uri="{0D108BD9-81ED-4DB2-BD59-A6C34878D82A}">
                    <a16:rowId xmlns:a16="http://schemas.microsoft.com/office/drawing/2014/main" val="10000"/>
                  </a:ext>
                </a:extLst>
              </a:tr>
              <a:tr h="1379354">
                <a:tc rowSpan="2">
                  <a:txBody>
                    <a:bodyPr/>
                    <a:lstStyle/>
                    <a:p>
                      <a:pPr marL="71755" marR="71755" algn="ctr">
                        <a:spcAft>
                          <a:spcPts val="0"/>
                        </a:spcAft>
                      </a:pPr>
                      <a:r>
                        <a:rPr lang="ru-RU" sz="1800" kern="50" dirty="0" smtClean="0">
                          <a:latin typeface="+mj-lt"/>
                          <a:ea typeface="Andale Sans UI"/>
                          <a:cs typeface="Times New Roman"/>
                        </a:rPr>
                        <a:t>Дошкольный</a:t>
                      </a:r>
                      <a:br>
                        <a:rPr lang="ru-RU" sz="1800" kern="50" dirty="0" smtClean="0">
                          <a:latin typeface="+mj-lt"/>
                          <a:ea typeface="Andale Sans UI"/>
                          <a:cs typeface="Times New Roman"/>
                        </a:rPr>
                      </a:br>
                      <a:r>
                        <a:rPr lang="ru-RU" sz="1800" kern="50" dirty="0" smtClean="0">
                          <a:latin typeface="+mj-lt"/>
                          <a:ea typeface="Andale Sans UI"/>
                          <a:cs typeface="Times New Roman"/>
                        </a:rPr>
                        <a:t>(3-7 </a:t>
                      </a:r>
                      <a:r>
                        <a:rPr lang="ru-RU" sz="1800" kern="50" dirty="0">
                          <a:latin typeface="+mj-lt"/>
                          <a:ea typeface="Andale Sans UI"/>
                          <a:cs typeface="Times New Roman"/>
                        </a:rPr>
                        <a:t>лет)</a:t>
                      </a:r>
                    </a:p>
                  </a:txBody>
                  <a:tcPr marL="68580" marR="68580" marT="0" marB="0"/>
                </a:tc>
                <a:tc>
                  <a:txBody>
                    <a:bodyPr/>
                    <a:lstStyle/>
                    <a:p>
                      <a:pPr>
                        <a:spcAft>
                          <a:spcPts val="0"/>
                        </a:spcAft>
                      </a:pPr>
                      <a:r>
                        <a:rPr lang="ru-RU" sz="1800" kern="50" dirty="0" smtClean="0">
                          <a:latin typeface="+mj-lt"/>
                          <a:ea typeface="Andale Sans UI"/>
                          <a:cs typeface="Times New Roman"/>
                        </a:rPr>
                        <a:t>Страх физического контакта</a:t>
                      </a:r>
                      <a:endParaRPr lang="ru-RU" sz="1800" kern="50" dirty="0">
                        <a:latin typeface="+mj-lt"/>
                        <a:ea typeface="Andale Sans UI"/>
                        <a:cs typeface="Times New Roman"/>
                      </a:endParaRPr>
                    </a:p>
                  </a:txBody>
                  <a:tcPr marL="68580" marR="68580" marT="0" marB="0"/>
                </a:tc>
                <a:tc>
                  <a:txBody>
                    <a:bodyPr/>
                    <a:lstStyle/>
                    <a:p>
                      <a:pPr>
                        <a:spcAft>
                          <a:spcPts val="0"/>
                        </a:spcAft>
                      </a:pPr>
                      <a:r>
                        <a:rPr lang="ru-RU" sz="1800" kern="50" dirty="0" smtClean="0">
                          <a:latin typeface="+mj-lt"/>
                          <a:ea typeface="Andale Sans UI"/>
                          <a:cs typeface="Times New Roman"/>
                        </a:rPr>
                        <a:t>Изотерапия:</a:t>
                      </a:r>
                    </a:p>
                    <a:p>
                      <a:pPr marL="285750" indent="-285750">
                        <a:spcAft>
                          <a:spcPts val="0"/>
                        </a:spcAft>
                        <a:buFont typeface="Arial" panose="020B0604020202020204" pitchFamily="34" charset="0"/>
                        <a:buChar char="•"/>
                      </a:pPr>
                      <a:r>
                        <a:rPr lang="ru-RU" sz="1800" kern="50" dirty="0" smtClean="0">
                          <a:latin typeface="+mj-lt"/>
                          <a:ea typeface="Andale Sans UI"/>
                          <a:cs typeface="Times New Roman"/>
                        </a:rPr>
                        <a:t>«Рисуем ладошки»</a:t>
                      </a:r>
                      <a:endParaRPr lang="ru-RU" sz="1800" kern="50" dirty="0">
                        <a:latin typeface="+mj-lt"/>
                        <a:ea typeface="Andale Sans UI"/>
                        <a:cs typeface="Times New Roman"/>
                      </a:endParaRPr>
                    </a:p>
                  </a:txBody>
                  <a:tcPr marL="68580" marR="68580" marT="0" marB="0"/>
                </a:tc>
                <a:tc>
                  <a:txBody>
                    <a:bodyPr/>
                    <a:lstStyle/>
                    <a:p>
                      <a:pPr marL="285750" indent="-285750">
                        <a:spcAft>
                          <a:spcPts val="0"/>
                        </a:spcAft>
                        <a:buFont typeface="Arial" panose="020B0604020202020204" pitchFamily="34" charset="0"/>
                        <a:buChar char="•"/>
                      </a:pPr>
                      <a:r>
                        <a:rPr lang="ru-RU" sz="1800" kern="50" dirty="0" smtClean="0">
                          <a:latin typeface="+mj-lt"/>
                          <a:ea typeface="Andale Sans UI"/>
                          <a:cs typeface="Times New Roman"/>
                        </a:rPr>
                        <a:t>Цветные карандаши</a:t>
                      </a:r>
                      <a:br>
                        <a:rPr lang="ru-RU" sz="1800" kern="50" dirty="0" smtClean="0">
                          <a:latin typeface="+mj-lt"/>
                          <a:ea typeface="Andale Sans UI"/>
                          <a:cs typeface="Times New Roman"/>
                        </a:rPr>
                      </a:br>
                      <a:r>
                        <a:rPr lang="ru-RU" sz="1800" kern="50" dirty="0" smtClean="0">
                          <a:latin typeface="+mj-lt"/>
                          <a:ea typeface="Andale Sans UI"/>
                          <a:cs typeface="Times New Roman"/>
                        </a:rPr>
                        <a:t>(или фломастеры,</a:t>
                      </a:r>
                      <a:br>
                        <a:rPr lang="ru-RU" sz="1800" kern="50" dirty="0" smtClean="0">
                          <a:latin typeface="+mj-lt"/>
                          <a:ea typeface="Andale Sans UI"/>
                          <a:cs typeface="Times New Roman"/>
                        </a:rPr>
                      </a:br>
                      <a:r>
                        <a:rPr lang="ru-RU" sz="1800" kern="50" dirty="0" smtClean="0">
                          <a:latin typeface="+mj-lt"/>
                          <a:ea typeface="Andale Sans UI"/>
                          <a:cs typeface="Times New Roman"/>
                        </a:rPr>
                        <a:t>краски, гуашь)</a:t>
                      </a:r>
                    </a:p>
                    <a:p>
                      <a:pPr marL="285750" indent="-285750">
                        <a:spcAft>
                          <a:spcPts val="0"/>
                        </a:spcAft>
                        <a:buFont typeface="Arial" panose="020B0604020202020204" pitchFamily="34" charset="0"/>
                        <a:buChar char="•"/>
                      </a:pPr>
                      <a:r>
                        <a:rPr lang="ru-RU" sz="1800" kern="50" dirty="0" smtClean="0">
                          <a:latin typeface="+mj-lt"/>
                          <a:ea typeface="Andale Sans UI"/>
                          <a:cs typeface="Times New Roman"/>
                        </a:rPr>
                        <a:t>Цветные мелки</a:t>
                      </a:r>
                    </a:p>
                  </a:txBody>
                  <a:tcPr marL="68580" marR="68580" marT="0" marB="0"/>
                </a:tc>
                <a:extLst>
                  <a:ext uri="{0D108BD9-81ED-4DB2-BD59-A6C34878D82A}">
                    <a16:rowId xmlns:a16="http://schemas.microsoft.com/office/drawing/2014/main" val="10001"/>
                  </a:ext>
                </a:extLst>
              </a:tr>
              <a:tr h="2155223">
                <a:tc vMerge="1">
                  <a:txBody>
                    <a:bodyPr/>
                    <a:lstStyle/>
                    <a:p>
                      <a:pPr marL="71755" marR="71755" algn="ctr">
                        <a:spcAft>
                          <a:spcPts val="0"/>
                        </a:spcAft>
                      </a:pPr>
                      <a:endParaRPr lang="ru-RU" sz="1600" kern="50" dirty="0">
                        <a:latin typeface="+mj-lt"/>
                        <a:ea typeface="Andale Sans UI"/>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50" dirty="0" smtClean="0">
                          <a:latin typeface="+mj-lt"/>
                          <a:ea typeface="Andale Sans UI"/>
                          <a:cs typeface="Times New Roman"/>
                        </a:rPr>
                        <a:t>Потеря ощущения (чувствительности)</a:t>
                      </a:r>
                      <a:r>
                        <a:rPr lang="ru-RU" sz="1800" kern="50" baseline="0" dirty="0" smtClean="0">
                          <a:latin typeface="+mj-lt"/>
                          <a:ea typeface="Andale Sans UI"/>
                          <a:cs typeface="Times New Roman"/>
                        </a:rPr>
                        <a:t> </a:t>
                      </a:r>
                      <a:r>
                        <a:rPr lang="ru-RU" sz="1800" kern="50" dirty="0" smtClean="0">
                          <a:latin typeface="+mj-lt"/>
                          <a:ea typeface="Andale Sans UI"/>
                          <a:cs typeface="Times New Roman"/>
                        </a:rPr>
                        <a:t>конечностей – ног</a:t>
                      </a:r>
                      <a:r>
                        <a:rPr lang="ru-RU" sz="1800" kern="50" baseline="0" dirty="0" smtClean="0">
                          <a:latin typeface="+mj-lt"/>
                          <a:ea typeface="Andale Sans UI"/>
                          <a:cs typeface="Times New Roman"/>
                        </a:rPr>
                        <a:t> </a:t>
                      </a:r>
                      <a:r>
                        <a:rPr lang="ru-RU" sz="1800" kern="50" dirty="0" smtClean="0">
                          <a:latin typeface="+mj-lt"/>
                          <a:ea typeface="Andale Sans UI"/>
                          <a:cs typeface="Times New Roman"/>
                        </a:rPr>
                        <a:t>(теряют опору, заземленность)</a:t>
                      </a:r>
                    </a:p>
                  </a:txBody>
                  <a:tcPr marL="68580" marR="68580" marT="0" marB="0"/>
                </a:tc>
                <a:tc>
                  <a:txBody>
                    <a:bodyPr/>
                    <a:lstStyle/>
                    <a:p>
                      <a:pPr>
                        <a:spcAft>
                          <a:spcPts val="0"/>
                        </a:spcAft>
                      </a:pPr>
                      <a:r>
                        <a:rPr lang="ru-RU" sz="1800" kern="50" dirty="0" smtClean="0">
                          <a:latin typeface="+mj-lt"/>
                          <a:ea typeface="Andale Sans UI"/>
                          <a:cs typeface="Times New Roman"/>
                        </a:rPr>
                        <a:t>Изотерапия:</a:t>
                      </a:r>
                    </a:p>
                    <a:p>
                      <a:pPr marL="285750" indent="-285750">
                        <a:spcAft>
                          <a:spcPts val="0"/>
                        </a:spcAft>
                        <a:buFont typeface="Arial" panose="020B0604020202020204" pitchFamily="34" charset="0"/>
                        <a:buChar char="•"/>
                      </a:pPr>
                      <a:r>
                        <a:rPr lang="ru-RU" sz="1800" kern="50" dirty="0" smtClean="0">
                          <a:latin typeface="+mj-lt"/>
                          <a:ea typeface="Andale Sans UI"/>
                          <a:cs typeface="Times New Roman"/>
                        </a:rPr>
                        <a:t>«Сильное дерево»</a:t>
                      </a:r>
                    </a:p>
                  </a:txBody>
                  <a:tcPr marL="68580" marR="68580" marT="0" marB="0"/>
                </a:tc>
                <a:tc>
                  <a:txBody>
                    <a:bodyPr/>
                    <a:lstStyle/>
                    <a:p>
                      <a:pPr marL="285750" indent="-285750">
                        <a:spcAft>
                          <a:spcPts val="0"/>
                        </a:spcAft>
                        <a:buFont typeface="Arial" panose="020B0604020202020204" pitchFamily="34" charset="0"/>
                        <a:buChar char="•"/>
                      </a:pPr>
                      <a:r>
                        <a:rPr lang="ru-RU" sz="1800" kern="50" dirty="0" smtClean="0">
                          <a:latin typeface="+mj-lt"/>
                          <a:ea typeface="Andale Sans UI"/>
                          <a:cs typeface="Times New Roman"/>
                        </a:rPr>
                        <a:t>Цветные карандаши</a:t>
                      </a:r>
                      <a:br>
                        <a:rPr lang="ru-RU" sz="1800" kern="50" dirty="0" smtClean="0">
                          <a:latin typeface="+mj-lt"/>
                          <a:ea typeface="Andale Sans UI"/>
                          <a:cs typeface="Times New Roman"/>
                        </a:rPr>
                      </a:br>
                      <a:r>
                        <a:rPr lang="ru-RU" sz="1800" kern="50" dirty="0" smtClean="0">
                          <a:latin typeface="+mj-lt"/>
                          <a:ea typeface="Andale Sans UI"/>
                          <a:cs typeface="Times New Roman"/>
                        </a:rPr>
                        <a:t>(или фломастеры,</a:t>
                      </a:r>
                      <a:br>
                        <a:rPr lang="ru-RU" sz="1800" kern="50" dirty="0" smtClean="0">
                          <a:latin typeface="+mj-lt"/>
                          <a:ea typeface="Andale Sans UI"/>
                          <a:cs typeface="Times New Roman"/>
                        </a:rPr>
                      </a:br>
                      <a:r>
                        <a:rPr lang="ru-RU" sz="1800" kern="50" dirty="0" smtClean="0">
                          <a:latin typeface="+mj-lt"/>
                          <a:ea typeface="Andale Sans UI"/>
                          <a:cs typeface="Times New Roman"/>
                        </a:rPr>
                        <a:t>краски, гуашь)</a:t>
                      </a:r>
                    </a:p>
                    <a:p>
                      <a:pPr marL="285750" indent="-285750">
                        <a:spcAft>
                          <a:spcPts val="0"/>
                        </a:spcAft>
                        <a:buFont typeface="Arial" panose="020B0604020202020204" pitchFamily="34" charset="0"/>
                        <a:buChar char="•"/>
                      </a:pPr>
                      <a:r>
                        <a:rPr lang="ru-RU" sz="1800" kern="50" dirty="0" smtClean="0">
                          <a:latin typeface="+mj-lt"/>
                          <a:ea typeface="Andale Sans UI"/>
                          <a:cs typeface="Times New Roman"/>
                        </a:rPr>
                        <a:t>Бумага (или белый картон)</a:t>
                      </a:r>
                    </a:p>
                    <a:p>
                      <a:pPr marL="285750" indent="-285750">
                        <a:spcAft>
                          <a:spcPts val="0"/>
                        </a:spcAft>
                        <a:buFont typeface="Arial" panose="020B0604020202020204" pitchFamily="34" charset="0"/>
                        <a:buChar char="•"/>
                      </a:pPr>
                      <a:r>
                        <a:rPr lang="ru-RU" sz="1800" kern="50" dirty="0" smtClean="0">
                          <a:latin typeface="+mj-lt"/>
                          <a:ea typeface="Andale Sans UI"/>
                          <a:cs typeface="Times New Roman"/>
                        </a:rPr>
                        <a:t>Цветные мелки</a:t>
                      </a:r>
                      <a:endParaRPr lang="ru-RU" sz="1800" kern="50" dirty="0">
                        <a:latin typeface="+mj-lt"/>
                        <a:ea typeface="Andale Sans UI"/>
                        <a:cs typeface="Times New Roman"/>
                      </a:endParaRPr>
                    </a:p>
                  </a:txBody>
                  <a:tcPr marL="68580" marR="68580" marT="0" marB="0"/>
                </a:tc>
                <a:extLst>
                  <a:ext uri="{0D108BD9-81ED-4DB2-BD59-A6C34878D82A}">
                    <a16:rowId xmlns:a16="http://schemas.microsoft.com/office/drawing/2014/main" val="4245595496"/>
                  </a:ext>
                </a:extLst>
              </a:tr>
            </a:tbl>
          </a:graphicData>
        </a:graphic>
      </p:graphicFrame>
      <p:pic>
        <p:nvPicPr>
          <p:cNvPr id="3" name="Рисунок 2"/>
          <p:cNvPicPr>
            <a:picLocks noChangeAspect="1"/>
          </p:cNvPicPr>
          <p:nvPr/>
        </p:nvPicPr>
        <p:blipFill>
          <a:blip r:embed="rId2"/>
          <a:stretch>
            <a:fillRect/>
          </a:stretch>
        </p:blipFill>
        <p:spPr>
          <a:xfrm>
            <a:off x="10369694" y="136073"/>
            <a:ext cx="1713124" cy="1554615"/>
          </a:xfrm>
          <a:prstGeom prst="rect">
            <a:avLst/>
          </a:prstGeom>
        </p:spPr>
      </p:pic>
    </p:spTree>
    <p:extLst>
      <p:ext uri="{BB962C8B-B14F-4D97-AF65-F5344CB8AC3E}">
        <p14:creationId xmlns:p14="http://schemas.microsoft.com/office/powerpoint/2010/main" val="14356674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1150" y="521677"/>
            <a:ext cx="8596668" cy="1320800"/>
          </a:xfrm>
        </p:spPr>
        <p:txBody>
          <a:bodyPr>
            <a:normAutofit/>
          </a:bodyPr>
          <a:lstStyle/>
          <a:p>
            <a:r>
              <a:rPr lang="ru-RU" sz="2400" dirty="0"/>
              <a:t>ИСПОЛЬЗОВАНИЕ МАТЕРИАЛОВ «ДЕТСКОЙ УКЛАДКИ»</a:t>
            </a:r>
            <a:br>
              <a:rPr lang="ru-RU" sz="2400" dirty="0"/>
            </a:br>
            <a:r>
              <a:rPr lang="ru-RU" sz="2400" dirty="0"/>
              <a:t>С УЧЕТОМ ВОЗРАСТНЫХ ОСОБЕННОСТЕЙ ДЕТЕЙ</a:t>
            </a:r>
            <a:br>
              <a:rPr lang="ru-RU" sz="2400" dirty="0"/>
            </a:br>
            <a:r>
              <a:rPr lang="ru-RU" sz="2400" dirty="0"/>
              <a:t>И ПЕРЕЖИВАНИЯ ПСИХОТРАВМИРУЮЩЕГО СОБЫТИЯ </a:t>
            </a:r>
          </a:p>
        </p:txBody>
      </p:sp>
      <p:sp>
        <p:nvSpPr>
          <p:cNvPr id="3" name="Объект 2"/>
          <p:cNvSpPr>
            <a:spLocks noGrp="1"/>
          </p:cNvSpPr>
          <p:nvPr>
            <p:ph idx="1"/>
          </p:nvPr>
        </p:nvSpPr>
        <p:spPr/>
        <p:txBody>
          <a:bodyPr/>
          <a:lstStyle/>
          <a:p>
            <a:endParaRPr lang="ru-RU"/>
          </a:p>
        </p:txBody>
      </p:sp>
      <p:graphicFrame>
        <p:nvGraphicFramePr>
          <p:cNvPr id="4" name="Содержимое 4"/>
          <p:cNvGraphicFramePr>
            <a:graphicFrameLocks/>
          </p:cNvGraphicFramePr>
          <p:nvPr>
            <p:extLst>
              <p:ext uri="{D42A27DB-BD31-4B8C-83A1-F6EECF244321}">
                <p14:modId xmlns:p14="http://schemas.microsoft.com/office/powerpoint/2010/main" val="3949289389"/>
              </p:ext>
            </p:extLst>
          </p:nvPr>
        </p:nvGraphicFramePr>
        <p:xfrm>
          <a:off x="433754" y="2014415"/>
          <a:ext cx="9413631" cy="4333635"/>
        </p:xfrm>
        <a:graphic>
          <a:graphicData uri="http://schemas.openxmlformats.org/drawingml/2006/table">
            <a:tbl>
              <a:tblPr firstRow="1" bandRow="1">
                <a:tableStyleId>{5C22544A-7EE6-4342-B048-85BDC9FD1C3A}</a:tableStyleId>
              </a:tblPr>
              <a:tblGrid>
                <a:gridCol w="1693984">
                  <a:extLst>
                    <a:ext uri="{9D8B030D-6E8A-4147-A177-3AD203B41FA5}">
                      <a16:colId xmlns:a16="http://schemas.microsoft.com/office/drawing/2014/main" val="20000"/>
                    </a:ext>
                  </a:extLst>
                </a:gridCol>
                <a:gridCol w="2488103">
                  <a:extLst>
                    <a:ext uri="{9D8B030D-6E8A-4147-A177-3AD203B41FA5}">
                      <a16:colId xmlns:a16="http://schemas.microsoft.com/office/drawing/2014/main" val="20001"/>
                    </a:ext>
                  </a:extLst>
                </a:gridCol>
                <a:gridCol w="2481075">
                  <a:extLst>
                    <a:ext uri="{9D8B030D-6E8A-4147-A177-3AD203B41FA5}">
                      <a16:colId xmlns:a16="http://schemas.microsoft.com/office/drawing/2014/main" val="20002"/>
                    </a:ext>
                  </a:extLst>
                </a:gridCol>
                <a:gridCol w="2750469">
                  <a:extLst>
                    <a:ext uri="{9D8B030D-6E8A-4147-A177-3AD203B41FA5}">
                      <a16:colId xmlns:a16="http://schemas.microsoft.com/office/drawing/2014/main" val="20003"/>
                    </a:ext>
                  </a:extLst>
                </a:gridCol>
              </a:tblGrid>
              <a:tr h="1224443">
                <a:tc>
                  <a:txBody>
                    <a:bodyPr/>
                    <a:lstStyle/>
                    <a:p>
                      <a:pPr algn="ctr">
                        <a:spcAft>
                          <a:spcPts val="0"/>
                        </a:spcAft>
                      </a:pPr>
                      <a:r>
                        <a:rPr lang="ru-RU" sz="1800" kern="50" dirty="0" smtClean="0">
                          <a:latin typeface="+mj-lt"/>
                          <a:ea typeface="Andale Sans UI"/>
                          <a:cs typeface="Times New Roman"/>
                        </a:rPr>
                        <a:t>Возраст</a:t>
                      </a:r>
                      <a:endParaRPr lang="ru-RU" sz="1800" kern="50" dirty="0">
                        <a:latin typeface="+mj-lt"/>
                        <a:ea typeface="Andale Sans UI"/>
                        <a:cs typeface="Times New Roman"/>
                      </a:endParaRPr>
                    </a:p>
                  </a:txBody>
                  <a:tcPr marL="68580" marR="68580" marT="0" marB="0" anchor="ctr"/>
                </a:tc>
                <a:tc>
                  <a:txBody>
                    <a:bodyPr/>
                    <a:lstStyle/>
                    <a:p>
                      <a:pPr algn="ctr">
                        <a:spcAft>
                          <a:spcPts val="0"/>
                        </a:spcAft>
                      </a:pPr>
                      <a:r>
                        <a:rPr lang="ru-RU" sz="1800" kern="50" smtClean="0">
                          <a:latin typeface="+mj-lt"/>
                          <a:ea typeface="Andale Sans UI"/>
                          <a:cs typeface="Times New Roman"/>
                        </a:rPr>
                        <a:t>Специфические  реакции</a:t>
                      </a:r>
                      <a:br>
                        <a:rPr lang="ru-RU" sz="1800" kern="50" smtClean="0">
                          <a:latin typeface="+mj-lt"/>
                          <a:ea typeface="Andale Sans UI"/>
                          <a:cs typeface="Times New Roman"/>
                        </a:rPr>
                      </a:br>
                      <a:r>
                        <a:rPr lang="ru-RU" sz="1800" kern="50" smtClean="0">
                          <a:latin typeface="+mj-lt"/>
                          <a:ea typeface="Andale Sans UI"/>
                          <a:cs typeface="Times New Roman"/>
                        </a:rPr>
                        <a:t>и поведенческие проявления</a:t>
                      </a:r>
                      <a:endParaRPr lang="ru-RU" sz="1800" kern="50" dirty="0">
                        <a:latin typeface="+mj-lt"/>
                        <a:ea typeface="Andale Sans UI"/>
                        <a:cs typeface="Times New Roman"/>
                      </a:endParaRPr>
                    </a:p>
                  </a:txBody>
                  <a:tcPr marL="68580" marR="68580" marT="0" marB="0" anchor="ctr"/>
                </a:tc>
                <a:tc>
                  <a:txBody>
                    <a:bodyPr/>
                    <a:lstStyle/>
                    <a:p>
                      <a:pPr algn="ctr">
                        <a:spcAft>
                          <a:spcPts val="0"/>
                        </a:spcAft>
                      </a:pPr>
                      <a:r>
                        <a:rPr lang="ru-RU" sz="1800" kern="50" dirty="0">
                          <a:latin typeface="+mj-lt"/>
                          <a:ea typeface="Andale Sans UI"/>
                          <a:cs typeface="Times New Roman"/>
                        </a:rPr>
                        <a:t>Название </a:t>
                      </a:r>
                      <a:r>
                        <a:rPr lang="ru-RU" sz="1800" kern="50" dirty="0" smtClean="0">
                          <a:latin typeface="+mj-lt"/>
                          <a:ea typeface="Andale Sans UI"/>
                          <a:cs typeface="Times New Roman"/>
                        </a:rPr>
                        <a:t>метода</a:t>
                      </a:r>
                      <a:br>
                        <a:rPr lang="ru-RU" sz="1800" kern="50" dirty="0" smtClean="0">
                          <a:latin typeface="+mj-lt"/>
                          <a:ea typeface="Andale Sans UI"/>
                          <a:cs typeface="Times New Roman"/>
                        </a:rPr>
                      </a:br>
                      <a:r>
                        <a:rPr lang="ru-RU" sz="1800" kern="50" dirty="0" smtClean="0">
                          <a:latin typeface="+mj-lt"/>
                          <a:ea typeface="Andale Sans UI"/>
                          <a:cs typeface="Times New Roman"/>
                        </a:rPr>
                        <a:t>арт-терапии</a:t>
                      </a:r>
                      <a:br>
                        <a:rPr lang="ru-RU" sz="1800" kern="50" dirty="0" smtClean="0">
                          <a:latin typeface="+mj-lt"/>
                          <a:ea typeface="Andale Sans UI"/>
                          <a:cs typeface="Times New Roman"/>
                        </a:rPr>
                      </a:br>
                      <a:r>
                        <a:rPr lang="ru-RU" sz="1800" kern="50" dirty="0" smtClean="0">
                          <a:latin typeface="+mj-lt"/>
                          <a:ea typeface="Andale Sans UI"/>
                          <a:cs typeface="Times New Roman"/>
                        </a:rPr>
                        <a:t>и </a:t>
                      </a:r>
                      <a:r>
                        <a:rPr lang="ru-RU" sz="1800" kern="50" dirty="0">
                          <a:latin typeface="+mj-lt"/>
                          <a:ea typeface="Andale Sans UI"/>
                          <a:cs typeface="Times New Roman"/>
                        </a:rPr>
                        <a:t>упражнения</a:t>
                      </a:r>
                    </a:p>
                  </a:txBody>
                  <a:tcPr marL="68580" marR="68580" marT="0" marB="0" anchor="ctr"/>
                </a:tc>
                <a:tc>
                  <a:txBody>
                    <a:bodyPr/>
                    <a:lstStyle/>
                    <a:p>
                      <a:pPr algn="ctr">
                        <a:spcAft>
                          <a:spcPts val="0"/>
                        </a:spcAft>
                      </a:pPr>
                      <a:r>
                        <a:rPr lang="ru-RU" sz="1800" kern="50" dirty="0">
                          <a:latin typeface="+mj-lt"/>
                          <a:ea typeface="Andale Sans UI"/>
                          <a:cs typeface="Times New Roman"/>
                        </a:rPr>
                        <a:t>Перечень </a:t>
                      </a:r>
                      <a:r>
                        <a:rPr lang="ru-RU" sz="1800" kern="50" dirty="0" smtClean="0">
                          <a:latin typeface="+mj-lt"/>
                          <a:ea typeface="Andale Sans UI"/>
                          <a:cs typeface="Times New Roman"/>
                        </a:rPr>
                        <a:t>материалов</a:t>
                      </a:r>
                      <a:r>
                        <a:rPr lang="en-US" sz="1800" kern="50" dirty="0" smtClean="0">
                          <a:latin typeface="+mj-lt"/>
                          <a:ea typeface="Andale Sans UI"/>
                          <a:cs typeface="Times New Roman"/>
                        </a:rPr>
                        <a:t/>
                      </a:r>
                      <a:br>
                        <a:rPr lang="en-US" sz="1800" kern="50" dirty="0" smtClean="0">
                          <a:latin typeface="+mj-lt"/>
                          <a:ea typeface="Andale Sans UI"/>
                          <a:cs typeface="Times New Roman"/>
                        </a:rPr>
                      </a:br>
                      <a:r>
                        <a:rPr lang="ru-RU" sz="1800" kern="50" dirty="0" smtClean="0">
                          <a:latin typeface="+mj-lt"/>
                          <a:ea typeface="Andale Sans UI"/>
                          <a:cs typeface="Times New Roman"/>
                        </a:rPr>
                        <a:t>из </a:t>
                      </a:r>
                      <a:r>
                        <a:rPr lang="ru-RU" sz="1800" kern="50" dirty="0">
                          <a:latin typeface="+mj-lt"/>
                          <a:ea typeface="Andale Sans UI"/>
                          <a:cs typeface="Times New Roman"/>
                        </a:rPr>
                        <a:t>«детской укладки»</a:t>
                      </a:r>
                    </a:p>
                  </a:txBody>
                  <a:tcPr marL="68580" marR="68580" marT="0" marB="0" anchor="ctr"/>
                </a:tc>
                <a:extLst>
                  <a:ext uri="{0D108BD9-81ED-4DB2-BD59-A6C34878D82A}">
                    <a16:rowId xmlns:a16="http://schemas.microsoft.com/office/drawing/2014/main" val="10000"/>
                  </a:ext>
                </a:extLst>
              </a:tr>
              <a:tr h="3109192">
                <a:tc>
                  <a:txBody>
                    <a:bodyPr/>
                    <a:lstStyle/>
                    <a:p>
                      <a:pPr marL="71755" marR="71755" algn="ctr">
                        <a:spcAft>
                          <a:spcPts val="0"/>
                        </a:spcAft>
                      </a:pPr>
                      <a:r>
                        <a:rPr lang="ru-RU" sz="1800" kern="50" dirty="0" smtClean="0">
                          <a:latin typeface="+mj-lt"/>
                          <a:ea typeface="Andale Sans UI"/>
                          <a:cs typeface="Times New Roman"/>
                        </a:rPr>
                        <a:t>Дошкольный</a:t>
                      </a:r>
                      <a:br>
                        <a:rPr lang="ru-RU" sz="1800" kern="50" dirty="0" smtClean="0">
                          <a:latin typeface="+mj-lt"/>
                          <a:ea typeface="Andale Sans UI"/>
                          <a:cs typeface="Times New Roman"/>
                        </a:rPr>
                      </a:br>
                      <a:r>
                        <a:rPr lang="ru-RU" sz="1800" kern="50" dirty="0" smtClean="0">
                          <a:latin typeface="+mj-lt"/>
                          <a:ea typeface="Andale Sans UI"/>
                          <a:cs typeface="Times New Roman"/>
                        </a:rPr>
                        <a:t>(3-7 </a:t>
                      </a:r>
                      <a:r>
                        <a:rPr lang="ru-RU" sz="1800" kern="50" dirty="0">
                          <a:latin typeface="+mj-lt"/>
                          <a:ea typeface="Andale Sans UI"/>
                          <a:cs typeface="Times New Roman"/>
                        </a:rPr>
                        <a:t>лет)</a:t>
                      </a:r>
                    </a:p>
                  </a:txBody>
                  <a:tcPr marL="68580" marR="68580" marT="0" marB="0"/>
                </a:tc>
                <a:tc>
                  <a:txBody>
                    <a:bodyPr/>
                    <a:lstStyle/>
                    <a:p>
                      <a:r>
                        <a:rPr lang="ru-RU" sz="1800" kern="1200" dirty="0" smtClean="0">
                          <a:solidFill>
                            <a:schemeClr val="dk1"/>
                          </a:solidFill>
                          <a:latin typeface="+mn-lt"/>
                          <a:ea typeface="+mn-ea"/>
                          <a:cs typeface="+mn-cs"/>
                        </a:rPr>
                        <a:t>Сильные в проявлениях эмоции, частая смена эмоций (то плачет, то смеётся – затем снова плач</a:t>
                      </a:r>
                      <a:r>
                        <a:rPr lang="ru-RU" sz="1800" dirty="0" smtClean="0"/>
                        <a:t> </a:t>
                      </a:r>
                      <a:r>
                        <a:rPr lang="ru-RU" sz="1800" kern="1200" dirty="0" smtClean="0">
                          <a:solidFill>
                            <a:schemeClr val="dk1"/>
                          </a:solidFill>
                          <a:latin typeface="+mn-lt"/>
                          <a:ea typeface="+mn-ea"/>
                          <a:cs typeface="+mn-cs"/>
                        </a:rPr>
                        <a:t> </a:t>
                      </a:r>
                    </a:p>
                  </a:txBody>
                  <a:tcPr marL="68580" marR="68580" marT="0" marB="0"/>
                </a:tc>
                <a:tc>
                  <a:txBody>
                    <a:bodyPr/>
                    <a:lstStyle/>
                    <a:p>
                      <a:pPr marL="285750" indent="-285750">
                        <a:buFont typeface="Arial" panose="020B0604020202020204" pitchFamily="34" charset="0"/>
                        <a:buChar char="•"/>
                      </a:pPr>
                      <a:r>
                        <a:rPr lang="ru-RU" sz="1800" kern="1200" dirty="0" smtClean="0">
                          <a:solidFill>
                            <a:schemeClr val="dk1"/>
                          </a:solidFill>
                          <a:latin typeface="+mn-lt"/>
                          <a:ea typeface="+mn-ea"/>
                          <a:cs typeface="+mn-cs"/>
                        </a:rPr>
                        <a:t>«Лепка</a:t>
                      </a:r>
                      <a:r>
                        <a:rPr lang="en-US" sz="1800" kern="1200" dirty="0" smtClean="0">
                          <a:solidFill>
                            <a:schemeClr val="dk1"/>
                          </a:solidFill>
                          <a:latin typeface="+mn-lt"/>
                          <a:ea typeface="+mn-ea"/>
                          <a:cs typeface="+mn-cs"/>
                        </a:rPr>
                        <a:t/>
                      </a:r>
                      <a:br>
                        <a:rPr lang="en-US" sz="1800" kern="1200" dirty="0" smtClean="0">
                          <a:solidFill>
                            <a:schemeClr val="dk1"/>
                          </a:solidFill>
                          <a:latin typeface="+mn-lt"/>
                          <a:ea typeface="+mn-ea"/>
                          <a:cs typeface="+mn-cs"/>
                        </a:rPr>
                      </a:br>
                      <a:r>
                        <a:rPr lang="ru-RU" sz="1800" kern="1200" dirty="0" smtClean="0">
                          <a:solidFill>
                            <a:schemeClr val="dk1"/>
                          </a:solidFill>
                          <a:latin typeface="+mn-lt"/>
                          <a:ea typeface="+mn-ea"/>
                          <a:cs typeface="+mn-cs"/>
                        </a:rPr>
                        <a:t>из пластилина»</a:t>
                      </a:r>
                      <a:endParaRPr lang="en-US" sz="1800" kern="1200" dirty="0" smtClean="0">
                        <a:solidFill>
                          <a:schemeClr val="dk1"/>
                        </a:solidFill>
                        <a:latin typeface="+mn-lt"/>
                        <a:ea typeface="+mn-ea"/>
                        <a:cs typeface="+mn-cs"/>
                      </a:endParaRPr>
                    </a:p>
                    <a:p>
                      <a:pPr marL="285750" indent="-285750">
                        <a:buFont typeface="Arial" panose="020B0604020202020204" pitchFamily="34" charset="0"/>
                        <a:buChar char="•"/>
                      </a:pPr>
                      <a:r>
                        <a:rPr lang="ru-RU" sz="1800" kern="1200" dirty="0" smtClean="0">
                          <a:solidFill>
                            <a:schemeClr val="dk1"/>
                          </a:solidFill>
                          <a:latin typeface="+mn-lt"/>
                          <a:ea typeface="+mn-ea"/>
                          <a:cs typeface="+mn-cs"/>
                        </a:rPr>
                        <a:t>«Изготовление кукол»</a:t>
                      </a:r>
                    </a:p>
                    <a:p>
                      <a:pPr marL="285750" indent="-285750">
                        <a:buFont typeface="Arial" panose="020B0604020202020204" pitchFamily="34" charset="0"/>
                        <a:buChar char="•"/>
                      </a:pPr>
                      <a:r>
                        <a:rPr lang="ru-RU" sz="1800" kern="1200" dirty="0" smtClean="0">
                          <a:solidFill>
                            <a:schemeClr val="dk1"/>
                          </a:solidFill>
                          <a:latin typeface="+mn-lt"/>
                          <a:ea typeface="+mn-ea"/>
                          <a:cs typeface="+mn-cs"/>
                        </a:rPr>
                        <a:t>«Рисование истории»</a:t>
                      </a:r>
                      <a:endParaRPr lang="en-US" sz="1800" kern="1200" dirty="0" smtClean="0">
                        <a:solidFill>
                          <a:schemeClr val="dk1"/>
                        </a:solidFill>
                        <a:latin typeface="+mn-lt"/>
                        <a:ea typeface="+mn-ea"/>
                        <a:cs typeface="+mn-cs"/>
                      </a:endParaRPr>
                    </a:p>
                    <a:p>
                      <a:pPr marL="0" indent="0">
                        <a:buFont typeface="Arial" panose="020B0604020202020204" pitchFamily="34" charset="0"/>
                        <a:buNone/>
                      </a:pPr>
                      <a:r>
                        <a:rPr lang="ru-RU" sz="1800" kern="1200" dirty="0" smtClean="0">
                          <a:solidFill>
                            <a:schemeClr val="dk1"/>
                          </a:solidFill>
                          <a:latin typeface="+mn-lt"/>
                          <a:ea typeface="+mn-ea"/>
                          <a:cs typeface="+mn-cs"/>
                        </a:rPr>
                        <a:t>Песочная терапия:</a:t>
                      </a:r>
                      <a:endParaRPr lang="en-US" sz="1800" kern="1200" dirty="0" smtClean="0">
                        <a:solidFill>
                          <a:schemeClr val="dk1"/>
                        </a:solidFill>
                        <a:latin typeface="+mn-lt"/>
                        <a:ea typeface="+mn-ea"/>
                        <a:cs typeface="+mn-cs"/>
                      </a:endParaRPr>
                    </a:p>
                    <a:p>
                      <a:pPr marL="285750" indent="-285750">
                        <a:buFont typeface="Arial" panose="020B0604020202020204" pitchFamily="34" charset="0"/>
                        <a:buChar char="•"/>
                      </a:pPr>
                      <a:r>
                        <a:rPr lang="ru-RU" sz="1800" kern="1200" dirty="0" smtClean="0">
                          <a:solidFill>
                            <a:schemeClr val="dk1"/>
                          </a:solidFill>
                          <a:latin typeface="+mn-lt"/>
                          <a:ea typeface="+mn-ea"/>
                          <a:cs typeface="+mn-cs"/>
                        </a:rPr>
                        <a:t>«Необыкновенные следы»</a:t>
                      </a:r>
                      <a:endParaRPr lang="en-US" sz="1800" kern="1200" dirty="0" smtClean="0">
                        <a:solidFill>
                          <a:schemeClr val="dk1"/>
                        </a:solidFill>
                        <a:latin typeface="+mn-lt"/>
                        <a:ea typeface="+mn-ea"/>
                        <a:cs typeface="+mn-cs"/>
                      </a:endParaRPr>
                    </a:p>
                    <a:p>
                      <a:pPr marL="285750" indent="-285750">
                        <a:buFont typeface="Arial" panose="020B0604020202020204" pitchFamily="34" charset="0"/>
                        <a:buChar char="•"/>
                      </a:pPr>
                      <a:r>
                        <a:rPr lang="ru-RU" sz="1800" kern="1200" dirty="0" smtClean="0">
                          <a:solidFill>
                            <a:schemeClr val="dk1"/>
                          </a:solidFill>
                          <a:latin typeface="+mn-lt"/>
                          <a:ea typeface="+mn-ea"/>
                          <a:cs typeface="+mn-cs"/>
                        </a:rPr>
                        <a:t>«Песочные прятки»</a:t>
                      </a:r>
                      <a:endParaRPr lang="ru-RU" sz="1800" kern="50" dirty="0">
                        <a:latin typeface="Times New Roman"/>
                        <a:ea typeface="Andale Sans UI"/>
                        <a:cs typeface="Times New Roman"/>
                      </a:endParaRPr>
                    </a:p>
                  </a:txBody>
                  <a:tcPr marL="68580" marR="68580" marT="0" marB="0"/>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800" kern="1200" dirty="0" smtClean="0">
                          <a:solidFill>
                            <a:schemeClr val="dk1"/>
                          </a:solidFill>
                          <a:latin typeface="+mn-lt"/>
                          <a:ea typeface="+mn-ea"/>
                          <a:cs typeface="+mn-cs"/>
                        </a:rPr>
                        <a:t>Пластилин</a:t>
                      </a:r>
                    </a:p>
                    <a:p>
                      <a:pPr marL="285750" indent="-285750">
                        <a:buFont typeface="Arial" panose="020B0604020202020204" pitchFamily="34" charset="0"/>
                        <a:buChar char="•"/>
                      </a:pPr>
                      <a:r>
                        <a:rPr lang="ru-RU" sz="1800" kern="1200" dirty="0" smtClean="0">
                          <a:solidFill>
                            <a:schemeClr val="dk1"/>
                          </a:solidFill>
                          <a:latin typeface="+mn-lt"/>
                          <a:ea typeface="+mn-ea"/>
                          <a:cs typeface="+mn-cs"/>
                        </a:rPr>
                        <a:t>Нитки</a:t>
                      </a:r>
                    </a:p>
                    <a:p>
                      <a:pPr marL="285750" indent="-285750">
                        <a:buFont typeface="Arial" panose="020B0604020202020204" pitchFamily="34" charset="0"/>
                        <a:buChar char="•"/>
                      </a:pPr>
                      <a:r>
                        <a:rPr lang="ru-RU" sz="1800" kern="1200" dirty="0" smtClean="0">
                          <a:solidFill>
                            <a:schemeClr val="dk1"/>
                          </a:solidFill>
                          <a:latin typeface="+mn-lt"/>
                          <a:ea typeface="+mn-ea"/>
                          <a:cs typeface="+mn-cs"/>
                        </a:rPr>
                        <a:t>Лоскутки ткани</a:t>
                      </a:r>
                    </a:p>
                    <a:p>
                      <a:pPr marL="285750" indent="-285750">
                        <a:buFont typeface="Arial" panose="020B0604020202020204" pitchFamily="34" charset="0"/>
                        <a:buChar char="•"/>
                      </a:pPr>
                      <a:r>
                        <a:rPr lang="ru-RU" sz="1800" kern="1200" dirty="0" smtClean="0">
                          <a:solidFill>
                            <a:schemeClr val="dk1"/>
                          </a:solidFill>
                          <a:latin typeface="+mn-lt"/>
                          <a:ea typeface="+mn-ea"/>
                          <a:cs typeface="+mn-cs"/>
                        </a:rPr>
                        <a:t>Переносная песочница</a:t>
                      </a:r>
                      <a:r>
                        <a:rPr lang="en-US" sz="1800" kern="1200" dirty="0" smtClean="0">
                          <a:solidFill>
                            <a:schemeClr val="dk1"/>
                          </a:solidFill>
                          <a:latin typeface="+mn-lt"/>
                          <a:ea typeface="+mn-ea"/>
                          <a:cs typeface="+mn-cs"/>
                        </a:rPr>
                        <a:t/>
                      </a:r>
                      <a:br>
                        <a:rPr lang="en-US" sz="1800" kern="1200" dirty="0" smtClean="0">
                          <a:solidFill>
                            <a:schemeClr val="dk1"/>
                          </a:solidFill>
                          <a:latin typeface="+mn-lt"/>
                          <a:ea typeface="+mn-ea"/>
                          <a:cs typeface="+mn-cs"/>
                        </a:rPr>
                      </a:br>
                      <a:r>
                        <a:rPr lang="ru-RU" sz="1800" kern="1200" dirty="0" smtClean="0">
                          <a:solidFill>
                            <a:schemeClr val="dk1"/>
                          </a:solidFill>
                          <a:latin typeface="+mn-lt"/>
                          <a:ea typeface="+mn-ea"/>
                          <a:cs typeface="+mn-cs"/>
                        </a:rPr>
                        <a:t>с набором игрушек</a:t>
                      </a:r>
                    </a:p>
                  </a:txBody>
                  <a:tcPr marL="68580" marR="68580" marT="0" marB="0"/>
                </a:tc>
                <a:extLst>
                  <a:ext uri="{0D108BD9-81ED-4DB2-BD59-A6C34878D82A}">
                    <a16:rowId xmlns:a16="http://schemas.microsoft.com/office/drawing/2014/main" val="10001"/>
                  </a:ext>
                </a:extLst>
              </a:tr>
            </a:tbl>
          </a:graphicData>
        </a:graphic>
      </p:graphicFrame>
      <p:pic>
        <p:nvPicPr>
          <p:cNvPr id="5" name="Рисунок 4"/>
          <p:cNvPicPr>
            <a:picLocks noChangeAspect="1"/>
          </p:cNvPicPr>
          <p:nvPr/>
        </p:nvPicPr>
        <p:blipFill>
          <a:blip r:embed="rId2"/>
          <a:stretch>
            <a:fillRect/>
          </a:stretch>
        </p:blipFill>
        <p:spPr>
          <a:xfrm>
            <a:off x="10370996" y="136073"/>
            <a:ext cx="1713124" cy="1554615"/>
          </a:xfrm>
          <a:prstGeom prst="rect">
            <a:avLst/>
          </a:prstGeom>
        </p:spPr>
      </p:pic>
    </p:spTree>
    <p:extLst>
      <p:ext uri="{BB962C8B-B14F-4D97-AF65-F5344CB8AC3E}">
        <p14:creationId xmlns:p14="http://schemas.microsoft.com/office/powerpoint/2010/main" val="11352114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ИСПОЛЬЗОВАНИЕ МАТЕРИАЛОВ «ДЕТСКОЙ УКЛАДКИ»</a:t>
            </a:r>
            <a:br>
              <a:rPr lang="ru-RU" sz="2400" dirty="0"/>
            </a:br>
            <a:r>
              <a:rPr lang="ru-RU" sz="2400" dirty="0"/>
              <a:t>С УЧЕТОМ ВОЗРАСТНЫХ ОСОБЕННОСТЕЙ ДЕТЕЙ</a:t>
            </a:r>
            <a:br>
              <a:rPr lang="ru-RU" sz="2400" dirty="0"/>
            </a:br>
            <a:r>
              <a:rPr lang="ru-RU" sz="2400" dirty="0"/>
              <a:t>И ПЕРЕЖИВАНИЯ ПСИХОТРАВМИРУЮЩЕГО СОБЫТИЯ </a:t>
            </a:r>
          </a:p>
        </p:txBody>
      </p:sp>
      <p:sp>
        <p:nvSpPr>
          <p:cNvPr id="3" name="Объект 2"/>
          <p:cNvSpPr>
            <a:spLocks noGrp="1"/>
          </p:cNvSpPr>
          <p:nvPr>
            <p:ph idx="1"/>
          </p:nvPr>
        </p:nvSpPr>
        <p:spPr/>
        <p:txBody>
          <a:bodyPr/>
          <a:lstStyle/>
          <a:p>
            <a:endParaRPr lang="ru-RU"/>
          </a:p>
        </p:txBody>
      </p:sp>
      <p:graphicFrame>
        <p:nvGraphicFramePr>
          <p:cNvPr id="4" name="Содержимое 4"/>
          <p:cNvGraphicFramePr>
            <a:graphicFrameLocks/>
          </p:cNvGraphicFramePr>
          <p:nvPr>
            <p:extLst>
              <p:ext uri="{D42A27DB-BD31-4B8C-83A1-F6EECF244321}">
                <p14:modId xmlns:p14="http://schemas.microsoft.com/office/powerpoint/2010/main" val="1667727100"/>
              </p:ext>
            </p:extLst>
          </p:nvPr>
        </p:nvGraphicFramePr>
        <p:xfrm>
          <a:off x="363415" y="1930400"/>
          <a:ext cx="10007580" cy="4704862"/>
        </p:xfrm>
        <a:graphic>
          <a:graphicData uri="http://schemas.openxmlformats.org/drawingml/2006/table">
            <a:tbl>
              <a:tblPr firstRow="1" bandRow="1">
                <a:tableStyleId>{5C22544A-7EE6-4342-B048-85BDC9FD1C3A}</a:tableStyleId>
              </a:tblPr>
              <a:tblGrid>
                <a:gridCol w="1591307">
                  <a:extLst>
                    <a:ext uri="{9D8B030D-6E8A-4147-A177-3AD203B41FA5}">
                      <a16:colId xmlns:a16="http://schemas.microsoft.com/office/drawing/2014/main" val="20000"/>
                    </a:ext>
                  </a:extLst>
                </a:gridCol>
                <a:gridCol w="2910431">
                  <a:extLst>
                    <a:ext uri="{9D8B030D-6E8A-4147-A177-3AD203B41FA5}">
                      <a16:colId xmlns:a16="http://schemas.microsoft.com/office/drawing/2014/main" val="20001"/>
                    </a:ext>
                  </a:extLst>
                </a:gridCol>
                <a:gridCol w="2713816">
                  <a:extLst>
                    <a:ext uri="{9D8B030D-6E8A-4147-A177-3AD203B41FA5}">
                      <a16:colId xmlns:a16="http://schemas.microsoft.com/office/drawing/2014/main" val="20002"/>
                    </a:ext>
                  </a:extLst>
                </a:gridCol>
                <a:gridCol w="2792026">
                  <a:extLst>
                    <a:ext uri="{9D8B030D-6E8A-4147-A177-3AD203B41FA5}">
                      <a16:colId xmlns:a16="http://schemas.microsoft.com/office/drawing/2014/main" val="20003"/>
                    </a:ext>
                  </a:extLst>
                </a:gridCol>
              </a:tblGrid>
              <a:tr h="1058707">
                <a:tc>
                  <a:txBody>
                    <a:bodyPr/>
                    <a:lstStyle/>
                    <a:p>
                      <a:pPr algn="ctr">
                        <a:spcAft>
                          <a:spcPts val="0"/>
                        </a:spcAft>
                      </a:pPr>
                      <a:r>
                        <a:rPr lang="ru-RU" sz="1800" kern="50" dirty="0" smtClean="0">
                          <a:latin typeface="+mj-lt"/>
                          <a:ea typeface="Andale Sans UI"/>
                          <a:cs typeface="Times New Roman"/>
                        </a:rPr>
                        <a:t>Возраст</a:t>
                      </a:r>
                      <a:endParaRPr lang="ru-RU" sz="1800" kern="50" dirty="0">
                        <a:latin typeface="+mj-lt"/>
                        <a:ea typeface="Andale Sans UI"/>
                        <a:cs typeface="Times New Roman"/>
                      </a:endParaRPr>
                    </a:p>
                  </a:txBody>
                  <a:tcPr marL="68580" marR="68580" marT="0" marB="0" anchor="ctr"/>
                </a:tc>
                <a:tc>
                  <a:txBody>
                    <a:bodyPr/>
                    <a:lstStyle/>
                    <a:p>
                      <a:pPr algn="ctr">
                        <a:spcAft>
                          <a:spcPts val="0"/>
                        </a:spcAft>
                      </a:pPr>
                      <a:r>
                        <a:rPr lang="ru-RU" sz="1800" kern="50" dirty="0">
                          <a:latin typeface="+mj-lt"/>
                          <a:ea typeface="Andale Sans UI"/>
                          <a:cs typeface="Times New Roman"/>
                        </a:rPr>
                        <a:t>Специфические  </a:t>
                      </a:r>
                      <a:r>
                        <a:rPr lang="ru-RU" sz="1800" kern="50" dirty="0" smtClean="0">
                          <a:latin typeface="+mj-lt"/>
                          <a:ea typeface="Andale Sans UI"/>
                          <a:cs typeface="Times New Roman"/>
                        </a:rPr>
                        <a:t>реакции</a:t>
                      </a:r>
                      <a:br>
                        <a:rPr lang="ru-RU" sz="1800" kern="50" dirty="0" smtClean="0">
                          <a:latin typeface="+mj-lt"/>
                          <a:ea typeface="Andale Sans UI"/>
                          <a:cs typeface="Times New Roman"/>
                        </a:rPr>
                      </a:br>
                      <a:r>
                        <a:rPr lang="ru-RU" sz="1800" kern="50" dirty="0" smtClean="0">
                          <a:latin typeface="+mj-lt"/>
                          <a:ea typeface="Andale Sans UI"/>
                          <a:cs typeface="Times New Roman"/>
                        </a:rPr>
                        <a:t>и </a:t>
                      </a:r>
                      <a:r>
                        <a:rPr lang="ru-RU" sz="1800" kern="50" dirty="0">
                          <a:latin typeface="+mj-lt"/>
                          <a:ea typeface="Andale Sans UI"/>
                          <a:cs typeface="Times New Roman"/>
                        </a:rPr>
                        <a:t>поведенческие проявления</a:t>
                      </a:r>
                    </a:p>
                  </a:txBody>
                  <a:tcPr marL="68580" marR="68580" marT="0" marB="0" anchor="ctr"/>
                </a:tc>
                <a:tc>
                  <a:txBody>
                    <a:bodyPr/>
                    <a:lstStyle/>
                    <a:p>
                      <a:pPr algn="ctr">
                        <a:spcAft>
                          <a:spcPts val="0"/>
                        </a:spcAft>
                      </a:pPr>
                      <a:r>
                        <a:rPr lang="ru-RU" sz="1800" kern="50" dirty="0">
                          <a:latin typeface="+mj-lt"/>
                          <a:ea typeface="Andale Sans UI"/>
                          <a:cs typeface="Times New Roman"/>
                        </a:rPr>
                        <a:t>Название </a:t>
                      </a:r>
                      <a:r>
                        <a:rPr lang="ru-RU" sz="1800" kern="50" dirty="0" smtClean="0">
                          <a:latin typeface="+mj-lt"/>
                          <a:ea typeface="Andale Sans UI"/>
                          <a:cs typeface="Times New Roman"/>
                        </a:rPr>
                        <a:t>метода</a:t>
                      </a:r>
                      <a:br>
                        <a:rPr lang="ru-RU" sz="1800" kern="50" dirty="0" smtClean="0">
                          <a:latin typeface="+mj-lt"/>
                          <a:ea typeface="Andale Sans UI"/>
                          <a:cs typeface="Times New Roman"/>
                        </a:rPr>
                      </a:br>
                      <a:r>
                        <a:rPr lang="ru-RU" sz="1800" kern="50" dirty="0" smtClean="0">
                          <a:latin typeface="+mj-lt"/>
                          <a:ea typeface="Andale Sans UI"/>
                          <a:cs typeface="Times New Roman"/>
                        </a:rPr>
                        <a:t>арт-терапии</a:t>
                      </a:r>
                      <a:br>
                        <a:rPr lang="ru-RU" sz="1800" kern="50" dirty="0" smtClean="0">
                          <a:latin typeface="+mj-lt"/>
                          <a:ea typeface="Andale Sans UI"/>
                          <a:cs typeface="Times New Roman"/>
                        </a:rPr>
                      </a:br>
                      <a:r>
                        <a:rPr lang="ru-RU" sz="1800" kern="50" dirty="0" smtClean="0">
                          <a:latin typeface="+mj-lt"/>
                          <a:ea typeface="Andale Sans UI"/>
                          <a:cs typeface="Times New Roman"/>
                        </a:rPr>
                        <a:t>и </a:t>
                      </a:r>
                      <a:r>
                        <a:rPr lang="ru-RU" sz="1800" kern="50" dirty="0">
                          <a:latin typeface="+mj-lt"/>
                          <a:ea typeface="Andale Sans UI"/>
                          <a:cs typeface="Times New Roman"/>
                        </a:rPr>
                        <a:t>упражнения</a:t>
                      </a:r>
                    </a:p>
                  </a:txBody>
                  <a:tcPr marL="68580" marR="68580" marT="0" marB="0" anchor="ctr"/>
                </a:tc>
                <a:tc>
                  <a:txBody>
                    <a:bodyPr/>
                    <a:lstStyle/>
                    <a:p>
                      <a:pPr algn="ctr">
                        <a:spcAft>
                          <a:spcPts val="0"/>
                        </a:spcAft>
                      </a:pPr>
                      <a:r>
                        <a:rPr lang="ru-RU" sz="1800" kern="50" dirty="0">
                          <a:latin typeface="+mj-lt"/>
                          <a:ea typeface="Andale Sans UI"/>
                          <a:cs typeface="Times New Roman"/>
                        </a:rPr>
                        <a:t>Перечень </a:t>
                      </a:r>
                      <a:r>
                        <a:rPr lang="ru-RU" sz="1800" kern="50" dirty="0" smtClean="0">
                          <a:latin typeface="+mj-lt"/>
                          <a:ea typeface="Andale Sans UI"/>
                          <a:cs typeface="Times New Roman"/>
                        </a:rPr>
                        <a:t>материалов</a:t>
                      </a:r>
                      <a:r>
                        <a:rPr lang="en-US" sz="1800" kern="50" dirty="0" smtClean="0">
                          <a:latin typeface="+mj-lt"/>
                          <a:ea typeface="Andale Sans UI"/>
                          <a:cs typeface="Times New Roman"/>
                        </a:rPr>
                        <a:t/>
                      </a:r>
                      <a:br>
                        <a:rPr lang="en-US" sz="1800" kern="50" dirty="0" smtClean="0">
                          <a:latin typeface="+mj-lt"/>
                          <a:ea typeface="Andale Sans UI"/>
                          <a:cs typeface="Times New Roman"/>
                        </a:rPr>
                      </a:br>
                      <a:r>
                        <a:rPr lang="ru-RU" sz="1800" kern="50" dirty="0" smtClean="0">
                          <a:latin typeface="+mj-lt"/>
                          <a:ea typeface="Andale Sans UI"/>
                          <a:cs typeface="Times New Roman"/>
                        </a:rPr>
                        <a:t>из </a:t>
                      </a:r>
                      <a:r>
                        <a:rPr lang="ru-RU" sz="1800" kern="50" dirty="0">
                          <a:latin typeface="+mj-lt"/>
                          <a:ea typeface="Andale Sans UI"/>
                          <a:cs typeface="Times New Roman"/>
                        </a:rPr>
                        <a:t>«детской укладки»</a:t>
                      </a:r>
                    </a:p>
                  </a:txBody>
                  <a:tcPr marL="68580" marR="68580" marT="0" marB="0" anchor="ctr"/>
                </a:tc>
                <a:extLst>
                  <a:ext uri="{0D108BD9-81ED-4DB2-BD59-A6C34878D82A}">
                    <a16:rowId xmlns:a16="http://schemas.microsoft.com/office/drawing/2014/main" val="10000"/>
                  </a:ext>
                </a:extLst>
              </a:tr>
              <a:tr h="1016782">
                <a:tc rowSpan="2">
                  <a:txBody>
                    <a:bodyPr/>
                    <a:lstStyle/>
                    <a:p>
                      <a:pPr marL="71755" marR="71755" algn="ctr">
                        <a:spcAft>
                          <a:spcPts val="0"/>
                        </a:spcAft>
                      </a:pPr>
                      <a:r>
                        <a:rPr lang="ru-RU" sz="1700" kern="50" dirty="0" smtClean="0">
                          <a:latin typeface="+mj-lt"/>
                          <a:ea typeface="Andale Sans UI"/>
                          <a:cs typeface="Times New Roman"/>
                        </a:rPr>
                        <a:t>Дошкольный</a:t>
                      </a:r>
                      <a:br>
                        <a:rPr lang="ru-RU" sz="1700" kern="50" dirty="0" smtClean="0">
                          <a:latin typeface="+mj-lt"/>
                          <a:ea typeface="Andale Sans UI"/>
                          <a:cs typeface="Times New Roman"/>
                        </a:rPr>
                      </a:br>
                      <a:r>
                        <a:rPr lang="ru-RU" sz="1700" kern="50" dirty="0" smtClean="0">
                          <a:latin typeface="+mj-lt"/>
                          <a:ea typeface="Andale Sans UI"/>
                          <a:cs typeface="Times New Roman"/>
                        </a:rPr>
                        <a:t>(3-7 </a:t>
                      </a:r>
                      <a:r>
                        <a:rPr lang="ru-RU" sz="1700" kern="50" dirty="0">
                          <a:latin typeface="+mj-lt"/>
                          <a:ea typeface="Andale Sans UI"/>
                          <a:cs typeface="Times New Roman"/>
                        </a:rPr>
                        <a:t>лет)</a:t>
                      </a:r>
                    </a:p>
                  </a:txBody>
                  <a:tcPr marL="68580" marR="68580" marT="0" marB="0"/>
                </a:tc>
                <a:tc>
                  <a:txBody>
                    <a:bodyPr/>
                    <a:lstStyle/>
                    <a:p>
                      <a:r>
                        <a:rPr lang="ru-RU" sz="1700" kern="1200" dirty="0" smtClean="0">
                          <a:solidFill>
                            <a:schemeClr val="dk1"/>
                          </a:solidFill>
                          <a:latin typeface="+mj-lt"/>
                          <a:ea typeface="+mn-ea"/>
                          <a:cs typeface="Times New Roman" pitchFamily="18" charset="0"/>
                        </a:rPr>
                        <a:t>Хаотичная моторика рук</a:t>
                      </a:r>
                      <a:r>
                        <a:rPr lang="en-US" sz="1700" kern="1200" dirty="0" smtClean="0">
                          <a:solidFill>
                            <a:schemeClr val="dk1"/>
                          </a:solidFill>
                          <a:latin typeface="+mj-lt"/>
                          <a:ea typeface="+mn-ea"/>
                          <a:cs typeface="Times New Roman" pitchFamily="18" charset="0"/>
                        </a:rPr>
                        <a:t/>
                      </a:r>
                      <a:br>
                        <a:rPr lang="en-US" sz="1700" kern="1200" dirty="0" smtClean="0">
                          <a:solidFill>
                            <a:schemeClr val="dk1"/>
                          </a:solidFill>
                          <a:latin typeface="+mj-lt"/>
                          <a:ea typeface="+mn-ea"/>
                          <a:cs typeface="Times New Roman" pitchFamily="18" charset="0"/>
                        </a:rPr>
                      </a:br>
                      <a:r>
                        <a:rPr lang="ru-RU" sz="1700" kern="1200" dirty="0" smtClean="0">
                          <a:solidFill>
                            <a:schemeClr val="dk1"/>
                          </a:solidFill>
                          <a:latin typeface="+mj-lt"/>
                          <a:ea typeface="+mn-ea"/>
                          <a:cs typeface="Times New Roman" pitchFamily="18" charset="0"/>
                        </a:rPr>
                        <a:t>(что-то теребит, мнет, рвет, тянет и т.д.)</a:t>
                      </a:r>
                      <a:endParaRPr lang="ru-RU" sz="1700" kern="50" dirty="0">
                        <a:latin typeface="+mj-lt"/>
                        <a:ea typeface="Andale Sans UI"/>
                        <a:cs typeface="Times New Roman" pitchFamily="18" charset="0"/>
                      </a:endParaRPr>
                    </a:p>
                  </a:txBody>
                  <a:tcPr marL="68580" marR="68580" marT="0" marB="0"/>
                </a:tc>
                <a:tc>
                  <a:txBody>
                    <a:bodyPr/>
                    <a:lstStyle/>
                    <a:p>
                      <a:r>
                        <a:rPr lang="ru-RU" sz="1700" kern="1200" dirty="0" smtClean="0">
                          <a:solidFill>
                            <a:schemeClr val="dk1"/>
                          </a:solidFill>
                          <a:latin typeface="+mj-lt"/>
                          <a:ea typeface="+mn-ea"/>
                          <a:cs typeface="Times New Roman" pitchFamily="18" charset="0"/>
                        </a:rPr>
                        <a:t>Техника снятия</a:t>
                      </a:r>
                      <a:r>
                        <a:rPr lang="en-US" sz="1700" kern="1200" dirty="0" smtClean="0">
                          <a:solidFill>
                            <a:schemeClr val="dk1"/>
                          </a:solidFill>
                          <a:latin typeface="+mj-lt"/>
                          <a:ea typeface="+mn-ea"/>
                          <a:cs typeface="Times New Roman" pitchFamily="18" charset="0"/>
                        </a:rPr>
                        <a:t/>
                      </a:r>
                      <a:br>
                        <a:rPr lang="en-US" sz="1700" kern="1200" dirty="0" smtClean="0">
                          <a:solidFill>
                            <a:schemeClr val="dk1"/>
                          </a:solidFill>
                          <a:latin typeface="+mj-lt"/>
                          <a:ea typeface="+mn-ea"/>
                          <a:cs typeface="Times New Roman" pitchFamily="18" charset="0"/>
                        </a:rPr>
                      </a:br>
                      <a:r>
                        <a:rPr lang="ru-RU" sz="1700" kern="1200" dirty="0" smtClean="0">
                          <a:solidFill>
                            <a:schemeClr val="dk1"/>
                          </a:solidFill>
                          <a:latin typeface="+mj-lt"/>
                          <a:ea typeface="+mn-ea"/>
                          <a:cs typeface="Times New Roman" pitchFamily="18" charset="0"/>
                        </a:rPr>
                        <a:t>нервно-мышечного напряжения.</a:t>
                      </a:r>
                      <a:endParaRPr lang="ru-RU" sz="1700" kern="50" dirty="0">
                        <a:latin typeface="+mj-lt"/>
                        <a:ea typeface="Andale Sans UI"/>
                        <a:cs typeface="Times New Roman" pitchFamily="18" charset="0"/>
                      </a:endParaRPr>
                    </a:p>
                  </a:txBody>
                  <a:tcPr marL="68580" marR="68580" marT="0" marB="0"/>
                </a:tc>
                <a:tc>
                  <a:txBody>
                    <a:bodyPr/>
                    <a:lstStyle/>
                    <a:p>
                      <a:pPr marL="285750" indent="-285750">
                        <a:buFont typeface="Arial" panose="020B0604020202020204" pitchFamily="34" charset="0"/>
                        <a:buChar char="•"/>
                      </a:pPr>
                      <a:r>
                        <a:rPr lang="ru-RU" sz="1700" kern="1200" dirty="0" smtClean="0">
                          <a:solidFill>
                            <a:schemeClr val="dk1"/>
                          </a:solidFill>
                          <a:latin typeface="+mj-lt"/>
                          <a:ea typeface="+mn-ea"/>
                          <a:cs typeface="Times New Roman" pitchFamily="18" charset="0"/>
                        </a:rPr>
                        <a:t>Массажное колечко</a:t>
                      </a:r>
                    </a:p>
                    <a:p>
                      <a:pPr marL="285750" indent="-285750">
                        <a:buFont typeface="Arial" panose="020B0604020202020204" pitchFamily="34" charset="0"/>
                        <a:buChar char="•"/>
                      </a:pPr>
                      <a:r>
                        <a:rPr lang="ru-RU" sz="1700" kern="1200" dirty="0" smtClean="0">
                          <a:solidFill>
                            <a:schemeClr val="dk1"/>
                          </a:solidFill>
                          <a:latin typeface="+mj-lt"/>
                          <a:ea typeface="+mn-ea"/>
                          <a:cs typeface="Times New Roman" pitchFamily="18" charset="0"/>
                        </a:rPr>
                        <a:t>Массажный мячик</a:t>
                      </a:r>
                    </a:p>
                    <a:p>
                      <a:pPr marL="285750" indent="-285750">
                        <a:buFont typeface="Arial" panose="020B0604020202020204" pitchFamily="34" charset="0"/>
                        <a:buChar char="•"/>
                      </a:pPr>
                      <a:r>
                        <a:rPr lang="ru-RU" sz="1700" kern="1200" dirty="0" smtClean="0">
                          <a:solidFill>
                            <a:schemeClr val="dk1"/>
                          </a:solidFill>
                          <a:latin typeface="+mj-lt"/>
                          <a:ea typeface="+mn-ea"/>
                          <a:cs typeface="Times New Roman" pitchFamily="18" charset="0"/>
                        </a:rPr>
                        <a:t>Эспандер</a:t>
                      </a:r>
                      <a:endParaRPr lang="ru-RU" sz="1700" kern="50" dirty="0">
                        <a:latin typeface="+mj-lt"/>
                        <a:ea typeface="Andale Sans UI"/>
                        <a:cs typeface="Times New Roman" pitchFamily="18" charset="0"/>
                      </a:endParaRPr>
                    </a:p>
                  </a:txBody>
                  <a:tcPr marL="68580" marR="68580" marT="0" marB="0"/>
                </a:tc>
                <a:extLst>
                  <a:ext uri="{0D108BD9-81ED-4DB2-BD59-A6C34878D82A}">
                    <a16:rowId xmlns:a16="http://schemas.microsoft.com/office/drawing/2014/main" val="10001"/>
                  </a:ext>
                </a:extLst>
              </a:tr>
              <a:tr h="2499726">
                <a:tc vMerge="1">
                  <a:txBody>
                    <a:bodyPr/>
                    <a:lstStyle/>
                    <a:p>
                      <a:pPr marL="71755" marR="71755" algn="ctr">
                        <a:spcAft>
                          <a:spcPts val="0"/>
                        </a:spcAft>
                      </a:pPr>
                      <a:endParaRPr lang="ru-RU" sz="1600" kern="50" dirty="0">
                        <a:latin typeface="+mj-lt"/>
                        <a:ea typeface="Andale Sans UI"/>
                        <a:cs typeface="Times New Roman"/>
                      </a:endParaRPr>
                    </a:p>
                  </a:txBody>
                  <a:tcPr marL="68580" marR="68580" marT="0" marB="0"/>
                </a:tc>
                <a:tc>
                  <a:txBody>
                    <a:bodyPr/>
                    <a:lstStyle/>
                    <a:p>
                      <a:r>
                        <a:rPr lang="ru-RU" sz="1700" kern="1200" dirty="0" smtClean="0">
                          <a:solidFill>
                            <a:schemeClr val="dk1"/>
                          </a:solidFill>
                          <a:latin typeface="+mj-lt"/>
                          <a:ea typeface="+mn-ea"/>
                          <a:cs typeface="Times New Roman" pitchFamily="18" charset="0"/>
                        </a:rPr>
                        <a:t>Чрезмерное психоэмоциональное напряжение, напряжение  в теле, повышенная тревога</a:t>
                      </a:r>
                      <a:endParaRPr lang="ru-RU" sz="1700" kern="50" dirty="0">
                        <a:latin typeface="+mj-lt"/>
                        <a:ea typeface="Andale Sans UI"/>
                        <a:cs typeface="Times New Roman" pitchFamily="18" charset="0"/>
                      </a:endParaRPr>
                    </a:p>
                  </a:txBody>
                  <a:tcPr marL="68580" marR="68580" marT="0" marB="0"/>
                </a:tc>
                <a:tc>
                  <a:txBody>
                    <a:bodyPr/>
                    <a:lstStyle/>
                    <a:p>
                      <a:r>
                        <a:rPr lang="ru-RU" sz="1700" kern="1200" dirty="0" smtClean="0">
                          <a:solidFill>
                            <a:schemeClr val="dk1"/>
                          </a:solidFill>
                          <a:latin typeface="+mj-lt"/>
                          <a:ea typeface="+mn-ea"/>
                          <a:cs typeface="Times New Roman" pitchFamily="18" charset="0"/>
                        </a:rPr>
                        <a:t>Ролевые игры:</a:t>
                      </a:r>
                    </a:p>
                    <a:p>
                      <a:pPr marL="285750" indent="-285750">
                        <a:buFont typeface="Arial" panose="020B0604020202020204" pitchFamily="34" charset="0"/>
                        <a:buChar char="•"/>
                      </a:pPr>
                      <a:r>
                        <a:rPr lang="ru-RU" sz="1700" kern="1200" dirty="0" smtClean="0">
                          <a:solidFill>
                            <a:schemeClr val="dk1"/>
                          </a:solidFill>
                          <a:latin typeface="+mj-lt"/>
                          <a:ea typeface="+mn-ea"/>
                          <a:cs typeface="Times New Roman" pitchFamily="18" charset="0"/>
                        </a:rPr>
                        <a:t>«Кукольный театр»</a:t>
                      </a:r>
                    </a:p>
                    <a:p>
                      <a:pPr marL="285750" indent="-285750">
                        <a:buFont typeface="Arial" panose="020B0604020202020204" pitchFamily="34" charset="0"/>
                        <a:buChar char="•"/>
                      </a:pPr>
                      <a:r>
                        <a:rPr lang="ru-RU" sz="1700" kern="1200" dirty="0" smtClean="0">
                          <a:solidFill>
                            <a:schemeClr val="dk1"/>
                          </a:solidFill>
                          <a:latin typeface="+mj-lt"/>
                          <a:ea typeface="+mn-ea"/>
                          <a:cs typeface="Times New Roman" pitchFamily="18" charset="0"/>
                        </a:rPr>
                        <a:t>«У медведя во бору»</a:t>
                      </a:r>
                    </a:p>
                    <a:p>
                      <a:pPr marL="285750" indent="-285750">
                        <a:buFont typeface="Arial" panose="020B0604020202020204" pitchFamily="34" charset="0"/>
                        <a:buChar char="•"/>
                      </a:pPr>
                      <a:r>
                        <a:rPr lang="ru-RU" sz="1700" kern="1200" dirty="0" smtClean="0">
                          <a:solidFill>
                            <a:schemeClr val="dk1"/>
                          </a:solidFill>
                          <a:latin typeface="+mj-lt"/>
                          <a:ea typeface="+mn-ea"/>
                          <a:cs typeface="Times New Roman" pitchFamily="18" charset="0"/>
                        </a:rPr>
                        <a:t>«Море волнуется раз»</a:t>
                      </a:r>
                    </a:p>
                    <a:p>
                      <a:pPr marL="285750" indent="-285750">
                        <a:buFont typeface="Arial" panose="020B0604020202020204" pitchFamily="34" charset="0"/>
                        <a:buChar char="•"/>
                      </a:pPr>
                      <a:r>
                        <a:rPr lang="ru-RU" sz="1700" kern="1200" dirty="0" smtClean="0">
                          <a:solidFill>
                            <a:schemeClr val="dk1"/>
                          </a:solidFill>
                          <a:latin typeface="+mj-lt"/>
                          <a:ea typeface="+mn-ea"/>
                          <a:cs typeface="Times New Roman" pitchFamily="18" charset="0"/>
                        </a:rPr>
                        <a:t>«Рыбаки и рыбки» </a:t>
                      </a:r>
                    </a:p>
                    <a:p>
                      <a:pPr marL="285750" indent="-285750">
                        <a:buFont typeface="Arial" panose="020B0604020202020204" pitchFamily="34" charset="0"/>
                        <a:buChar char="•"/>
                      </a:pPr>
                      <a:r>
                        <a:rPr lang="ru-RU" sz="1700" kern="1200" dirty="0" smtClean="0">
                          <a:solidFill>
                            <a:schemeClr val="dk1"/>
                          </a:solidFill>
                          <a:latin typeface="+mj-lt"/>
                          <a:ea typeface="+mn-ea"/>
                          <a:cs typeface="Times New Roman" pitchFamily="18" charset="0"/>
                        </a:rPr>
                        <a:t>И т.д.</a:t>
                      </a:r>
                    </a:p>
                    <a:p>
                      <a:r>
                        <a:rPr lang="ru-RU" sz="1700" kern="1200" dirty="0" smtClean="0">
                          <a:solidFill>
                            <a:schemeClr val="dk1"/>
                          </a:solidFill>
                          <a:latin typeface="+mj-lt"/>
                          <a:ea typeface="+mn-ea"/>
                          <a:cs typeface="Times New Roman" pitchFamily="18" charset="0"/>
                        </a:rPr>
                        <a:t>Пальчиковые игры: </a:t>
                      </a:r>
                    </a:p>
                    <a:p>
                      <a:pPr marL="285750" indent="-285750">
                        <a:buFont typeface="Arial" panose="020B0604020202020204" pitchFamily="34" charset="0"/>
                        <a:buChar char="•"/>
                      </a:pPr>
                      <a:r>
                        <a:rPr lang="ru-RU" sz="1700" kern="1200" dirty="0" smtClean="0">
                          <a:solidFill>
                            <a:schemeClr val="dk1"/>
                          </a:solidFill>
                          <a:latin typeface="+mj-lt"/>
                          <a:ea typeface="+mn-ea"/>
                          <a:cs typeface="Times New Roman" pitchFamily="18" charset="0"/>
                        </a:rPr>
                        <a:t>«Червячки» </a:t>
                      </a:r>
                    </a:p>
                    <a:p>
                      <a:pPr marL="285750" indent="-285750">
                        <a:buFont typeface="Arial" panose="020B0604020202020204" pitchFamily="34" charset="0"/>
                        <a:buChar char="•"/>
                      </a:pPr>
                      <a:r>
                        <a:rPr lang="ru-RU" sz="1700" kern="1200" dirty="0" smtClean="0">
                          <a:solidFill>
                            <a:schemeClr val="dk1"/>
                          </a:solidFill>
                          <a:latin typeface="+mj-lt"/>
                          <a:ea typeface="+mn-ea"/>
                          <a:cs typeface="Times New Roman" pitchFamily="18" charset="0"/>
                        </a:rPr>
                        <a:t>«Ветер»</a:t>
                      </a:r>
                    </a:p>
                    <a:p>
                      <a:r>
                        <a:rPr lang="ru-RU" sz="1700" kern="1200" dirty="0" smtClean="0">
                          <a:solidFill>
                            <a:schemeClr val="dk1"/>
                          </a:solidFill>
                          <a:latin typeface="+mj-lt"/>
                          <a:ea typeface="+mn-ea"/>
                          <a:cs typeface="Times New Roman" pitchFamily="18" charset="0"/>
                        </a:rPr>
                        <a:t>Техники саморегуляции.</a:t>
                      </a:r>
                      <a:endParaRPr lang="ru-RU" sz="1700" kern="50" dirty="0">
                        <a:latin typeface="+mj-lt"/>
                        <a:ea typeface="Andale Sans UI"/>
                        <a:cs typeface="Times New Roman" pitchFamily="18" charset="0"/>
                      </a:endParaRPr>
                    </a:p>
                  </a:txBody>
                  <a:tcPr marL="68580" marR="68580" marT="0" marB="0"/>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700" kern="1200" dirty="0" smtClean="0">
                          <a:solidFill>
                            <a:schemeClr val="dk1"/>
                          </a:solidFill>
                          <a:latin typeface="+mj-lt"/>
                          <a:ea typeface="+mn-ea"/>
                          <a:cs typeface="Times New Roman" pitchFamily="18" charset="0"/>
                        </a:rPr>
                        <a:t>Пальчиковые</a:t>
                      </a:r>
                      <a:r>
                        <a:rPr lang="en-US" sz="1700" kern="1200" dirty="0" smtClean="0">
                          <a:solidFill>
                            <a:schemeClr val="dk1"/>
                          </a:solidFill>
                          <a:latin typeface="+mj-lt"/>
                          <a:ea typeface="+mn-ea"/>
                          <a:cs typeface="Times New Roman" pitchFamily="18" charset="0"/>
                        </a:rPr>
                        <a:t/>
                      </a:r>
                      <a:br>
                        <a:rPr lang="en-US" sz="1700" kern="1200" dirty="0" smtClean="0">
                          <a:solidFill>
                            <a:schemeClr val="dk1"/>
                          </a:solidFill>
                          <a:latin typeface="+mj-lt"/>
                          <a:ea typeface="+mn-ea"/>
                          <a:cs typeface="Times New Roman" pitchFamily="18" charset="0"/>
                        </a:rPr>
                      </a:br>
                      <a:r>
                        <a:rPr lang="ru-RU" sz="1700" kern="1200" dirty="0" smtClean="0">
                          <a:solidFill>
                            <a:schemeClr val="dk1"/>
                          </a:solidFill>
                          <a:latin typeface="+mj-lt"/>
                          <a:ea typeface="+mn-ea"/>
                          <a:cs typeface="Times New Roman" pitchFamily="18" charset="0"/>
                        </a:rPr>
                        <a:t>и перчаточные куклы.</a:t>
                      </a:r>
                    </a:p>
                  </a:txBody>
                  <a:tcPr marL="68580" marR="68580" marT="0" marB="0"/>
                </a:tc>
                <a:extLst>
                  <a:ext uri="{0D108BD9-81ED-4DB2-BD59-A6C34878D82A}">
                    <a16:rowId xmlns:a16="http://schemas.microsoft.com/office/drawing/2014/main" val="4245595496"/>
                  </a:ext>
                </a:extLst>
              </a:tr>
            </a:tbl>
          </a:graphicData>
        </a:graphic>
      </p:graphicFrame>
      <p:pic>
        <p:nvPicPr>
          <p:cNvPr id="5" name="Рисунок 4"/>
          <p:cNvPicPr>
            <a:picLocks noChangeAspect="1"/>
          </p:cNvPicPr>
          <p:nvPr/>
        </p:nvPicPr>
        <p:blipFill>
          <a:blip r:embed="rId3"/>
          <a:stretch>
            <a:fillRect/>
          </a:stretch>
        </p:blipFill>
        <p:spPr>
          <a:xfrm>
            <a:off x="10370996" y="136073"/>
            <a:ext cx="1713124" cy="1554615"/>
          </a:xfrm>
          <a:prstGeom prst="rect">
            <a:avLst/>
          </a:prstGeom>
        </p:spPr>
      </p:pic>
    </p:spTree>
    <p:extLst>
      <p:ext uri="{BB962C8B-B14F-4D97-AF65-F5344CB8AC3E}">
        <p14:creationId xmlns:p14="http://schemas.microsoft.com/office/powerpoint/2010/main" val="1546979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8866" y="313509"/>
            <a:ext cx="8910881" cy="1179838"/>
          </a:xfrm>
        </p:spPr>
        <p:txBody>
          <a:bodyPr anchor="ctr">
            <a:noAutofit/>
          </a:bodyPr>
          <a:lstStyle/>
          <a:p>
            <a:pPr algn="l"/>
            <a:r>
              <a:rPr lang="ru-RU" sz="2800" dirty="0" smtClean="0"/>
              <a:t>ЭПП ПОСТРАДАВШИМ </a:t>
            </a:r>
            <a:r>
              <a:rPr lang="ru-RU" sz="2800" dirty="0"/>
              <a:t>ДЕТЯМ В ПРЕОДОЛЕНИИ ПОСЛЕДСТВИЙ ПСИХОТРАВМЫ</a:t>
            </a:r>
          </a:p>
        </p:txBody>
      </p:sp>
      <p:sp>
        <p:nvSpPr>
          <p:cNvPr id="4" name="Текст 3"/>
          <p:cNvSpPr>
            <a:spLocks noGrp="1"/>
          </p:cNvSpPr>
          <p:nvPr>
            <p:ph type="body" sz="half" idx="2"/>
          </p:nvPr>
        </p:nvSpPr>
        <p:spPr>
          <a:xfrm>
            <a:off x="5612177" y="1680736"/>
            <a:ext cx="3997570" cy="4668852"/>
          </a:xfrm>
        </p:spPr>
        <p:txBody>
          <a:bodyPr>
            <a:noAutofit/>
          </a:bodyPr>
          <a:lstStyle/>
          <a:p>
            <a:r>
              <a:rPr lang="ru-RU" sz="2000" dirty="0" smtClean="0"/>
              <a:t>Задача</a:t>
            </a:r>
            <a:r>
              <a:rPr lang="ru-RU" sz="2000" dirty="0"/>
              <a:t>, которая </a:t>
            </a:r>
            <a:r>
              <a:rPr lang="ru-RU" sz="2000" dirty="0" smtClean="0"/>
              <a:t>требует</a:t>
            </a:r>
            <a:br>
              <a:rPr lang="ru-RU" sz="2000" dirty="0" smtClean="0"/>
            </a:br>
            <a:r>
              <a:rPr lang="ru-RU" sz="2000" dirty="0" smtClean="0"/>
              <a:t>от психолога: </a:t>
            </a:r>
          </a:p>
          <a:p>
            <a:pPr marL="342900" indent="-342900">
              <a:buFont typeface="Wingdings" panose="05000000000000000000" pitchFamily="2" charset="2"/>
              <a:buChar char="Ø"/>
            </a:pPr>
            <a:r>
              <a:rPr lang="ru-RU" sz="2000" dirty="0" smtClean="0"/>
              <a:t>специальных знаний,</a:t>
            </a:r>
          </a:p>
          <a:p>
            <a:pPr marL="342900" indent="-342900">
              <a:buFont typeface="Wingdings" panose="05000000000000000000" pitchFamily="2" charset="2"/>
              <a:buChar char="Ø"/>
            </a:pPr>
            <a:r>
              <a:rPr lang="ru-RU" sz="2000" dirty="0" smtClean="0"/>
              <a:t>профессионального опыта,</a:t>
            </a:r>
          </a:p>
          <a:p>
            <a:pPr marL="342900" indent="-342900">
              <a:buFont typeface="Wingdings" panose="05000000000000000000" pitchFamily="2" charset="2"/>
              <a:buChar char="Ø"/>
            </a:pPr>
            <a:r>
              <a:rPr lang="ru-RU" sz="2000" dirty="0" smtClean="0"/>
              <a:t>личной </a:t>
            </a:r>
            <a:r>
              <a:rPr lang="ru-RU" sz="2000" dirty="0"/>
              <a:t>готовности работать с детскими </a:t>
            </a:r>
            <a:r>
              <a:rPr lang="ru-RU" sz="2000" dirty="0" smtClean="0"/>
              <a:t>переживаниями,</a:t>
            </a:r>
          </a:p>
          <a:p>
            <a:pPr marL="342900" indent="-342900">
              <a:buFont typeface="Wingdings" panose="05000000000000000000" pitchFamily="2" charset="2"/>
              <a:buChar char="Ø"/>
            </a:pPr>
            <a:r>
              <a:rPr lang="ru-RU" sz="2000" dirty="0" smtClean="0"/>
              <a:t>применение специальных методов, использование </a:t>
            </a:r>
            <a:r>
              <a:rPr lang="ru-RU" sz="2000" dirty="0"/>
              <a:t>которых снижает риск возникновения отдаленных негативных психических последствий. </a:t>
            </a:r>
          </a:p>
        </p:txBody>
      </p:sp>
      <p:pic>
        <p:nvPicPr>
          <p:cNvPr id="5" name="Рисунок 4"/>
          <p:cNvPicPr>
            <a:picLocks noChangeAspect="1"/>
          </p:cNvPicPr>
          <p:nvPr/>
        </p:nvPicPr>
        <p:blipFill>
          <a:blip r:embed="rId2"/>
          <a:stretch>
            <a:fillRect/>
          </a:stretch>
        </p:blipFill>
        <p:spPr>
          <a:xfrm>
            <a:off x="698866" y="1680735"/>
            <a:ext cx="4667614" cy="4199669"/>
          </a:xfrm>
          <a:prstGeom prst="rect">
            <a:avLst/>
          </a:prstGeom>
        </p:spPr>
      </p:pic>
      <p:pic>
        <p:nvPicPr>
          <p:cNvPr id="3" name="Рисунок 2"/>
          <p:cNvPicPr>
            <a:picLocks noChangeAspect="1"/>
          </p:cNvPicPr>
          <p:nvPr/>
        </p:nvPicPr>
        <p:blipFill>
          <a:blip r:embed="rId3"/>
          <a:stretch>
            <a:fillRect/>
          </a:stretch>
        </p:blipFill>
        <p:spPr>
          <a:xfrm>
            <a:off x="10315531" y="81098"/>
            <a:ext cx="1762738" cy="1599638"/>
          </a:xfrm>
          <a:prstGeom prst="rect">
            <a:avLst/>
          </a:prstGeom>
        </p:spPr>
      </p:pic>
    </p:spTree>
    <p:extLst>
      <p:ext uri="{BB962C8B-B14F-4D97-AF65-F5344CB8AC3E}">
        <p14:creationId xmlns:p14="http://schemas.microsoft.com/office/powerpoint/2010/main" val="22269073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ИСПОЛЬЗОВАНИЕ МАТЕРИАЛОВ «ДЕТСКОЙ УКЛАДКИ»</a:t>
            </a:r>
            <a:br>
              <a:rPr lang="ru-RU" sz="2400" dirty="0"/>
            </a:br>
            <a:r>
              <a:rPr lang="ru-RU" sz="2400" dirty="0"/>
              <a:t>С УЧЕТОМ ВОЗРАСТНЫХ ОСОБЕННОСТЕЙ ДЕТЕЙ</a:t>
            </a:r>
            <a:br>
              <a:rPr lang="ru-RU" sz="2400" dirty="0"/>
            </a:br>
            <a:r>
              <a:rPr lang="ru-RU" sz="2400" dirty="0"/>
              <a:t>И ПЕРЕЖИВАНИЯ ПСИХОТРАВМИРУЮЩЕГО СОБЫТИЯ </a:t>
            </a:r>
          </a:p>
        </p:txBody>
      </p:sp>
      <p:sp>
        <p:nvSpPr>
          <p:cNvPr id="3" name="Объект 2"/>
          <p:cNvSpPr>
            <a:spLocks noGrp="1"/>
          </p:cNvSpPr>
          <p:nvPr>
            <p:ph idx="1"/>
          </p:nvPr>
        </p:nvSpPr>
        <p:spPr/>
        <p:txBody>
          <a:bodyPr/>
          <a:lstStyle/>
          <a:p>
            <a:endParaRPr lang="ru-RU"/>
          </a:p>
        </p:txBody>
      </p:sp>
      <p:graphicFrame>
        <p:nvGraphicFramePr>
          <p:cNvPr id="4" name="Содержимое 4"/>
          <p:cNvGraphicFramePr>
            <a:graphicFrameLocks/>
          </p:cNvGraphicFramePr>
          <p:nvPr>
            <p:extLst>
              <p:ext uri="{D42A27DB-BD31-4B8C-83A1-F6EECF244321}">
                <p14:modId xmlns:p14="http://schemas.microsoft.com/office/powerpoint/2010/main" val="1609529205"/>
              </p:ext>
            </p:extLst>
          </p:nvPr>
        </p:nvGraphicFramePr>
        <p:xfrm>
          <a:off x="416170" y="2032000"/>
          <a:ext cx="9765322" cy="4333635"/>
        </p:xfrm>
        <a:graphic>
          <a:graphicData uri="http://schemas.openxmlformats.org/drawingml/2006/table">
            <a:tbl>
              <a:tblPr firstRow="1" bandRow="1">
                <a:tableStyleId>{5C22544A-7EE6-4342-B048-85BDC9FD1C3A}</a:tableStyleId>
              </a:tblPr>
              <a:tblGrid>
                <a:gridCol w="1852245">
                  <a:extLst>
                    <a:ext uri="{9D8B030D-6E8A-4147-A177-3AD203B41FA5}">
                      <a16:colId xmlns:a16="http://schemas.microsoft.com/office/drawing/2014/main" val="20000"/>
                    </a:ext>
                  </a:extLst>
                </a:gridCol>
                <a:gridCol w="2944966">
                  <a:extLst>
                    <a:ext uri="{9D8B030D-6E8A-4147-A177-3AD203B41FA5}">
                      <a16:colId xmlns:a16="http://schemas.microsoft.com/office/drawing/2014/main" val="20001"/>
                    </a:ext>
                  </a:extLst>
                </a:gridCol>
                <a:gridCol w="3104142">
                  <a:extLst>
                    <a:ext uri="{9D8B030D-6E8A-4147-A177-3AD203B41FA5}">
                      <a16:colId xmlns:a16="http://schemas.microsoft.com/office/drawing/2014/main" val="20002"/>
                    </a:ext>
                  </a:extLst>
                </a:gridCol>
                <a:gridCol w="1863969">
                  <a:extLst>
                    <a:ext uri="{9D8B030D-6E8A-4147-A177-3AD203B41FA5}">
                      <a16:colId xmlns:a16="http://schemas.microsoft.com/office/drawing/2014/main" val="20003"/>
                    </a:ext>
                  </a:extLst>
                </a:gridCol>
              </a:tblGrid>
              <a:tr h="1224443">
                <a:tc>
                  <a:txBody>
                    <a:bodyPr/>
                    <a:lstStyle/>
                    <a:p>
                      <a:pPr algn="ctr">
                        <a:spcAft>
                          <a:spcPts val="0"/>
                        </a:spcAft>
                      </a:pPr>
                      <a:r>
                        <a:rPr lang="ru-RU" sz="1800" kern="50" dirty="0" smtClean="0">
                          <a:latin typeface="+mj-lt"/>
                          <a:ea typeface="Andale Sans UI"/>
                          <a:cs typeface="Times New Roman"/>
                        </a:rPr>
                        <a:t>Возраст</a:t>
                      </a:r>
                      <a:endParaRPr lang="ru-RU" sz="1800" kern="50" dirty="0">
                        <a:latin typeface="+mj-lt"/>
                        <a:ea typeface="Andale Sans UI"/>
                        <a:cs typeface="Times New Roman"/>
                      </a:endParaRPr>
                    </a:p>
                  </a:txBody>
                  <a:tcPr marL="68580" marR="68580" marT="0" marB="0" anchor="ctr"/>
                </a:tc>
                <a:tc>
                  <a:txBody>
                    <a:bodyPr/>
                    <a:lstStyle/>
                    <a:p>
                      <a:pPr algn="ctr">
                        <a:spcAft>
                          <a:spcPts val="0"/>
                        </a:spcAft>
                      </a:pPr>
                      <a:r>
                        <a:rPr lang="ru-RU" sz="1800" kern="50" dirty="0">
                          <a:latin typeface="+mj-lt"/>
                          <a:ea typeface="Andale Sans UI"/>
                          <a:cs typeface="Times New Roman"/>
                        </a:rPr>
                        <a:t>Специфические  </a:t>
                      </a:r>
                      <a:r>
                        <a:rPr lang="ru-RU" sz="1800" kern="50" dirty="0" smtClean="0">
                          <a:latin typeface="+mj-lt"/>
                          <a:ea typeface="Andale Sans UI"/>
                          <a:cs typeface="Times New Roman"/>
                        </a:rPr>
                        <a:t>реакции</a:t>
                      </a:r>
                      <a:br>
                        <a:rPr lang="ru-RU" sz="1800" kern="50" dirty="0" smtClean="0">
                          <a:latin typeface="+mj-lt"/>
                          <a:ea typeface="Andale Sans UI"/>
                          <a:cs typeface="Times New Roman"/>
                        </a:rPr>
                      </a:br>
                      <a:r>
                        <a:rPr lang="ru-RU" sz="1800" kern="50" dirty="0" smtClean="0">
                          <a:latin typeface="+mj-lt"/>
                          <a:ea typeface="Andale Sans UI"/>
                          <a:cs typeface="Times New Roman"/>
                        </a:rPr>
                        <a:t>и </a:t>
                      </a:r>
                      <a:r>
                        <a:rPr lang="ru-RU" sz="1800" kern="50" dirty="0">
                          <a:latin typeface="+mj-lt"/>
                          <a:ea typeface="Andale Sans UI"/>
                          <a:cs typeface="Times New Roman"/>
                        </a:rPr>
                        <a:t>поведенческие проявления</a:t>
                      </a:r>
                    </a:p>
                  </a:txBody>
                  <a:tcPr marL="68580" marR="68580" marT="0" marB="0" anchor="ctr"/>
                </a:tc>
                <a:tc>
                  <a:txBody>
                    <a:bodyPr/>
                    <a:lstStyle/>
                    <a:p>
                      <a:pPr algn="ctr">
                        <a:spcAft>
                          <a:spcPts val="0"/>
                        </a:spcAft>
                      </a:pPr>
                      <a:r>
                        <a:rPr lang="ru-RU" sz="1800" kern="50" dirty="0">
                          <a:latin typeface="+mj-lt"/>
                          <a:ea typeface="Andale Sans UI"/>
                          <a:cs typeface="Times New Roman"/>
                        </a:rPr>
                        <a:t>Название </a:t>
                      </a:r>
                      <a:r>
                        <a:rPr lang="ru-RU" sz="1800" kern="50" dirty="0" smtClean="0">
                          <a:latin typeface="+mj-lt"/>
                          <a:ea typeface="Andale Sans UI"/>
                          <a:cs typeface="Times New Roman"/>
                        </a:rPr>
                        <a:t>метода</a:t>
                      </a:r>
                      <a:br>
                        <a:rPr lang="ru-RU" sz="1800" kern="50" dirty="0" smtClean="0">
                          <a:latin typeface="+mj-lt"/>
                          <a:ea typeface="Andale Sans UI"/>
                          <a:cs typeface="Times New Roman"/>
                        </a:rPr>
                      </a:br>
                      <a:r>
                        <a:rPr lang="ru-RU" sz="1800" kern="50" dirty="0" smtClean="0">
                          <a:latin typeface="+mj-lt"/>
                          <a:ea typeface="Andale Sans UI"/>
                          <a:cs typeface="Times New Roman"/>
                        </a:rPr>
                        <a:t>арт-терапии</a:t>
                      </a:r>
                      <a:br>
                        <a:rPr lang="ru-RU" sz="1800" kern="50" dirty="0" smtClean="0">
                          <a:latin typeface="+mj-lt"/>
                          <a:ea typeface="Andale Sans UI"/>
                          <a:cs typeface="Times New Roman"/>
                        </a:rPr>
                      </a:br>
                      <a:r>
                        <a:rPr lang="ru-RU" sz="1800" kern="50" dirty="0" smtClean="0">
                          <a:latin typeface="+mj-lt"/>
                          <a:ea typeface="Andale Sans UI"/>
                          <a:cs typeface="Times New Roman"/>
                        </a:rPr>
                        <a:t>и </a:t>
                      </a:r>
                      <a:r>
                        <a:rPr lang="ru-RU" sz="1800" kern="50" dirty="0">
                          <a:latin typeface="+mj-lt"/>
                          <a:ea typeface="Andale Sans UI"/>
                          <a:cs typeface="Times New Roman"/>
                        </a:rPr>
                        <a:t>упражнения</a:t>
                      </a:r>
                    </a:p>
                  </a:txBody>
                  <a:tcPr marL="68580" marR="68580" marT="0" marB="0" anchor="ctr"/>
                </a:tc>
                <a:tc>
                  <a:txBody>
                    <a:bodyPr/>
                    <a:lstStyle/>
                    <a:p>
                      <a:pPr algn="ctr">
                        <a:spcAft>
                          <a:spcPts val="0"/>
                        </a:spcAft>
                      </a:pPr>
                      <a:r>
                        <a:rPr lang="ru-RU" sz="1800" kern="50" dirty="0">
                          <a:latin typeface="+mj-lt"/>
                          <a:ea typeface="Andale Sans UI"/>
                          <a:cs typeface="Times New Roman"/>
                        </a:rPr>
                        <a:t>Перечень </a:t>
                      </a:r>
                      <a:r>
                        <a:rPr lang="ru-RU" sz="1800" kern="50" dirty="0" smtClean="0">
                          <a:latin typeface="+mj-lt"/>
                          <a:ea typeface="Andale Sans UI"/>
                          <a:cs typeface="Times New Roman"/>
                        </a:rPr>
                        <a:t>материалов</a:t>
                      </a:r>
                      <a:r>
                        <a:rPr lang="en-US" sz="1800" kern="50" dirty="0" smtClean="0">
                          <a:latin typeface="+mj-lt"/>
                          <a:ea typeface="Andale Sans UI"/>
                          <a:cs typeface="Times New Roman"/>
                        </a:rPr>
                        <a:t/>
                      </a:r>
                      <a:br>
                        <a:rPr lang="en-US" sz="1800" kern="50" dirty="0" smtClean="0">
                          <a:latin typeface="+mj-lt"/>
                          <a:ea typeface="Andale Sans UI"/>
                          <a:cs typeface="Times New Roman"/>
                        </a:rPr>
                      </a:br>
                      <a:r>
                        <a:rPr lang="ru-RU" sz="1800" kern="50" dirty="0" smtClean="0">
                          <a:latin typeface="+mj-lt"/>
                          <a:ea typeface="Andale Sans UI"/>
                          <a:cs typeface="Times New Roman"/>
                        </a:rPr>
                        <a:t>из </a:t>
                      </a:r>
                      <a:r>
                        <a:rPr lang="ru-RU" sz="1800" kern="50" dirty="0">
                          <a:latin typeface="+mj-lt"/>
                          <a:ea typeface="Andale Sans UI"/>
                          <a:cs typeface="Times New Roman"/>
                        </a:rPr>
                        <a:t>«детской укладки»</a:t>
                      </a:r>
                    </a:p>
                  </a:txBody>
                  <a:tcPr marL="68580" marR="68580" marT="0" marB="0" anchor="ctr"/>
                </a:tc>
                <a:extLst>
                  <a:ext uri="{0D108BD9-81ED-4DB2-BD59-A6C34878D82A}">
                    <a16:rowId xmlns:a16="http://schemas.microsoft.com/office/drawing/2014/main" val="10000"/>
                  </a:ext>
                </a:extLst>
              </a:tr>
              <a:tr h="3109192">
                <a:tc>
                  <a:txBody>
                    <a:bodyPr/>
                    <a:lstStyle/>
                    <a:p>
                      <a:pPr marL="71755" marR="71755" algn="ctr">
                        <a:spcAft>
                          <a:spcPts val="0"/>
                        </a:spcAft>
                      </a:pPr>
                      <a:r>
                        <a:rPr lang="ru-RU" sz="1800" kern="50" dirty="0" smtClean="0">
                          <a:latin typeface="+mj-lt"/>
                          <a:ea typeface="Andale Sans UI"/>
                          <a:cs typeface="Times New Roman"/>
                        </a:rPr>
                        <a:t>Дошкольный</a:t>
                      </a:r>
                      <a:br>
                        <a:rPr lang="ru-RU" sz="1800" kern="50" dirty="0" smtClean="0">
                          <a:latin typeface="+mj-lt"/>
                          <a:ea typeface="Andale Sans UI"/>
                          <a:cs typeface="Times New Roman"/>
                        </a:rPr>
                      </a:br>
                      <a:r>
                        <a:rPr lang="ru-RU" sz="1800" kern="50" dirty="0" smtClean="0">
                          <a:latin typeface="+mj-lt"/>
                          <a:ea typeface="Andale Sans UI"/>
                          <a:cs typeface="Times New Roman"/>
                        </a:rPr>
                        <a:t>(3-7 </a:t>
                      </a:r>
                      <a:r>
                        <a:rPr lang="ru-RU" sz="1800" kern="50" dirty="0">
                          <a:latin typeface="+mj-lt"/>
                          <a:ea typeface="Andale Sans UI"/>
                          <a:cs typeface="Times New Roman"/>
                        </a:rPr>
                        <a:t>лет)</a:t>
                      </a:r>
                    </a:p>
                  </a:txBody>
                  <a:tcPr marL="68580" marR="68580" marT="0" marB="0"/>
                </a:tc>
                <a:tc>
                  <a:txBody>
                    <a:bodyPr/>
                    <a:lstStyle/>
                    <a:p>
                      <a:r>
                        <a:rPr lang="ru-RU" sz="1800" kern="1200" dirty="0" smtClean="0">
                          <a:solidFill>
                            <a:schemeClr val="dk1"/>
                          </a:solidFill>
                          <a:latin typeface="+mj-lt"/>
                          <a:ea typeface="+mn-ea"/>
                          <a:cs typeface="Times New Roman" pitchFamily="18" charset="0"/>
                        </a:rPr>
                        <a:t>Страх одиночества, предчувствие опасности, замкнутость, напряжение в теле, мышечная боль избегание тактильного контакта</a:t>
                      </a:r>
                      <a:endParaRPr lang="ru-RU" sz="1800" kern="50" dirty="0">
                        <a:latin typeface="+mj-lt"/>
                        <a:ea typeface="Andale Sans UI"/>
                        <a:cs typeface="Times New Roman" pitchFamily="18" charset="0"/>
                      </a:endParaRPr>
                    </a:p>
                  </a:txBody>
                  <a:tcPr marL="68580" marR="68580" marT="0" marB="0"/>
                </a:tc>
                <a:tc>
                  <a:txBody>
                    <a:bodyPr/>
                    <a:lstStyle/>
                    <a:p>
                      <a:r>
                        <a:rPr lang="ru-RU" sz="1800" kern="1200" dirty="0" smtClean="0">
                          <a:solidFill>
                            <a:schemeClr val="dk1"/>
                          </a:solidFill>
                          <a:latin typeface="+mj-lt"/>
                          <a:ea typeface="+mn-ea"/>
                          <a:cs typeface="Times New Roman" pitchFamily="18" charset="0"/>
                        </a:rPr>
                        <a:t>Телесно-ориентированная</a:t>
                      </a:r>
                      <a:r>
                        <a:rPr lang="en-US" sz="1800" kern="1200" baseline="0" dirty="0" smtClean="0">
                          <a:solidFill>
                            <a:schemeClr val="dk1"/>
                          </a:solidFill>
                          <a:latin typeface="+mj-lt"/>
                          <a:ea typeface="+mn-ea"/>
                          <a:cs typeface="Times New Roman" pitchFamily="18" charset="0"/>
                        </a:rPr>
                        <a:t> </a:t>
                      </a:r>
                      <a:r>
                        <a:rPr lang="ru-RU" sz="1800" kern="1200" dirty="0" smtClean="0">
                          <a:solidFill>
                            <a:schemeClr val="dk1"/>
                          </a:solidFill>
                          <a:latin typeface="+mj-lt"/>
                          <a:ea typeface="+mn-ea"/>
                          <a:cs typeface="Times New Roman" pitchFamily="18" charset="0"/>
                        </a:rPr>
                        <a:t>терапия</a:t>
                      </a:r>
                      <a:r>
                        <a:rPr lang="en-US" sz="1800" kern="1200" dirty="0" smtClean="0">
                          <a:solidFill>
                            <a:schemeClr val="dk1"/>
                          </a:solidFill>
                          <a:latin typeface="+mj-lt"/>
                          <a:ea typeface="+mn-ea"/>
                          <a:cs typeface="Times New Roman" pitchFamily="18" charset="0"/>
                        </a:rPr>
                        <a:t>:</a:t>
                      </a:r>
                      <a:endParaRPr lang="ru-RU" sz="1800" kern="1200" dirty="0" smtClean="0">
                        <a:solidFill>
                          <a:schemeClr val="dk1"/>
                        </a:solidFill>
                        <a:latin typeface="+mj-lt"/>
                        <a:ea typeface="+mn-ea"/>
                        <a:cs typeface="Times New Roman" pitchFamily="18" charset="0"/>
                      </a:endParaRPr>
                    </a:p>
                    <a:p>
                      <a:pPr marL="285750" indent="-285750">
                        <a:buFont typeface="Arial" panose="020B0604020202020204" pitchFamily="34" charset="0"/>
                        <a:buChar char="•"/>
                      </a:pPr>
                      <a:r>
                        <a:rPr lang="ru-RU" sz="1800" kern="1200" dirty="0" smtClean="0">
                          <a:solidFill>
                            <a:schemeClr val="dk1"/>
                          </a:solidFill>
                          <a:latin typeface="+mj-lt"/>
                          <a:ea typeface="+mn-ea"/>
                          <a:cs typeface="Times New Roman" pitchFamily="18" charset="0"/>
                        </a:rPr>
                        <a:t>«Необычный пирог»</a:t>
                      </a:r>
                    </a:p>
                    <a:p>
                      <a:pPr marL="285750" indent="-285750">
                        <a:buFont typeface="Arial" panose="020B0604020202020204" pitchFamily="34" charset="0"/>
                        <a:buChar char="•"/>
                      </a:pPr>
                      <a:r>
                        <a:rPr lang="ru-RU" sz="1800" kern="1200" dirty="0" smtClean="0">
                          <a:solidFill>
                            <a:schemeClr val="dk1"/>
                          </a:solidFill>
                          <a:latin typeface="+mj-lt"/>
                          <a:ea typeface="+mn-ea"/>
                          <a:cs typeface="Times New Roman" pitchFamily="18" charset="0"/>
                        </a:rPr>
                        <a:t>«Желудь-дуб»</a:t>
                      </a:r>
                    </a:p>
                    <a:p>
                      <a:endParaRPr lang="ru-RU" sz="1800" kern="1200" dirty="0" smtClean="0">
                        <a:solidFill>
                          <a:schemeClr val="dk1"/>
                        </a:solidFill>
                        <a:latin typeface="+mj-lt"/>
                        <a:ea typeface="+mn-ea"/>
                        <a:cs typeface="Times New Roman" pitchFamily="18" charset="0"/>
                      </a:endParaRPr>
                    </a:p>
                    <a:p>
                      <a:r>
                        <a:rPr lang="ru-RU" sz="1800" kern="1200" dirty="0" smtClean="0">
                          <a:solidFill>
                            <a:schemeClr val="dk1"/>
                          </a:solidFill>
                          <a:latin typeface="+mj-lt"/>
                          <a:ea typeface="+mn-ea"/>
                          <a:cs typeface="Times New Roman" pitchFamily="18" charset="0"/>
                        </a:rPr>
                        <a:t>Сказкотерапия</a:t>
                      </a:r>
                      <a:endParaRPr lang="ru-RU" sz="1800" kern="50" dirty="0">
                        <a:latin typeface="+mj-lt"/>
                        <a:ea typeface="Andale Sans UI"/>
                        <a:cs typeface="Times New Roman" pitchFamily="18" charset="0"/>
                      </a:endParaRPr>
                    </a:p>
                  </a:txBody>
                  <a:tcPr marL="68580" marR="68580" marT="0" marB="0"/>
                </a:tc>
                <a:tc>
                  <a:txBody>
                    <a:bodyPr/>
                    <a:lstStyle/>
                    <a:p>
                      <a:pPr marL="0" indent="0" algn="l">
                        <a:spcAft>
                          <a:spcPts val="0"/>
                        </a:spcAft>
                        <a:buFont typeface="Arial" panose="020B0604020202020204" pitchFamily="34" charset="0"/>
                        <a:buNone/>
                      </a:pPr>
                      <a:endParaRPr lang="ru-RU" sz="1800" kern="50" dirty="0">
                        <a:latin typeface="+mj-lt"/>
                        <a:ea typeface="Andale Sans UI"/>
                        <a:cs typeface="Times New Roman"/>
                      </a:endParaRPr>
                    </a:p>
                  </a:txBody>
                  <a:tcPr marL="68580" marR="68580" marT="0" marB="0"/>
                </a:tc>
                <a:extLst>
                  <a:ext uri="{0D108BD9-81ED-4DB2-BD59-A6C34878D82A}">
                    <a16:rowId xmlns:a16="http://schemas.microsoft.com/office/drawing/2014/main" val="10001"/>
                  </a:ext>
                </a:extLst>
              </a:tr>
            </a:tbl>
          </a:graphicData>
        </a:graphic>
      </p:graphicFrame>
      <p:pic>
        <p:nvPicPr>
          <p:cNvPr id="5" name="Рисунок 4"/>
          <p:cNvPicPr>
            <a:picLocks noChangeAspect="1"/>
          </p:cNvPicPr>
          <p:nvPr/>
        </p:nvPicPr>
        <p:blipFill>
          <a:blip r:embed="rId2"/>
          <a:stretch>
            <a:fillRect/>
          </a:stretch>
        </p:blipFill>
        <p:spPr>
          <a:xfrm>
            <a:off x="10370996" y="136073"/>
            <a:ext cx="1713124" cy="1554615"/>
          </a:xfrm>
          <a:prstGeom prst="rect">
            <a:avLst/>
          </a:prstGeom>
        </p:spPr>
      </p:pic>
    </p:spTree>
    <p:extLst>
      <p:ext uri="{BB962C8B-B14F-4D97-AF65-F5344CB8AC3E}">
        <p14:creationId xmlns:p14="http://schemas.microsoft.com/office/powerpoint/2010/main" val="17584441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ИСПОЛЬЗОВАНИЕ МАТЕРИАЛОВ «ДЕТСКОЙ УКЛАДКИ»</a:t>
            </a:r>
            <a:br>
              <a:rPr lang="ru-RU" sz="2400" dirty="0"/>
            </a:br>
            <a:r>
              <a:rPr lang="ru-RU" sz="2400" dirty="0"/>
              <a:t>С УЧЕТОМ ВОЗРАСТНЫХ ОСОБЕННОСТЕЙ ДЕТЕЙ</a:t>
            </a:r>
            <a:br>
              <a:rPr lang="ru-RU" sz="2400" dirty="0"/>
            </a:br>
            <a:r>
              <a:rPr lang="ru-RU" sz="2400" dirty="0"/>
              <a:t>И ПЕРЕЖИВАНИЯ ПСИХОТРАВМИРУЮЩЕГО СОБЫТИЯ </a:t>
            </a:r>
          </a:p>
        </p:txBody>
      </p:sp>
      <p:sp>
        <p:nvSpPr>
          <p:cNvPr id="3" name="Объект 2"/>
          <p:cNvSpPr>
            <a:spLocks noGrp="1"/>
          </p:cNvSpPr>
          <p:nvPr>
            <p:ph idx="1"/>
          </p:nvPr>
        </p:nvSpPr>
        <p:spPr/>
        <p:txBody>
          <a:bodyPr/>
          <a:lstStyle/>
          <a:p>
            <a:endParaRPr lang="ru-RU" dirty="0"/>
          </a:p>
        </p:txBody>
      </p:sp>
      <p:graphicFrame>
        <p:nvGraphicFramePr>
          <p:cNvPr id="4" name="Содержимое 4"/>
          <p:cNvGraphicFramePr>
            <a:graphicFrameLocks/>
          </p:cNvGraphicFramePr>
          <p:nvPr>
            <p:extLst>
              <p:ext uri="{D42A27DB-BD31-4B8C-83A1-F6EECF244321}">
                <p14:modId xmlns:p14="http://schemas.microsoft.com/office/powerpoint/2010/main" val="2617924294"/>
              </p:ext>
            </p:extLst>
          </p:nvPr>
        </p:nvGraphicFramePr>
        <p:xfrm>
          <a:off x="275492" y="1930400"/>
          <a:ext cx="10328032" cy="4770849"/>
        </p:xfrm>
        <a:graphic>
          <a:graphicData uri="http://schemas.openxmlformats.org/drawingml/2006/table">
            <a:tbl>
              <a:tblPr firstRow="1" bandRow="1">
                <a:tableStyleId>{5C22544A-7EE6-4342-B048-85BDC9FD1C3A}</a:tableStyleId>
              </a:tblPr>
              <a:tblGrid>
                <a:gridCol w="1642262">
                  <a:extLst>
                    <a:ext uri="{9D8B030D-6E8A-4147-A177-3AD203B41FA5}">
                      <a16:colId xmlns:a16="http://schemas.microsoft.com/office/drawing/2014/main" val="20000"/>
                    </a:ext>
                  </a:extLst>
                </a:gridCol>
                <a:gridCol w="2969083">
                  <a:extLst>
                    <a:ext uri="{9D8B030D-6E8A-4147-A177-3AD203B41FA5}">
                      <a16:colId xmlns:a16="http://schemas.microsoft.com/office/drawing/2014/main" val="20001"/>
                    </a:ext>
                  </a:extLst>
                </a:gridCol>
                <a:gridCol w="2843951">
                  <a:extLst>
                    <a:ext uri="{9D8B030D-6E8A-4147-A177-3AD203B41FA5}">
                      <a16:colId xmlns:a16="http://schemas.microsoft.com/office/drawing/2014/main" val="20002"/>
                    </a:ext>
                  </a:extLst>
                </a:gridCol>
                <a:gridCol w="2872736">
                  <a:extLst>
                    <a:ext uri="{9D8B030D-6E8A-4147-A177-3AD203B41FA5}">
                      <a16:colId xmlns:a16="http://schemas.microsoft.com/office/drawing/2014/main" val="20003"/>
                    </a:ext>
                  </a:extLst>
                </a:gridCol>
              </a:tblGrid>
              <a:tr h="1113249">
                <a:tc>
                  <a:txBody>
                    <a:bodyPr/>
                    <a:lstStyle/>
                    <a:p>
                      <a:pPr algn="ctr">
                        <a:spcAft>
                          <a:spcPts val="0"/>
                        </a:spcAft>
                      </a:pPr>
                      <a:r>
                        <a:rPr lang="ru-RU" sz="1800" kern="50" dirty="0" smtClean="0">
                          <a:latin typeface="+mj-lt"/>
                          <a:ea typeface="Andale Sans UI"/>
                          <a:cs typeface="Times New Roman"/>
                        </a:rPr>
                        <a:t>Возраст</a:t>
                      </a:r>
                      <a:endParaRPr lang="ru-RU" sz="1800" kern="50" dirty="0">
                        <a:latin typeface="+mj-lt"/>
                        <a:ea typeface="Andale Sans UI"/>
                        <a:cs typeface="Times New Roman"/>
                      </a:endParaRPr>
                    </a:p>
                  </a:txBody>
                  <a:tcPr marL="68580" marR="68580" marT="0" marB="0" anchor="ctr"/>
                </a:tc>
                <a:tc>
                  <a:txBody>
                    <a:bodyPr/>
                    <a:lstStyle/>
                    <a:p>
                      <a:pPr algn="ctr">
                        <a:spcAft>
                          <a:spcPts val="0"/>
                        </a:spcAft>
                      </a:pPr>
                      <a:r>
                        <a:rPr lang="ru-RU" sz="1800" kern="50" dirty="0">
                          <a:latin typeface="+mj-lt"/>
                          <a:ea typeface="Andale Sans UI"/>
                          <a:cs typeface="Times New Roman"/>
                        </a:rPr>
                        <a:t>Специфические  </a:t>
                      </a:r>
                      <a:r>
                        <a:rPr lang="ru-RU" sz="1800" kern="50" dirty="0" smtClean="0">
                          <a:latin typeface="+mj-lt"/>
                          <a:ea typeface="Andale Sans UI"/>
                          <a:cs typeface="Times New Roman"/>
                        </a:rPr>
                        <a:t>реакции</a:t>
                      </a:r>
                      <a:br>
                        <a:rPr lang="ru-RU" sz="1800" kern="50" dirty="0" smtClean="0">
                          <a:latin typeface="+mj-lt"/>
                          <a:ea typeface="Andale Sans UI"/>
                          <a:cs typeface="Times New Roman"/>
                        </a:rPr>
                      </a:br>
                      <a:r>
                        <a:rPr lang="ru-RU" sz="1800" kern="50" dirty="0" smtClean="0">
                          <a:latin typeface="+mj-lt"/>
                          <a:ea typeface="Andale Sans UI"/>
                          <a:cs typeface="Times New Roman"/>
                        </a:rPr>
                        <a:t>и </a:t>
                      </a:r>
                      <a:r>
                        <a:rPr lang="ru-RU" sz="1800" kern="50" dirty="0">
                          <a:latin typeface="+mj-lt"/>
                          <a:ea typeface="Andale Sans UI"/>
                          <a:cs typeface="Times New Roman"/>
                        </a:rPr>
                        <a:t>поведенческие проявления</a:t>
                      </a:r>
                    </a:p>
                  </a:txBody>
                  <a:tcPr marL="68580" marR="68580" marT="0" marB="0" anchor="ctr"/>
                </a:tc>
                <a:tc>
                  <a:txBody>
                    <a:bodyPr/>
                    <a:lstStyle/>
                    <a:p>
                      <a:pPr algn="ctr">
                        <a:spcAft>
                          <a:spcPts val="0"/>
                        </a:spcAft>
                      </a:pPr>
                      <a:r>
                        <a:rPr lang="ru-RU" sz="1800" kern="50" dirty="0">
                          <a:latin typeface="+mj-lt"/>
                          <a:ea typeface="Andale Sans UI"/>
                          <a:cs typeface="Times New Roman"/>
                        </a:rPr>
                        <a:t>Название </a:t>
                      </a:r>
                      <a:r>
                        <a:rPr lang="ru-RU" sz="1800" kern="50" dirty="0" smtClean="0">
                          <a:latin typeface="+mj-lt"/>
                          <a:ea typeface="Andale Sans UI"/>
                          <a:cs typeface="Times New Roman"/>
                        </a:rPr>
                        <a:t>метода</a:t>
                      </a:r>
                      <a:br>
                        <a:rPr lang="ru-RU" sz="1800" kern="50" dirty="0" smtClean="0">
                          <a:latin typeface="+mj-lt"/>
                          <a:ea typeface="Andale Sans UI"/>
                          <a:cs typeface="Times New Roman"/>
                        </a:rPr>
                      </a:br>
                      <a:r>
                        <a:rPr lang="ru-RU" sz="1800" kern="50" dirty="0" smtClean="0">
                          <a:latin typeface="+mj-lt"/>
                          <a:ea typeface="Andale Sans UI"/>
                          <a:cs typeface="Times New Roman"/>
                        </a:rPr>
                        <a:t>арт-терапии</a:t>
                      </a:r>
                      <a:br>
                        <a:rPr lang="ru-RU" sz="1800" kern="50" dirty="0" smtClean="0">
                          <a:latin typeface="+mj-lt"/>
                          <a:ea typeface="Andale Sans UI"/>
                          <a:cs typeface="Times New Roman"/>
                        </a:rPr>
                      </a:br>
                      <a:r>
                        <a:rPr lang="ru-RU" sz="1800" kern="50" dirty="0" smtClean="0">
                          <a:latin typeface="+mj-lt"/>
                          <a:ea typeface="Andale Sans UI"/>
                          <a:cs typeface="Times New Roman"/>
                        </a:rPr>
                        <a:t>и </a:t>
                      </a:r>
                      <a:r>
                        <a:rPr lang="ru-RU" sz="1800" kern="50" dirty="0">
                          <a:latin typeface="+mj-lt"/>
                          <a:ea typeface="Andale Sans UI"/>
                          <a:cs typeface="Times New Roman"/>
                        </a:rPr>
                        <a:t>упражнения</a:t>
                      </a:r>
                    </a:p>
                  </a:txBody>
                  <a:tcPr marL="68580" marR="68580" marT="0" marB="0" anchor="ctr"/>
                </a:tc>
                <a:tc>
                  <a:txBody>
                    <a:bodyPr/>
                    <a:lstStyle/>
                    <a:p>
                      <a:pPr algn="ctr">
                        <a:spcAft>
                          <a:spcPts val="0"/>
                        </a:spcAft>
                      </a:pPr>
                      <a:r>
                        <a:rPr lang="ru-RU" sz="1800" kern="50" dirty="0">
                          <a:latin typeface="+mj-lt"/>
                          <a:ea typeface="Andale Sans UI"/>
                          <a:cs typeface="Times New Roman"/>
                        </a:rPr>
                        <a:t>Перечень </a:t>
                      </a:r>
                      <a:r>
                        <a:rPr lang="ru-RU" sz="1800" kern="50" dirty="0" smtClean="0">
                          <a:latin typeface="+mj-lt"/>
                          <a:ea typeface="Andale Sans UI"/>
                          <a:cs typeface="Times New Roman"/>
                        </a:rPr>
                        <a:t>материалов</a:t>
                      </a:r>
                      <a:r>
                        <a:rPr lang="en-US" sz="1800" kern="50" dirty="0" smtClean="0">
                          <a:latin typeface="+mj-lt"/>
                          <a:ea typeface="Andale Sans UI"/>
                          <a:cs typeface="Times New Roman"/>
                        </a:rPr>
                        <a:t/>
                      </a:r>
                      <a:br>
                        <a:rPr lang="en-US" sz="1800" kern="50" dirty="0" smtClean="0">
                          <a:latin typeface="+mj-lt"/>
                          <a:ea typeface="Andale Sans UI"/>
                          <a:cs typeface="Times New Roman"/>
                        </a:rPr>
                      </a:br>
                      <a:r>
                        <a:rPr lang="ru-RU" sz="1800" kern="50" dirty="0" smtClean="0">
                          <a:latin typeface="+mj-lt"/>
                          <a:ea typeface="Andale Sans UI"/>
                          <a:cs typeface="Times New Roman"/>
                        </a:rPr>
                        <a:t>из </a:t>
                      </a:r>
                      <a:r>
                        <a:rPr lang="ru-RU" sz="1800" kern="50" dirty="0">
                          <a:latin typeface="+mj-lt"/>
                          <a:ea typeface="Andale Sans UI"/>
                          <a:cs typeface="Times New Roman"/>
                        </a:rPr>
                        <a:t>«детской укладки»</a:t>
                      </a:r>
                    </a:p>
                  </a:txBody>
                  <a:tcPr marL="68580" marR="68580" marT="0" marB="0" anchor="ctr"/>
                </a:tc>
                <a:extLst>
                  <a:ext uri="{0D108BD9-81ED-4DB2-BD59-A6C34878D82A}">
                    <a16:rowId xmlns:a16="http://schemas.microsoft.com/office/drawing/2014/main" val="10000"/>
                  </a:ext>
                </a:extLst>
              </a:tr>
              <a:tr h="3238089">
                <a:tc>
                  <a:txBody>
                    <a:bodyPr/>
                    <a:lstStyle/>
                    <a:p>
                      <a:pPr algn="ctr"/>
                      <a:r>
                        <a:rPr lang="ru-RU" sz="1600" kern="1200" dirty="0" smtClean="0">
                          <a:solidFill>
                            <a:schemeClr val="dk1"/>
                          </a:solidFill>
                          <a:latin typeface="+mj-lt"/>
                          <a:ea typeface="+mn-ea"/>
                          <a:cs typeface="Times New Roman" pitchFamily="18" charset="0"/>
                        </a:rPr>
                        <a:t>Младший школьный</a:t>
                      </a:r>
                    </a:p>
                    <a:p>
                      <a:pPr algn="ctr"/>
                      <a:r>
                        <a:rPr lang="ru-RU" sz="1600" kern="1200" dirty="0" smtClean="0">
                          <a:solidFill>
                            <a:schemeClr val="dk1"/>
                          </a:solidFill>
                          <a:latin typeface="+mj-lt"/>
                          <a:ea typeface="+mn-ea"/>
                          <a:cs typeface="Times New Roman" pitchFamily="18" charset="0"/>
                        </a:rPr>
                        <a:t>(8-13 лет)</a:t>
                      </a:r>
                      <a:endParaRPr lang="ru-RU" sz="1600" kern="50" dirty="0">
                        <a:latin typeface="+mj-lt"/>
                        <a:ea typeface="Andale Sans UI"/>
                        <a:cs typeface="Times New Roman" pitchFamily="18" charset="0"/>
                      </a:endParaRPr>
                    </a:p>
                  </a:txBody>
                  <a:tcPr marL="68580" marR="68580" marT="0" marB="0"/>
                </a:tc>
                <a:tc>
                  <a:txBody>
                    <a:bodyPr/>
                    <a:lstStyle/>
                    <a:p>
                      <a:r>
                        <a:rPr lang="ru-RU" sz="1600" kern="1200" dirty="0" smtClean="0">
                          <a:solidFill>
                            <a:schemeClr val="dk1"/>
                          </a:solidFill>
                          <a:latin typeface="+mj-lt"/>
                          <a:ea typeface="+mn-ea"/>
                          <a:cs typeface="+mn-cs"/>
                        </a:rPr>
                        <a:t>Чрезмерное</a:t>
                      </a:r>
                      <a:br>
                        <a:rPr lang="ru-RU" sz="1600" kern="1200" dirty="0" smtClean="0">
                          <a:solidFill>
                            <a:schemeClr val="dk1"/>
                          </a:solidFill>
                          <a:latin typeface="+mj-lt"/>
                          <a:ea typeface="+mn-ea"/>
                          <a:cs typeface="+mn-cs"/>
                        </a:rPr>
                      </a:br>
                      <a:r>
                        <a:rPr lang="ru-RU" sz="1600" kern="1200" dirty="0" smtClean="0">
                          <a:solidFill>
                            <a:schemeClr val="dk1"/>
                          </a:solidFill>
                          <a:latin typeface="+mj-lt"/>
                          <a:ea typeface="+mn-ea"/>
                          <a:cs typeface="+mn-cs"/>
                        </a:rPr>
                        <a:t>психоэмоциональное напряжение, напряжение</a:t>
                      </a:r>
                      <a:br>
                        <a:rPr lang="ru-RU" sz="1600" kern="1200" dirty="0" smtClean="0">
                          <a:solidFill>
                            <a:schemeClr val="dk1"/>
                          </a:solidFill>
                          <a:latin typeface="+mj-lt"/>
                          <a:ea typeface="+mn-ea"/>
                          <a:cs typeface="+mn-cs"/>
                        </a:rPr>
                      </a:br>
                      <a:r>
                        <a:rPr lang="ru-RU" sz="1600" kern="1200" dirty="0" smtClean="0">
                          <a:solidFill>
                            <a:schemeClr val="dk1"/>
                          </a:solidFill>
                          <a:latin typeface="+mj-lt"/>
                          <a:ea typeface="+mn-ea"/>
                          <a:cs typeface="+mn-cs"/>
                        </a:rPr>
                        <a:t>в теле, повышенная тревога, чувство вины</a:t>
                      </a:r>
                      <a:endParaRPr lang="ru-RU" sz="1600" kern="50" dirty="0">
                        <a:latin typeface="+mj-lt"/>
                        <a:ea typeface="Andale Sans UI"/>
                        <a:cs typeface="Times New Roman" pitchFamily="18" charset="0"/>
                      </a:endParaRPr>
                    </a:p>
                  </a:txBody>
                  <a:tcPr marL="68580" marR="68580" marT="0" marB="0"/>
                </a:tc>
                <a:tc>
                  <a:txBody>
                    <a:bodyPr/>
                    <a:lstStyle/>
                    <a:p>
                      <a:r>
                        <a:rPr lang="ru-RU" sz="1600" kern="1200" dirty="0" smtClean="0">
                          <a:solidFill>
                            <a:schemeClr val="dk1"/>
                          </a:solidFill>
                          <a:latin typeface="+mj-lt"/>
                          <a:ea typeface="+mn-ea"/>
                          <a:cs typeface="+mn-cs"/>
                        </a:rPr>
                        <a:t>Игротерапия:</a:t>
                      </a:r>
                    </a:p>
                    <a:p>
                      <a:pPr marL="285750" indent="-285750">
                        <a:buFont typeface="Arial" panose="020B0604020202020204" pitchFamily="34" charset="0"/>
                        <a:buChar char="•"/>
                      </a:pPr>
                      <a:r>
                        <a:rPr lang="ru-RU" sz="1600" kern="1200" dirty="0" smtClean="0">
                          <a:solidFill>
                            <a:schemeClr val="dk1"/>
                          </a:solidFill>
                          <a:latin typeface="+mj-lt"/>
                          <a:ea typeface="+mn-ea"/>
                          <a:cs typeface="+mn-cs"/>
                        </a:rPr>
                        <a:t>«Одиннадцать»</a:t>
                      </a:r>
                    </a:p>
                    <a:p>
                      <a:pPr marL="285750" indent="-285750">
                        <a:buFont typeface="Arial" panose="020B0604020202020204" pitchFamily="34" charset="0"/>
                        <a:buChar char="•"/>
                      </a:pPr>
                      <a:r>
                        <a:rPr lang="ru-RU" sz="1600" kern="1200" dirty="0" smtClean="0">
                          <a:solidFill>
                            <a:schemeClr val="dk1"/>
                          </a:solidFill>
                          <a:latin typeface="+mj-lt"/>
                          <a:ea typeface="+mn-ea"/>
                          <a:cs typeface="+mn-cs"/>
                        </a:rPr>
                        <a:t>«Ручка громкости»</a:t>
                      </a:r>
                    </a:p>
                    <a:p>
                      <a:pPr marL="0" indent="0">
                        <a:buFont typeface="Arial" panose="020B0604020202020204" pitchFamily="34" charset="0"/>
                        <a:buNone/>
                      </a:pPr>
                      <a:endParaRPr lang="ru-RU" sz="1600" kern="1200" dirty="0" smtClean="0">
                        <a:solidFill>
                          <a:schemeClr val="dk1"/>
                        </a:solidFill>
                        <a:latin typeface="+mj-lt"/>
                        <a:ea typeface="+mn-ea"/>
                        <a:cs typeface="+mn-cs"/>
                      </a:endParaRPr>
                    </a:p>
                    <a:p>
                      <a:pPr marL="0" indent="0">
                        <a:buFont typeface="Arial" panose="020B0604020202020204" pitchFamily="34" charset="0"/>
                        <a:buNone/>
                      </a:pPr>
                      <a:r>
                        <a:rPr lang="ru-RU" sz="1600" kern="1200" dirty="0" smtClean="0">
                          <a:solidFill>
                            <a:schemeClr val="dk1"/>
                          </a:solidFill>
                          <a:latin typeface="+mj-lt"/>
                          <a:ea typeface="+mn-ea"/>
                          <a:cs typeface="+mn-cs"/>
                        </a:rPr>
                        <a:t>Изотерапия:</a:t>
                      </a:r>
                    </a:p>
                    <a:p>
                      <a:pPr marL="285750" indent="-285750">
                        <a:buFont typeface="Arial" panose="020B0604020202020204" pitchFamily="34" charset="0"/>
                        <a:buChar char="•"/>
                      </a:pPr>
                      <a:r>
                        <a:rPr lang="ru-RU" sz="1600" kern="1200" dirty="0" smtClean="0">
                          <a:solidFill>
                            <a:schemeClr val="dk1"/>
                          </a:solidFill>
                          <a:latin typeface="+mj-lt"/>
                          <a:ea typeface="+mn-ea"/>
                          <a:cs typeface="+mn-cs"/>
                        </a:rPr>
                        <a:t>«Амулет-оберег»</a:t>
                      </a:r>
                    </a:p>
                    <a:p>
                      <a:pPr marL="285750" indent="-285750">
                        <a:buFont typeface="Arial" panose="020B0604020202020204" pitchFamily="34" charset="0"/>
                        <a:buChar char="•"/>
                      </a:pPr>
                      <a:r>
                        <a:rPr lang="ru-RU" sz="1600" kern="1200" dirty="0" smtClean="0">
                          <a:solidFill>
                            <a:schemeClr val="dk1"/>
                          </a:solidFill>
                          <a:latin typeface="+mj-lt"/>
                          <a:ea typeface="+mn-ea"/>
                          <a:cs typeface="+mn-cs"/>
                        </a:rPr>
                        <a:t>«Медаль за….»</a:t>
                      </a:r>
                    </a:p>
                    <a:p>
                      <a:pPr marL="285750" indent="-285750">
                        <a:buFont typeface="Arial" panose="020B0604020202020204" pitchFamily="34" charset="0"/>
                        <a:buChar char="•"/>
                      </a:pPr>
                      <a:r>
                        <a:rPr lang="ru-RU" sz="1600" kern="1200" dirty="0" smtClean="0">
                          <a:solidFill>
                            <a:schemeClr val="dk1"/>
                          </a:solidFill>
                          <a:latin typeface="+mj-lt"/>
                          <a:ea typeface="+mn-ea"/>
                          <a:cs typeface="+mn-cs"/>
                        </a:rPr>
                        <a:t>«Каракули»</a:t>
                      </a:r>
                    </a:p>
                    <a:p>
                      <a:pPr marL="285750" indent="-285750">
                        <a:buFont typeface="Arial" panose="020B0604020202020204" pitchFamily="34" charset="0"/>
                        <a:buChar char="•"/>
                      </a:pPr>
                      <a:r>
                        <a:rPr lang="ru-RU" sz="1600" kern="1200" dirty="0" smtClean="0">
                          <a:solidFill>
                            <a:schemeClr val="dk1"/>
                          </a:solidFill>
                          <a:latin typeface="+mj-lt"/>
                          <a:ea typeface="+mn-ea"/>
                          <a:cs typeface="+mn-cs"/>
                        </a:rPr>
                        <a:t>«Мой герб»</a:t>
                      </a:r>
                    </a:p>
                    <a:p>
                      <a:pPr marL="285750" indent="-285750">
                        <a:buFont typeface="Arial" panose="020B0604020202020204" pitchFamily="34" charset="0"/>
                        <a:buChar char="•"/>
                      </a:pPr>
                      <a:r>
                        <a:rPr lang="ru-RU" sz="1600" kern="1200" dirty="0" smtClean="0">
                          <a:solidFill>
                            <a:schemeClr val="dk1"/>
                          </a:solidFill>
                          <a:latin typeface="+mj-lt"/>
                          <a:ea typeface="+mn-ea"/>
                          <a:cs typeface="+mn-cs"/>
                        </a:rPr>
                        <a:t>«Штриховка»</a:t>
                      </a:r>
                    </a:p>
                    <a:p>
                      <a:endParaRPr lang="ru-RU" sz="1600" kern="1200" dirty="0" smtClean="0">
                        <a:solidFill>
                          <a:schemeClr val="dk1"/>
                        </a:solidFill>
                        <a:latin typeface="+mj-lt"/>
                        <a:ea typeface="+mn-ea"/>
                        <a:cs typeface="+mn-cs"/>
                      </a:endParaRPr>
                    </a:p>
                    <a:p>
                      <a:r>
                        <a:rPr lang="ru-RU" sz="1600" kern="1200" dirty="0" smtClean="0">
                          <a:solidFill>
                            <a:schemeClr val="dk1"/>
                          </a:solidFill>
                          <a:latin typeface="+mj-lt"/>
                          <a:ea typeface="+mn-ea"/>
                          <a:cs typeface="+mn-cs"/>
                        </a:rPr>
                        <a:t>Песочная терапия:</a:t>
                      </a:r>
                    </a:p>
                    <a:p>
                      <a:pPr marL="285750" indent="-285750">
                        <a:buFont typeface="Arial" panose="020B0604020202020204" pitchFamily="34" charset="0"/>
                        <a:buChar char="•"/>
                      </a:pPr>
                      <a:r>
                        <a:rPr lang="ru-RU" sz="1600" kern="1200" dirty="0" smtClean="0">
                          <a:solidFill>
                            <a:schemeClr val="dk1"/>
                          </a:solidFill>
                          <a:latin typeface="+mj-lt"/>
                          <a:ea typeface="+mn-ea"/>
                          <a:cs typeface="+mn-cs"/>
                        </a:rPr>
                        <a:t>«Песочный дождик»</a:t>
                      </a:r>
                      <a:endParaRPr lang="ru-RU" sz="1600" kern="50" dirty="0">
                        <a:latin typeface="+mj-lt"/>
                        <a:ea typeface="Andale Sans UI"/>
                        <a:cs typeface="Times New Roman" pitchFamily="18" charset="0"/>
                      </a:endParaRPr>
                    </a:p>
                  </a:txBody>
                  <a:tcPr marL="68580" marR="68580" marT="0" marB="0"/>
                </a:tc>
                <a:tc>
                  <a:txBody>
                    <a:bodyPr/>
                    <a:lstStyle/>
                    <a:p>
                      <a:pPr marL="285750" indent="-285750">
                        <a:buFont typeface="Arial" panose="020B0604020202020204" pitchFamily="34" charset="0"/>
                        <a:buChar char="•"/>
                      </a:pPr>
                      <a:r>
                        <a:rPr lang="ru-RU" sz="1600" kern="1200" dirty="0" smtClean="0">
                          <a:solidFill>
                            <a:schemeClr val="dk1"/>
                          </a:solidFill>
                          <a:latin typeface="+mj-lt"/>
                          <a:ea typeface="+mn-ea"/>
                          <a:cs typeface="+mn-cs"/>
                        </a:rPr>
                        <a:t>Мягкая игрушка</a:t>
                      </a:r>
                    </a:p>
                    <a:p>
                      <a:pPr>
                        <a:buFontTx/>
                        <a:buNone/>
                      </a:pPr>
                      <a:r>
                        <a:rPr lang="ru-RU" sz="1600" kern="1200" dirty="0" smtClean="0">
                          <a:solidFill>
                            <a:schemeClr val="dk1"/>
                          </a:solidFill>
                          <a:latin typeface="+mj-lt"/>
                          <a:ea typeface="+mn-ea"/>
                          <a:cs typeface="+mn-cs"/>
                        </a:rPr>
                        <a:t>Изотерапия:</a:t>
                      </a:r>
                    </a:p>
                    <a:p>
                      <a:pPr marL="285750" indent="-285750">
                        <a:buFont typeface="Arial" panose="020B0604020202020204" pitchFamily="34" charset="0"/>
                        <a:buChar char="•"/>
                      </a:pPr>
                      <a:r>
                        <a:rPr lang="ru-RU" sz="1600" kern="1200" dirty="0" smtClean="0">
                          <a:solidFill>
                            <a:schemeClr val="dk1"/>
                          </a:solidFill>
                          <a:latin typeface="+mj-lt"/>
                          <a:ea typeface="+mn-ea"/>
                          <a:cs typeface="+mn-cs"/>
                        </a:rPr>
                        <a:t>Бумага, картон</a:t>
                      </a:r>
                    </a:p>
                    <a:p>
                      <a:pPr marL="285750" indent="-285750">
                        <a:buFont typeface="Arial" panose="020B0604020202020204" pitchFamily="34" charset="0"/>
                        <a:buChar char="•"/>
                      </a:pPr>
                      <a:r>
                        <a:rPr lang="ru-RU" sz="1600" kern="1200" dirty="0" smtClean="0">
                          <a:solidFill>
                            <a:schemeClr val="dk1"/>
                          </a:solidFill>
                          <a:latin typeface="+mj-lt"/>
                          <a:ea typeface="+mn-ea"/>
                          <a:cs typeface="+mn-cs"/>
                        </a:rPr>
                        <a:t>Ножницы</a:t>
                      </a:r>
                    </a:p>
                    <a:p>
                      <a:pPr marL="285750" indent="-285750">
                        <a:buFont typeface="Arial" panose="020B0604020202020204" pitchFamily="34" charset="0"/>
                        <a:buChar char="•"/>
                      </a:pPr>
                      <a:r>
                        <a:rPr lang="ru-RU" sz="1600" kern="1200" dirty="0" smtClean="0">
                          <a:solidFill>
                            <a:schemeClr val="dk1"/>
                          </a:solidFill>
                          <a:latin typeface="+mj-lt"/>
                          <a:ea typeface="+mn-ea"/>
                          <a:cs typeface="+mn-cs"/>
                        </a:rPr>
                        <a:t>Цветные карандаши</a:t>
                      </a:r>
                    </a:p>
                    <a:p>
                      <a:pPr marL="285750" indent="-285750">
                        <a:buFont typeface="Arial" panose="020B0604020202020204" pitchFamily="34" charset="0"/>
                        <a:buChar char="•"/>
                      </a:pPr>
                      <a:r>
                        <a:rPr lang="ru-RU" sz="1600" kern="1200" dirty="0" smtClean="0">
                          <a:solidFill>
                            <a:schemeClr val="dk1"/>
                          </a:solidFill>
                          <a:latin typeface="+mj-lt"/>
                          <a:ea typeface="+mn-ea"/>
                          <a:cs typeface="+mn-cs"/>
                        </a:rPr>
                        <a:t>Ленточки</a:t>
                      </a:r>
                    </a:p>
                    <a:p>
                      <a:pPr marL="285750" indent="-285750">
                        <a:buFont typeface="Arial" panose="020B0604020202020204" pitchFamily="34" charset="0"/>
                        <a:buChar char="•"/>
                      </a:pPr>
                      <a:r>
                        <a:rPr lang="ru-RU" sz="1600" kern="1200" dirty="0" smtClean="0">
                          <a:solidFill>
                            <a:schemeClr val="dk1"/>
                          </a:solidFill>
                          <a:latin typeface="+mj-lt"/>
                          <a:ea typeface="+mn-ea"/>
                          <a:cs typeface="+mn-cs"/>
                        </a:rPr>
                        <a:t>Пластилин</a:t>
                      </a:r>
                    </a:p>
                    <a:p>
                      <a:pPr marL="285750" indent="-285750">
                        <a:buFont typeface="Arial" panose="020B0604020202020204" pitchFamily="34" charset="0"/>
                        <a:buChar char="•"/>
                      </a:pPr>
                      <a:r>
                        <a:rPr lang="ru-RU" sz="1600" kern="1200" dirty="0" smtClean="0">
                          <a:solidFill>
                            <a:schemeClr val="dk1"/>
                          </a:solidFill>
                          <a:latin typeface="+mj-lt"/>
                          <a:ea typeface="+mn-ea"/>
                          <a:cs typeface="+mn-cs"/>
                        </a:rPr>
                        <a:t>Бусины</a:t>
                      </a:r>
                    </a:p>
                    <a:p>
                      <a:pPr marL="285750" indent="-285750">
                        <a:buFont typeface="Arial" panose="020B0604020202020204" pitchFamily="34" charset="0"/>
                        <a:buChar char="•"/>
                      </a:pPr>
                      <a:r>
                        <a:rPr lang="ru-RU" sz="1600" kern="1200" dirty="0" smtClean="0">
                          <a:solidFill>
                            <a:schemeClr val="dk1"/>
                          </a:solidFill>
                          <a:latin typeface="+mj-lt"/>
                          <a:ea typeface="+mn-ea"/>
                          <a:cs typeface="+mn-cs"/>
                        </a:rPr>
                        <a:t>Краски</a:t>
                      </a:r>
                    </a:p>
                    <a:p>
                      <a:pPr marL="285750" indent="-285750">
                        <a:buFont typeface="Arial" panose="020B0604020202020204" pitchFamily="34" charset="0"/>
                        <a:buChar char="•"/>
                      </a:pPr>
                      <a:r>
                        <a:rPr lang="ru-RU" sz="1600" kern="1200" dirty="0" smtClean="0">
                          <a:solidFill>
                            <a:schemeClr val="dk1"/>
                          </a:solidFill>
                          <a:latin typeface="+mj-lt"/>
                          <a:ea typeface="+mn-ea"/>
                          <a:cs typeface="+mn-cs"/>
                        </a:rPr>
                        <a:t>Клей</a:t>
                      </a:r>
                    </a:p>
                    <a:p>
                      <a:endParaRPr lang="ru-RU" sz="1600" kern="1200" dirty="0" smtClean="0">
                        <a:solidFill>
                          <a:schemeClr val="dk1"/>
                        </a:solidFill>
                        <a:latin typeface="+mj-lt"/>
                        <a:ea typeface="+mn-ea"/>
                        <a:cs typeface="+mn-cs"/>
                      </a:endParaRPr>
                    </a:p>
                    <a:p>
                      <a:r>
                        <a:rPr lang="ru-RU" sz="1600" kern="1200" dirty="0" smtClean="0">
                          <a:solidFill>
                            <a:schemeClr val="dk1"/>
                          </a:solidFill>
                          <a:latin typeface="+mj-lt"/>
                          <a:ea typeface="+mn-ea"/>
                          <a:cs typeface="+mn-cs"/>
                        </a:rPr>
                        <a:t>Песочная терапия:</a:t>
                      </a:r>
                    </a:p>
                    <a:p>
                      <a:pPr marL="285750" indent="-285750">
                        <a:buFont typeface="Arial" panose="020B0604020202020204" pitchFamily="34" charset="0"/>
                        <a:buChar char="•"/>
                      </a:pPr>
                      <a:r>
                        <a:rPr lang="ru-RU" sz="1600" kern="1200" dirty="0" smtClean="0">
                          <a:solidFill>
                            <a:schemeClr val="dk1"/>
                          </a:solidFill>
                          <a:latin typeface="+mj-lt"/>
                          <a:ea typeface="+mn-ea"/>
                          <a:cs typeface="+mn-cs"/>
                        </a:rPr>
                        <a:t>Переносная песочница</a:t>
                      </a:r>
                      <a:br>
                        <a:rPr lang="ru-RU" sz="1600" kern="1200" dirty="0" smtClean="0">
                          <a:solidFill>
                            <a:schemeClr val="dk1"/>
                          </a:solidFill>
                          <a:latin typeface="+mj-lt"/>
                          <a:ea typeface="+mn-ea"/>
                          <a:cs typeface="+mn-cs"/>
                        </a:rPr>
                      </a:br>
                      <a:r>
                        <a:rPr lang="ru-RU" sz="1600" kern="1200" dirty="0" smtClean="0">
                          <a:solidFill>
                            <a:schemeClr val="dk1"/>
                          </a:solidFill>
                          <a:latin typeface="+mj-lt"/>
                          <a:ea typeface="+mn-ea"/>
                          <a:cs typeface="+mn-cs"/>
                        </a:rPr>
                        <a:t>с набором игрушек</a:t>
                      </a:r>
                      <a:endParaRPr lang="ru-RU" sz="1600" kern="50" dirty="0" smtClean="0">
                        <a:latin typeface="+mj-lt"/>
                        <a:ea typeface="Andale Sans UI"/>
                        <a:cs typeface="Times New Roman" pitchFamily="18" charset="0"/>
                      </a:endParaRPr>
                    </a:p>
                    <a:p>
                      <a:pPr marL="285750" indent="-285750" algn="l">
                        <a:spcAft>
                          <a:spcPts val="0"/>
                        </a:spcAft>
                        <a:buFont typeface="Arial" panose="020B0604020202020204" pitchFamily="34" charset="0"/>
                        <a:buChar char="•"/>
                      </a:pPr>
                      <a:endParaRPr lang="ru-RU" sz="1600" kern="50" dirty="0">
                        <a:latin typeface="+mj-lt"/>
                        <a:ea typeface="Andale Sans UI"/>
                        <a:cs typeface="Times New Roman"/>
                      </a:endParaRPr>
                    </a:p>
                  </a:txBody>
                  <a:tcPr marL="68580" marR="68580" marT="0" marB="0"/>
                </a:tc>
                <a:extLst>
                  <a:ext uri="{0D108BD9-81ED-4DB2-BD59-A6C34878D82A}">
                    <a16:rowId xmlns:a16="http://schemas.microsoft.com/office/drawing/2014/main" val="10001"/>
                  </a:ext>
                </a:extLst>
              </a:tr>
            </a:tbl>
          </a:graphicData>
        </a:graphic>
      </p:graphicFrame>
      <p:pic>
        <p:nvPicPr>
          <p:cNvPr id="5" name="Рисунок 4"/>
          <p:cNvPicPr>
            <a:picLocks noChangeAspect="1"/>
          </p:cNvPicPr>
          <p:nvPr/>
        </p:nvPicPr>
        <p:blipFill>
          <a:blip r:embed="rId2"/>
          <a:stretch>
            <a:fillRect/>
          </a:stretch>
        </p:blipFill>
        <p:spPr>
          <a:xfrm>
            <a:off x="10370996" y="136073"/>
            <a:ext cx="1713124" cy="1554615"/>
          </a:xfrm>
          <a:prstGeom prst="rect">
            <a:avLst/>
          </a:prstGeom>
        </p:spPr>
      </p:pic>
    </p:spTree>
    <p:extLst>
      <p:ext uri="{BB962C8B-B14F-4D97-AF65-F5344CB8AC3E}">
        <p14:creationId xmlns:p14="http://schemas.microsoft.com/office/powerpoint/2010/main" val="14908179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ИСПОЛЬЗОВАНИЕ МАТЕРИАЛОВ «ДЕТСКОЙ УКЛАДКИ»</a:t>
            </a:r>
            <a:br>
              <a:rPr lang="ru-RU" sz="2400" dirty="0"/>
            </a:br>
            <a:r>
              <a:rPr lang="ru-RU" sz="2400" dirty="0"/>
              <a:t>С УЧЕТОМ ВОЗРАСТНЫХ ОСОБЕННОСТЕЙ ДЕТЕЙ</a:t>
            </a:r>
            <a:br>
              <a:rPr lang="ru-RU" sz="2400" dirty="0"/>
            </a:br>
            <a:r>
              <a:rPr lang="ru-RU" sz="2400" dirty="0"/>
              <a:t>И ПЕРЕЖИВАНИЯ ПСИХОТРАВМИРУЮЩЕГО СОБЫТИЯ </a:t>
            </a:r>
          </a:p>
        </p:txBody>
      </p:sp>
      <p:sp>
        <p:nvSpPr>
          <p:cNvPr id="3" name="Объект 2"/>
          <p:cNvSpPr>
            <a:spLocks noGrp="1"/>
          </p:cNvSpPr>
          <p:nvPr>
            <p:ph idx="1"/>
          </p:nvPr>
        </p:nvSpPr>
        <p:spPr/>
        <p:txBody>
          <a:bodyPr/>
          <a:lstStyle/>
          <a:p>
            <a:endParaRPr lang="ru-RU"/>
          </a:p>
        </p:txBody>
      </p:sp>
      <p:graphicFrame>
        <p:nvGraphicFramePr>
          <p:cNvPr id="4" name="Содержимое 4"/>
          <p:cNvGraphicFramePr>
            <a:graphicFrameLocks/>
          </p:cNvGraphicFramePr>
          <p:nvPr>
            <p:extLst>
              <p:ext uri="{D42A27DB-BD31-4B8C-83A1-F6EECF244321}">
                <p14:modId xmlns:p14="http://schemas.microsoft.com/office/powerpoint/2010/main" val="2809792112"/>
              </p:ext>
            </p:extLst>
          </p:nvPr>
        </p:nvGraphicFramePr>
        <p:xfrm>
          <a:off x="539262" y="1930400"/>
          <a:ext cx="9026769" cy="4333635"/>
        </p:xfrm>
        <a:graphic>
          <a:graphicData uri="http://schemas.openxmlformats.org/drawingml/2006/table">
            <a:tbl>
              <a:tblPr firstRow="1" bandRow="1">
                <a:tableStyleId>{5C22544A-7EE6-4342-B048-85BDC9FD1C3A}</a:tableStyleId>
              </a:tblPr>
              <a:tblGrid>
                <a:gridCol w="1435348">
                  <a:extLst>
                    <a:ext uri="{9D8B030D-6E8A-4147-A177-3AD203B41FA5}">
                      <a16:colId xmlns:a16="http://schemas.microsoft.com/office/drawing/2014/main" val="20000"/>
                    </a:ext>
                  </a:extLst>
                </a:gridCol>
                <a:gridCol w="2207562">
                  <a:extLst>
                    <a:ext uri="{9D8B030D-6E8A-4147-A177-3AD203B41FA5}">
                      <a16:colId xmlns:a16="http://schemas.microsoft.com/office/drawing/2014/main" val="20001"/>
                    </a:ext>
                  </a:extLst>
                </a:gridCol>
                <a:gridCol w="2475569">
                  <a:extLst>
                    <a:ext uri="{9D8B030D-6E8A-4147-A177-3AD203B41FA5}">
                      <a16:colId xmlns:a16="http://schemas.microsoft.com/office/drawing/2014/main" val="20002"/>
                    </a:ext>
                  </a:extLst>
                </a:gridCol>
                <a:gridCol w="2908290">
                  <a:extLst>
                    <a:ext uri="{9D8B030D-6E8A-4147-A177-3AD203B41FA5}">
                      <a16:colId xmlns:a16="http://schemas.microsoft.com/office/drawing/2014/main" val="20003"/>
                    </a:ext>
                  </a:extLst>
                </a:gridCol>
              </a:tblGrid>
              <a:tr h="1224443">
                <a:tc>
                  <a:txBody>
                    <a:bodyPr/>
                    <a:lstStyle/>
                    <a:p>
                      <a:pPr algn="ctr">
                        <a:spcAft>
                          <a:spcPts val="0"/>
                        </a:spcAft>
                      </a:pPr>
                      <a:r>
                        <a:rPr lang="ru-RU" sz="1800" kern="50" dirty="0" smtClean="0">
                          <a:latin typeface="+mj-lt"/>
                          <a:ea typeface="Andale Sans UI"/>
                          <a:cs typeface="Times New Roman"/>
                        </a:rPr>
                        <a:t>Возраст</a:t>
                      </a:r>
                      <a:endParaRPr lang="ru-RU" sz="1800" kern="50" dirty="0">
                        <a:latin typeface="+mj-lt"/>
                        <a:ea typeface="Andale Sans UI"/>
                        <a:cs typeface="Times New Roman"/>
                      </a:endParaRPr>
                    </a:p>
                  </a:txBody>
                  <a:tcPr marL="68580" marR="68580" marT="0" marB="0" anchor="ctr"/>
                </a:tc>
                <a:tc>
                  <a:txBody>
                    <a:bodyPr/>
                    <a:lstStyle/>
                    <a:p>
                      <a:pPr algn="ctr">
                        <a:spcAft>
                          <a:spcPts val="0"/>
                        </a:spcAft>
                      </a:pPr>
                      <a:r>
                        <a:rPr lang="ru-RU" sz="1800" kern="50" dirty="0">
                          <a:latin typeface="+mj-lt"/>
                          <a:ea typeface="Andale Sans UI"/>
                          <a:cs typeface="Times New Roman"/>
                        </a:rPr>
                        <a:t>Специфические  </a:t>
                      </a:r>
                      <a:r>
                        <a:rPr lang="ru-RU" sz="1800" kern="50" dirty="0" smtClean="0">
                          <a:latin typeface="+mj-lt"/>
                          <a:ea typeface="Andale Sans UI"/>
                          <a:cs typeface="Times New Roman"/>
                        </a:rPr>
                        <a:t>реакции</a:t>
                      </a:r>
                      <a:br>
                        <a:rPr lang="ru-RU" sz="1800" kern="50" dirty="0" smtClean="0">
                          <a:latin typeface="+mj-lt"/>
                          <a:ea typeface="Andale Sans UI"/>
                          <a:cs typeface="Times New Roman"/>
                        </a:rPr>
                      </a:br>
                      <a:r>
                        <a:rPr lang="ru-RU" sz="1800" kern="50" dirty="0" smtClean="0">
                          <a:latin typeface="+mj-lt"/>
                          <a:ea typeface="Andale Sans UI"/>
                          <a:cs typeface="Times New Roman"/>
                        </a:rPr>
                        <a:t>и </a:t>
                      </a:r>
                      <a:r>
                        <a:rPr lang="ru-RU" sz="1800" kern="50" dirty="0">
                          <a:latin typeface="+mj-lt"/>
                          <a:ea typeface="Andale Sans UI"/>
                          <a:cs typeface="Times New Roman"/>
                        </a:rPr>
                        <a:t>поведенческие проявления</a:t>
                      </a:r>
                    </a:p>
                  </a:txBody>
                  <a:tcPr marL="68580" marR="68580" marT="0" marB="0" anchor="ctr"/>
                </a:tc>
                <a:tc>
                  <a:txBody>
                    <a:bodyPr/>
                    <a:lstStyle/>
                    <a:p>
                      <a:pPr algn="ctr">
                        <a:spcAft>
                          <a:spcPts val="0"/>
                        </a:spcAft>
                      </a:pPr>
                      <a:r>
                        <a:rPr lang="ru-RU" sz="1800" kern="50" dirty="0">
                          <a:latin typeface="+mj-lt"/>
                          <a:ea typeface="Andale Sans UI"/>
                          <a:cs typeface="Times New Roman"/>
                        </a:rPr>
                        <a:t>Название </a:t>
                      </a:r>
                      <a:r>
                        <a:rPr lang="ru-RU" sz="1800" kern="50" dirty="0" smtClean="0">
                          <a:latin typeface="+mj-lt"/>
                          <a:ea typeface="Andale Sans UI"/>
                          <a:cs typeface="Times New Roman"/>
                        </a:rPr>
                        <a:t>метода</a:t>
                      </a:r>
                      <a:br>
                        <a:rPr lang="ru-RU" sz="1800" kern="50" dirty="0" smtClean="0">
                          <a:latin typeface="+mj-lt"/>
                          <a:ea typeface="Andale Sans UI"/>
                          <a:cs typeface="Times New Roman"/>
                        </a:rPr>
                      </a:br>
                      <a:r>
                        <a:rPr lang="ru-RU" sz="1800" kern="50" dirty="0" smtClean="0">
                          <a:latin typeface="+mj-lt"/>
                          <a:ea typeface="Andale Sans UI"/>
                          <a:cs typeface="Times New Roman"/>
                        </a:rPr>
                        <a:t>арт-терапии</a:t>
                      </a:r>
                      <a:br>
                        <a:rPr lang="ru-RU" sz="1800" kern="50" dirty="0" smtClean="0">
                          <a:latin typeface="+mj-lt"/>
                          <a:ea typeface="Andale Sans UI"/>
                          <a:cs typeface="Times New Roman"/>
                        </a:rPr>
                      </a:br>
                      <a:r>
                        <a:rPr lang="ru-RU" sz="1800" kern="50" dirty="0" smtClean="0">
                          <a:latin typeface="+mj-lt"/>
                          <a:ea typeface="Andale Sans UI"/>
                          <a:cs typeface="Times New Roman"/>
                        </a:rPr>
                        <a:t>и </a:t>
                      </a:r>
                      <a:r>
                        <a:rPr lang="ru-RU" sz="1800" kern="50" dirty="0">
                          <a:latin typeface="+mj-lt"/>
                          <a:ea typeface="Andale Sans UI"/>
                          <a:cs typeface="Times New Roman"/>
                        </a:rPr>
                        <a:t>упражнения</a:t>
                      </a:r>
                    </a:p>
                  </a:txBody>
                  <a:tcPr marL="68580" marR="68580" marT="0" marB="0" anchor="ctr"/>
                </a:tc>
                <a:tc>
                  <a:txBody>
                    <a:bodyPr/>
                    <a:lstStyle/>
                    <a:p>
                      <a:pPr algn="ctr">
                        <a:spcAft>
                          <a:spcPts val="0"/>
                        </a:spcAft>
                      </a:pPr>
                      <a:r>
                        <a:rPr lang="ru-RU" sz="1800" kern="50" dirty="0">
                          <a:latin typeface="+mj-lt"/>
                          <a:ea typeface="Andale Sans UI"/>
                          <a:cs typeface="Times New Roman"/>
                        </a:rPr>
                        <a:t>Перечень </a:t>
                      </a:r>
                      <a:r>
                        <a:rPr lang="ru-RU" sz="1800" kern="50" dirty="0" smtClean="0">
                          <a:latin typeface="+mj-lt"/>
                          <a:ea typeface="Andale Sans UI"/>
                          <a:cs typeface="Times New Roman"/>
                        </a:rPr>
                        <a:t>материалов</a:t>
                      </a:r>
                      <a:r>
                        <a:rPr lang="en-US" sz="1800" kern="50" dirty="0" smtClean="0">
                          <a:latin typeface="+mj-lt"/>
                          <a:ea typeface="Andale Sans UI"/>
                          <a:cs typeface="Times New Roman"/>
                        </a:rPr>
                        <a:t/>
                      </a:r>
                      <a:br>
                        <a:rPr lang="en-US" sz="1800" kern="50" dirty="0" smtClean="0">
                          <a:latin typeface="+mj-lt"/>
                          <a:ea typeface="Andale Sans UI"/>
                          <a:cs typeface="Times New Roman"/>
                        </a:rPr>
                      </a:br>
                      <a:r>
                        <a:rPr lang="ru-RU" sz="1800" kern="50" dirty="0" smtClean="0">
                          <a:latin typeface="+mj-lt"/>
                          <a:ea typeface="Andale Sans UI"/>
                          <a:cs typeface="Times New Roman"/>
                        </a:rPr>
                        <a:t>из </a:t>
                      </a:r>
                      <a:r>
                        <a:rPr lang="ru-RU" sz="1800" kern="50" dirty="0">
                          <a:latin typeface="+mj-lt"/>
                          <a:ea typeface="Andale Sans UI"/>
                          <a:cs typeface="Times New Roman"/>
                        </a:rPr>
                        <a:t>«детской укладки»</a:t>
                      </a:r>
                    </a:p>
                  </a:txBody>
                  <a:tcPr marL="68580" marR="68580" marT="0" marB="0" anchor="ctr"/>
                </a:tc>
                <a:extLst>
                  <a:ext uri="{0D108BD9-81ED-4DB2-BD59-A6C34878D82A}">
                    <a16:rowId xmlns:a16="http://schemas.microsoft.com/office/drawing/2014/main" val="10000"/>
                  </a:ext>
                </a:extLst>
              </a:tr>
              <a:tr h="3109192">
                <a:tc>
                  <a:txBody>
                    <a:bodyPr/>
                    <a:lstStyle/>
                    <a:p>
                      <a:pPr algn="ctr"/>
                      <a:r>
                        <a:rPr lang="ru-RU" sz="1800" kern="1200" dirty="0" smtClean="0">
                          <a:solidFill>
                            <a:schemeClr val="dk1"/>
                          </a:solidFill>
                          <a:latin typeface="+mj-lt"/>
                          <a:ea typeface="+mn-ea"/>
                          <a:cs typeface="Times New Roman" pitchFamily="18" charset="0"/>
                        </a:rPr>
                        <a:t>Младший школьный</a:t>
                      </a:r>
                    </a:p>
                    <a:p>
                      <a:pPr algn="ctr"/>
                      <a:r>
                        <a:rPr lang="ru-RU" sz="1800" kern="1200" dirty="0" smtClean="0">
                          <a:solidFill>
                            <a:schemeClr val="dk1"/>
                          </a:solidFill>
                          <a:latin typeface="+mj-lt"/>
                          <a:ea typeface="+mn-ea"/>
                          <a:cs typeface="Times New Roman" pitchFamily="18" charset="0"/>
                        </a:rPr>
                        <a:t>(8-13 лет)</a:t>
                      </a:r>
                      <a:endParaRPr lang="ru-RU" sz="1800" kern="50" dirty="0">
                        <a:latin typeface="+mj-lt"/>
                        <a:ea typeface="Andale Sans UI"/>
                        <a:cs typeface="Times New Roman" pitchFamily="18" charset="0"/>
                      </a:endParaRPr>
                    </a:p>
                  </a:txBody>
                  <a:tcPr marL="68580" marR="68580" marT="0" marB="0"/>
                </a:tc>
                <a:tc>
                  <a:txBody>
                    <a:bodyPr/>
                    <a:lstStyle/>
                    <a:p>
                      <a:r>
                        <a:rPr lang="ru-RU" sz="1800" kern="1200" dirty="0" smtClean="0">
                          <a:solidFill>
                            <a:schemeClr val="dk1"/>
                          </a:solidFill>
                          <a:latin typeface="+mj-lt"/>
                          <a:ea typeface="+mn-ea"/>
                          <a:cs typeface="+mn-cs"/>
                        </a:rPr>
                        <a:t>Страх одиночества, предчувствие опасности, замкнутость, напряжение в теле - мышечная боль, избегание тактильного контакта</a:t>
                      </a:r>
                      <a:endParaRPr lang="ru-RU" sz="1800" kern="50" dirty="0">
                        <a:latin typeface="+mj-lt"/>
                        <a:ea typeface="Andale Sans UI"/>
                        <a:cs typeface="Times New Roman" pitchFamily="18" charset="0"/>
                      </a:endParaRPr>
                    </a:p>
                  </a:txBody>
                  <a:tcPr marL="68580" marR="68580" marT="0" marB="0"/>
                </a:tc>
                <a:tc>
                  <a:txBody>
                    <a:bodyPr/>
                    <a:lstStyle/>
                    <a:p>
                      <a:r>
                        <a:rPr lang="ru-RU" sz="1800" kern="1200" dirty="0" smtClean="0">
                          <a:solidFill>
                            <a:schemeClr val="dk1"/>
                          </a:solidFill>
                          <a:latin typeface="+mj-lt"/>
                          <a:ea typeface="+mn-ea"/>
                          <a:cs typeface="+mn-cs"/>
                        </a:rPr>
                        <a:t>Телесно-ориентированная</a:t>
                      </a:r>
                      <a:r>
                        <a:rPr lang="ru-RU" sz="1800" kern="1200" baseline="0" dirty="0" smtClean="0">
                          <a:solidFill>
                            <a:schemeClr val="dk1"/>
                          </a:solidFill>
                          <a:latin typeface="+mj-lt"/>
                          <a:ea typeface="+mn-ea"/>
                          <a:cs typeface="+mn-cs"/>
                        </a:rPr>
                        <a:t> </a:t>
                      </a:r>
                      <a:r>
                        <a:rPr lang="ru-RU" sz="1800" kern="1200" dirty="0" smtClean="0">
                          <a:solidFill>
                            <a:schemeClr val="dk1"/>
                          </a:solidFill>
                          <a:latin typeface="+mj-lt"/>
                          <a:ea typeface="+mn-ea"/>
                          <a:cs typeface="+mn-cs"/>
                        </a:rPr>
                        <a:t>терапия:</a:t>
                      </a:r>
                    </a:p>
                    <a:p>
                      <a:pPr marL="285750" indent="-285750">
                        <a:buFont typeface="Arial" panose="020B0604020202020204" pitchFamily="34" charset="0"/>
                        <a:buChar char="•"/>
                      </a:pPr>
                      <a:r>
                        <a:rPr lang="ru-RU" sz="1800" kern="1200" dirty="0" smtClean="0">
                          <a:solidFill>
                            <a:schemeClr val="dk1"/>
                          </a:solidFill>
                          <a:latin typeface="+mj-lt"/>
                          <a:ea typeface="+mn-ea"/>
                          <a:cs typeface="+mn-cs"/>
                        </a:rPr>
                        <a:t>«Необычный пирог»</a:t>
                      </a:r>
                    </a:p>
                    <a:p>
                      <a:r>
                        <a:rPr lang="ru-RU" sz="1800" kern="1200" dirty="0" err="1" smtClean="0">
                          <a:solidFill>
                            <a:schemeClr val="dk1"/>
                          </a:solidFill>
                          <a:latin typeface="+mj-lt"/>
                          <a:ea typeface="+mn-ea"/>
                          <a:cs typeface="+mn-cs"/>
                        </a:rPr>
                        <a:t>Изотерапия</a:t>
                      </a:r>
                      <a:r>
                        <a:rPr lang="ru-RU" sz="1800" kern="1200" dirty="0" smtClean="0">
                          <a:solidFill>
                            <a:schemeClr val="dk1"/>
                          </a:solidFill>
                          <a:latin typeface="+mj-lt"/>
                          <a:ea typeface="+mn-ea"/>
                          <a:cs typeface="+mn-cs"/>
                        </a:rPr>
                        <a:t>:</a:t>
                      </a:r>
                    </a:p>
                    <a:p>
                      <a:pPr marL="285750" indent="-285750">
                        <a:buFont typeface="Arial" panose="020B0604020202020204" pitchFamily="34" charset="0"/>
                        <a:buChar char="•"/>
                      </a:pPr>
                      <a:r>
                        <a:rPr lang="ru-RU" sz="1800" kern="1200" dirty="0" smtClean="0">
                          <a:solidFill>
                            <a:schemeClr val="dk1"/>
                          </a:solidFill>
                          <a:latin typeface="+mj-lt"/>
                          <a:ea typeface="+mn-ea"/>
                          <a:cs typeface="+mn-cs"/>
                        </a:rPr>
                        <a:t>«Парное рисование»</a:t>
                      </a:r>
                    </a:p>
                    <a:p>
                      <a:pPr marL="285750" indent="-285750">
                        <a:buFont typeface="Arial" panose="020B0604020202020204" pitchFamily="34" charset="0"/>
                        <a:buChar char="•"/>
                      </a:pPr>
                      <a:r>
                        <a:rPr lang="ru-RU" sz="1800" kern="1200" dirty="0" smtClean="0">
                          <a:solidFill>
                            <a:schemeClr val="dk1"/>
                          </a:solidFill>
                          <a:latin typeface="+mj-lt"/>
                          <a:ea typeface="+mn-ea"/>
                          <a:cs typeface="+mn-cs"/>
                        </a:rPr>
                        <a:t>«Пальчиковое рисование»</a:t>
                      </a:r>
                    </a:p>
                    <a:p>
                      <a:r>
                        <a:rPr lang="ru-RU" sz="1800" kern="1200" dirty="0" err="1" smtClean="0">
                          <a:solidFill>
                            <a:schemeClr val="dk1"/>
                          </a:solidFill>
                          <a:latin typeface="+mj-lt"/>
                          <a:ea typeface="+mn-ea"/>
                          <a:cs typeface="+mn-cs"/>
                        </a:rPr>
                        <a:t>Сказкотерапия</a:t>
                      </a:r>
                      <a:endParaRPr lang="ru-RU" sz="1800" kern="50" dirty="0">
                        <a:latin typeface="+mj-lt"/>
                        <a:ea typeface="Andale Sans UI"/>
                        <a:cs typeface="Times New Roman" pitchFamily="18" charset="0"/>
                      </a:endParaRPr>
                    </a:p>
                  </a:txBody>
                  <a:tcPr marL="68580" marR="68580" marT="0" marB="0"/>
                </a:tc>
                <a:tc>
                  <a:txBody>
                    <a:bodyPr/>
                    <a:lstStyle/>
                    <a:p>
                      <a:r>
                        <a:rPr lang="ru-RU" sz="1800" kern="1200" dirty="0" smtClean="0">
                          <a:solidFill>
                            <a:schemeClr val="dk1"/>
                          </a:solidFill>
                          <a:latin typeface="+mj-lt"/>
                          <a:ea typeface="+mn-ea"/>
                          <a:cs typeface="+mn-cs"/>
                        </a:rPr>
                        <a:t>Изотерапия:</a:t>
                      </a:r>
                    </a:p>
                    <a:p>
                      <a:pPr marL="285750" indent="-285750">
                        <a:buFont typeface="Arial" panose="020B0604020202020204" pitchFamily="34" charset="0"/>
                        <a:buChar char="•"/>
                      </a:pPr>
                      <a:r>
                        <a:rPr lang="ru-RU" sz="1800" kern="1200" dirty="0" smtClean="0">
                          <a:solidFill>
                            <a:schemeClr val="dk1"/>
                          </a:solidFill>
                          <a:latin typeface="+mj-lt"/>
                          <a:ea typeface="+mn-ea"/>
                          <a:cs typeface="+mn-cs"/>
                        </a:rPr>
                        <a:t>Бумага</a:t>
                      </a:r>
                      <a:br>
                        <a:rPr lang="ru-RU" sz="1800" kern="1200" dirty="0" smtClean="0">
                          <a:solidFill>
                            <a:schemeClr val="dk1"/>
                          </a:solidFill>
                          <a:latin typeface="+mj-lt"/>
                          <a:ea typeface="+mn-ea"/>
                          <a:cs typeface="+mn-cs"/>
                        </a:rPr>
                      </a:br>
                      <a:r>
                        <a:rPr lang="ru-RU" sz="1800" kern="1200" dirty="0" smtClean="0">
                          <a:solidFill>
                            <a:schemeClr val="dk1"/>
                          </a:solidFill>
                          <a:latin typeface="+mj-lt"/>
                          <a:ea typeface="+mn-ea"/>
                          <a:cs typeface="+mn-cs"/>
                        </a:rPr>
                        <a:t>или картон</a:t>
                      </a:r>
                    </a:p>
                    <a:p>
                      <a:pPr marL="285750" indent="-285750">
                        <a:buFont typeface="Arial" panose="020B0604020202020204" pitchFamily="34" charset="0"/>
                        <a:buChar char="•"/>
                      </a:pPr>
                      <a:r>
                        <a:rPr lang="ru-RU" sz="1800" kern="1200" dirty="0" smtClean="0">
                          <a:solidFill>
                            <a:schemeClr val="dk1"/>
                          </a:solidFill>
                          <a:latin typeface="+mj-lt"/>
                          <a:ea typeface="+mn-ea"/>
                          <a:cs typeface="+mn-cs"/>
                        </a:rPr>
                        <a:t>Краски, карандаши</a:t>
                      </a:r>
                    </a:p>
                    <a:p>
                      <a:pPr marL="285750" indent="-285750">
                        <a:buFont typeface="Arial" panose="020B0604020202020204" pitchFamily="34" charset="0"/>
                        <a:buChar char="•"/>
                      </a:pPr>
                      <a:r>
                        <a:rPr lang="ru-RU" sz="1800" kern="1200" dirty="0" smtClean="0">
                          <a:solidFill>
                            <a:schemeClr val="dk1"/>
                          </a:solidFill>
                          <a:latin typeface="+mj-lt"/>
                          <a:ea typeface="+mn-ea"/>
                          <a:cs typeface="+mn-cs"/>
                        </a:rPr>
                        <a:t>Фломастеры</a:t>
                      </a:r>
                    </a:p>
                    <a:p>
                      <a:pPr marL="285750" indent="-285750">
                        <a:buFont typeface="Arial" panose="020B0604020202020204" pitchFamily="34" charset="0"/>
                        <a:buChar char="•"/>
                      </a:pPr>
                      <a:r>
                        <a:rPr lang="ru-RU" sz="1800" kern="1200" dirty="0" smtClean="0">
                          <a:solidFill>
                            <a:schemeClr val="dk1"/>
                          </a:solidFill>
                          <a:latin typeface="+mj-lt"/>
                          <a:ea typeface="+mn-ea"/>
                          <a:cs typeface="+mn-cs"/>
                        </a:rPr>
                        <a:t>Салфетки</a:t>
                      </a:r>
                      <a:endParaRPr lang="ru-RU" sz="1800" kern="50" dirty="0" smtClean="0">
                        <a:latin typeface="+mj-lt"/>
                        <a:ea typeface="Andale Sans UI"/>
                        <a:cs typeface="Times New Roman" pitchFamily="18" charset="0"/>
                      </a:endParaRPr>
                    </a:p>
                  </a:txBody>
                  <a:tcPr marL="68580" marR="68580" marT="0" marB="0"/>
                </a:tc>
                <a:extLst>
                  <a:ext uri="{0D108BD9-81ED-4DB2-BD59-A6C34878D82A}">
                    <a16:rowId xmlns:a16="http://schemas.microsoft.com/office/drawing/2014/main" val="10001"/>
                  </a:ext>
                </a:extLst>
              </a:tr>
            </a:tbl>
          </a:graphicData>
        </a:graphic>
      </p:graphicFrame>
      <p:pic>
        <p:nvPicPr>
          <p:cNvPr id="5" name="Рисунок 4"/>
          <p:cNvPicPr>
            <a:picLocks noChangeAspect="1"/>
          </p:cNvPicPr>
          <p:nvPr/>
        </p:nvPicPr>
        <p:blipFill>
          <a:blip r:embed="rId2"/>
          <a:stretch>
            <a:fillRect/>
          </a:stretch>
        </p:blipFill>
        <p:spPr>
          <a:xfrm>
            <a:off x="10370996" y="136073"/>
            <a:ext cx="1713124" cy="1554615"/>
          </a:xfrm>
          <a:prstGeom prst="rect">
            <a:avLst/>
          </a:prstGeom>
        </p:spPr>
      </p:pic>
    </p:spTree>
    <p:extLst>
      <p:ext uri="{BB962C8B-B14F-4D97-AF65-F5344CB8AC3E}">
        <p14:creationId xmlns:p14="http://schemas.microsoft.com/office/powerpoint/2010/main" val="31309398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6492" y="365125"/>
            <a:ext cx="9636370" cy="1325563"/>
          </a:xfrm>
        </p:spPr>
        <p:txBody>
          <a:bodyPr>
            <a:noAutofit/>
          </a:bodyPr>
          <a:lstStyle/>
          <a:p>
            <a:r>
              <a:rPr lang="ru-RU" sz="2400" dirty="0"/>
              <a:t>РЕКОМЕНДАЦИИ ДЛЯ РОДИТЕЛЕЙ ПО </a:t>
            </a:r>
            <a:r>
              <a:rPr lang="ru-RU" sz="2400" dirty="0" smtClean="0"/>
              <a:t>ВЗАИМОДЕЙСТВИЮ С </a:t>
            </a:r>
            <a:r>
              <a:rPr lang="ru-RU" sz="2400" dirty="0"/>
              <a:t>ДЕТЬМИ, ПЕРЕЖИВАЮЩИМИ ПСИХОЛОГИЧЕСКУЮ ТРАВМУ</a:t>
            </a:r>
          </a:p>
        </p:txBody>
      </p:sp>
      <p:sp>
        <p:nvSpPr>
          <p:cNvPr id="3" name="Объект 2"/>
          <p:cNvSpPr>
            <a:spLocks noGrp="1"/>
          </p:cNvSpPr>
          <p:nvPr>
            <p:ph idx="1"/>
          </p:nvPr>
        </p:nvSpPr>
        <p:spPr>
          <a:xfrm>
            <a:off x="474007" y="1356580"/>
            <a:ext cx="10861431" cy="4645513"/>
          </a:xfrm>
        </p:spPr>
        <p:txBody>
          <a:bodyPr>
            <a:noAutofit/>
          </a:bodyPr>
          <a:lstStyle/>
          <a:p>
            <a:r>
              <a:rPr lang="ru-RU" sz="1700" dirty="0" smtClean="0"/>
              <a:t>В период </a:t>
            </a:r>
            <a:r>
              <a:rPr lang="ru-RU" sz="1700" dirty="0"/>
              <a:t>ЧС у ребенка могут возникнуть регрессивные проявления в поведении, это </a:t>
            </a:r>
            <a:r>
              <a:rPr lang="ru-RU" sz="1700" dirty="0" smtClean="0"/>
              <a:t>связано</a:t>
            </a:r>
            <a:br>
              <a:rPr lang="ru-RU" sz="1700" dirty="0" smtClean="0"/>
            </a:br>
            <a:r>
              <a:rPr lang="ru-RU" sz="1700" dirty="0" smtClean="0"/>
              <a:t>с </a:t>
            </a:r>
            <a:r>
              <a:rPr lang="ru-RU" sz="1700" dirty="0"/>
              <a:t>повышенной потребностью в ощущении безопасности, внимании родителей, их </a:t>
            </a:r>
            <a:r>
              <a:rPr lang="ru-RU" sz="1700" dirty="0" smtClean="0"/>
              <a:t>заботе. Важно</a:t>
            </a:r>
            <a:br>
              <a:rPr lang="ru-RU" sz="1700" dirty="0" smtClean="0"/>
            </a:br>
            <a:r>
              <a:rPr lang="ru-RU" sz="1700" dirty="0" smtClean="0"/>
              <a:t>дать </a:t>
            </a:r>
            <a:r>
              <a:rPr lang="ru-RU" sz="1700" dirty="0"/>
              <a:t>ребенку побыть «маленьким» не требовать от него взрослого и серьезного </a:t>
            </a:r>
            <a:r>
              <a:rPr lang="ru-RU" sz="1700" dirty="0" smtClean="0"/>
              <a:t>поведения.</a:t>
            </a:r>
            <a:endParaRPr lang="ru-RU" sz="1700" dirty="0"/>
          </a:p>
          <a:p>
            <a:r>
              <a:rPr lang="ru-RU" sz="1700" dirty="0" smtClean="0"/>
              <a:t>Нужно </a:t>
            </a:r>
            <a:r>
              <a:rPr lang="ru-RU" sz="1700" dirty="0"/>
              <a:t>постараться сохранить привычный для ребенка образ </a:t>
            </a:r>
            <a:r>
              <a:rPr lang="ru-RU" sz="1700" dirty="0" smtClean="0"/>
              <a:t>жизни (время </a:t>
            </a:r>
            <a:r>
              <a:rPr lang="ru-RU" sz="1700" dirty="0"/>
              <a:t>еды, время сна, семейные традиции и т.д</a:t>
            </a:r>
            <a:r>
              <a:rPr lang="ru-RU" sz="1700" dirty="0" smtClean="0"/>
              <a:t>.).</a:t>
            </a:r>
            <a:endParaRPr lang="ru-RU" sz="1700" dirty="0"/>
          </a:p>
          <a:p>
            <a:r>
              <a:rPr lang="ru-RU" sz="1700" dirty="0" smtClean="0"/>
              <a:t>Постараться </a:t>
            </a:r>
            <a:r>
              <a:rPr lang="ru-RU" sz="1700" dirty="0"/>
              <a:t>оградить детей от информации, передаваемой в СМИ, так как дети </a:t>
            </a:r>
            <a:r>
              <a:rPr lang="ru-RU" sz="1700" dirty="0" smtClean="0"/>
              <a:t>очень чувствительны и </a:t>
            </a:r>
            <a:r>
              <a:rPr lang="ru-RU" sz="1700" dirty="0"/>
              <a:t>могут остро реагировать на все, что напоминает им о психотравмирующем </a:t>
            </a:r>
            <a:r>
              <a:rPr lang="ru-RU" sz="1700" dirty="0" smtClean="0"/>
              <a:t>событии.</a:t>
            </a:r>
            <a:endParaRPr lang="ru-RU" sz="1700" dirty="0"/>
          </a:p>
          <a:p>
            <a:r>
              <a:rPr lang="ru-RU" sz="1700" dirty="0" smtClean="0"/>
              <a:t>Если </a:t>
            </a:r>
            <a:r>
              <a:rPr lang="ru-RU" sz="1700" dirty="0"/>
              <a:t>ребенок сам начинает разговор о произошедших событиях, задавать конкретные вопросы - давать честные ответы, но на доступном для его понимания языке, разрешать ребенку </a:t>
            </a:r>
            <a:r>
              <a:rPr lang="ru-RU" sz="1700" dirty="0" smtClean="0"/>
              <a:t>говорить о </a:t>
            </a:r>
            <a:r>
              <a:rPr lang="ru-RU" sz="1700" dirty="0"/>
              <a:t>переживаниях, связанных с произошедшими событиями тогда, когда этого ему </a:t>
            </a:r>
            <a:r>
              <a:rPr lang="ru-RU" sz="1700" dirty="0" smtClean="0"/>
              <a:t>захочется.</a:t>
            </a:r>
            <a:endParaRPr lang="ru-RU" sz="1700" dirty="0"/>
          </a:p>
          <a:p>
            <a:r>
              <a:rPr lang="ru-RU" sz="1700" dirty="0"/>
              <a:t>П</a:t>
            </a:r>
            <a:r>
              <a:rPr lang="ru-RU" sz="1700" dirty="0" smtClean="0"/>
              <a:t>оощрять </a:t>
            </a:r>
            <a:r>
              <a:rPr lang="ru-RU" sz="1700" dirty="0"/>
              <a:t>выражение ребенком собственных чувств через игру или рисунки: такой </a:t>
            </a:r>
            <a:r>
              <a:rPr lang="ru-RU" sz="1700" dirty="0" smtClean="0"/>
              <a:t>способ является </a:t>
            </a:r>
            <a:r>
              <a:rPr lang="ru-RU" sz="1700" dirty="0"/>
              <a:t>более подходящим для детей рассказать о том, что они </a:t>
            </a:r>
            <a:r>
              <a:rPr lang="ru-RU" sz="1700" dirty="0" smtClean="0"/>
              <a:t>пережили.</a:t>
            </a:r>
          </a:p>
          <a:p>
            <a:r>
              <a:rPr lang="ru-RU" sz="1700" dirty="0"/>
              <a:t>В</a:t>
            </a:r>
            <a:r>
              <a:rPr lang="ru-RU" sz="1700" dirty="0" smtClean="0"/>
              <a:t>нимательно </a:t>
            </a:r>
            <a:r>
              <a:rPr lang="ru-RU" sz="1700" dirty="0"/>
              <a:t>следить за изменениями в поведении ребёнка: если что-то </a:t>
            </a:r>
            <a:r>
              <a:rPr lang="ru-RU" sz="1700" dirty="0" smtClean="0"/>
              <a:t>насторожило, то </a:t>
            </a:r>
            <a:r>
              <a:rPr lang="ru-RU" sz="1700" dirty="0"/>
              <a:t>немедленно обратиться к специалисту (психологу, психотерапевту). Например, нарушения сна, аппетита, чрезмерная замкнутость, заторможенность, немотивированная агрессия и т.п.</a:t>
            </a:r>
          </a:p>
          <a:p>
            <a:r>
              <a:rPr lang="ru-RU" sz="1700" dirty="0" smtClean="0"/>
              <a:t>Открыто </a:t>
            </a:r>
            <a:r>
              <a:rPr lang="ru-RU" sz="1700" dirty="0"/>
              <a:t>выражать свои собственные </a:t>
            </a:r>
            <a:r>
              <a:rPr lang="ru-RU" sz="1700" dirty="0" smtClean="0"/>
              <a:t>переживания.</a:t>
            </a:r>
            <a:endParaRPr lang="ru-RU" sz="1700" dirty="0"/>
          </a:p>
        </p:txBody>
      </p:sp>
      <p:pic>
        <p:nvPicPr>
          <p:cNvPr id="4" name="Рисунок 3"/>
          <p:cNvPicPr>
            <a:picLocks noChangeAspect="1"/>
          </p:cNvPicPr>
          <p:nvPr/>
        </p:nvPicPr>
        <p:blipFill>
          <a:blip r:embed="rId2"/>
          <a:stretch>
            <a:fillRect/>
          </a:stretch>
        </p:blipFill>
        <p:spPr>
          <a:xfrm>
            <a:off x="10478876" y="136073"/>
            <a:ext cx="1713124" cy="1554615"/>
          </a:xfrm>
          <a:prstGeom prst="rect">
            <a:avLst/>
          </a:prstGeom>
        </p:spPr>
      </p:pic>
    </p:spTree>
    <p:extLst>
      <p:ext uri="{BB962C8B-B14F-4D97-AF65-F5344CB8AC3E}">
        <p14:creationId xmlns:p14="http://schemas.microsoft.com/office/powerpoint/2010/main" val="24656200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567" y="2208293"/>
            <a:ext cx="9144000" cy="1097689"/>
          </a:xfrm>
        </p:spPr>
        <p:txBody>
          <a:bodyPr anchor="ctr">
            <a:normAutofit/>
          </a:bodyPr>
          <a:lstStyle/>
          <a:p>
            <a:r>
              <a:rPr lang="ru-RU" sz="4500" cap="all" dirty="0" smtClean="0">
                <a:latin typeface="Verdana" pitchFamily="34" charset="0"/>
                <a:ea typeface="Verdana" pitchFamily="34" charset="0"/>
                <a:cs typeface="Verdana" pitchFamily="34" charset="0"/>
              </a:rPr>
              <a:t>Спасибо ЗА </a:t>
            </a:r>
            <a:r>
              <a:rPr lang="ru-RU" sz="4500" cap="all" dirty="0">
                <a:latin typeface="Verdana" pitchFamily="34" charset="0"/>
                <a:ea typeface="Verdana" pitchFamily="34" charset="0"/>
                <a:cs typeface="Verdana" pitchFamily="34" charset="0"/>
              </a:rPr>
              <a:t>ВНИМАНИЕ</a:t>
            </a:r>
            <a:r>
              <a:rPr lang="ru-RU" sz="4500" cap="all" dirty="0" smtClean="0">
                <a:latin typeface="Verdana" pitchFamily="34" charset="0"/>
                <a:ea typeface="Verdana" pitchFamily="34" charset="0"/>
                <a:cs typeface="Verdana" pitchFamily="34" charset="0"/>
              </a:rPr>
              <a:t>!</a:t>
            </a:r>
            <a:endParaRPr lang="ru-RU" sz="4500" dirty="0"/>
          </a:p>
        </p:txBody>
      </p:sp>
      <p:pic>
        <p:nvPicPr>
          <p:cNvPr id="3" name="Рисунок 2"/>
          <p:cNvPicPr>
            <a:picLocks noChangeAspect="1"/>
          </p:cNvPicPr>
          <p:nvPr/>
        </p:nvPicPr>
        <p:blipFill>
          <a:blip r:embed="rId2"/>
          <a:stretch>
            <a:fillRect/>
          </a:stretch>
        </p:blipFill>
        <p:spPr>
          <a:xfrm>
            <a:off x="10391302" y="120365"/>
            <a:ext cx="1713124" cy="1554615"/>
          </a:xfrm>
          <a:prstGeom prst="rect">
            <a:avLst/>
          </a:prstGeom>
        </p:spPr>
      </p:pic>
    </p:spTree>
    <p:extLst>
      <p:ext uri="{BB962C8B-B14F-4D97-AF65-F5344CB8AC3E}">
        <p14:creationId xmlns:p14="http://schemas.microsoft.com/office/powerpoint/2010/main" val="244851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44262" y="353402"/>
            <a:ext cx="7789985" cy="1325563"/>
          </a:xfrm>
        </p:spPr>
        <p:txBody>
          <a:bodyPr/>
          <a:lstStyle/>
          <a:p>
            <a:r>
              <a:rPr lang="ru-RU" sz="2800" dirty="0"/>
              <a:t>ПСИХОТРАВМИРУЮЩИЕ</a:t>
            </a:r>
            <a:r>
              <a:rPr lang="ru-RU" dirty="0"/>
              <a:t> </a:t>
            </a:r>
            <a:r>
              <a:rPr lang="ru-RU" sz="2800" dirty="0"/>
              <a:t>СИТУАЦИИ</a:t>
            </a:r>
          </a:p>
        </p:txBody>
      </p:sp>
      <p:sp>
        <p:nvSpPr>
          <p:cNvPr id="3" name="Объект 2"/>
          <p:cNvSpPr>
            <a:spLocks noGrp="1"/>
          </p:cNvSpPr>
          <p:nvPr>
            <p:ph sz="half" idx="1"/>
          </p:nvPr>
        </p:nvSpPr>
        <p:spPr>
          <a:xfrm>
            <a:off x="755829" y="1742711"/>
            <a:ext cx="4314093" cy="3480655"/>
          </a:xfrm>
        </p:spPr>
        <p:txBody>
          <a:bodyPr>
            <a:noAutofit/>
          </a:bodyPr>
          <a:lstStyle/>
          <a:p>
            <a:pPr algn="ctr"/>
            <a:r>
              <a:rPr lang="ru-RU" sz="2000" b="1" dirty="0" smtClean="0">
                <a:effectLst>
                  <a:outerShdw blurRad="38100" dist="38100" dir="2700000" algn="tl">
                    <a:srgbClr val="000000">
                      <a:alpha val="43137"/>
                    </a:srgbClr>
                  </a:outerShdw>
                </a:effectLst>
              </a:rPr>
              <a:t>Локальные</a:t>
            </a:r>
          </a:p>
          <a:p>
            <a:pPr algn="ctr">
              <a:buFont typeface="Arial" panose="020B0604020202020204" pitchFamily="34" charset="0"/>
              <a:buChar char="•"/>
            </a:pPr>
            <a:r>
              <a:rPr lang="ru-RU" sz="2000" dirty="0" smtClean="0"/>
              <a:t>отдельный ребенок</a:t>
            </a:r>
          </a:p>
          <a:p>
            <a:pPr algn="ctr">
              <a:buFont typeface="Arial" panose="020B0604020202020204" pitchFamily="34" charset="0"/>
              <a:buChar char="•"/>
            </a:pPr>
            <a:r>
              <a:rPr lang="ru-RU" sz="2000" dirty="0" smtClean="0"/>
              <a:t>отдельная семья</a:t>
            </a:r>
          </a:p>
          <a:p>
            <a:pPr algn="ctr">
              <a:buFont typeface="Arial" panose="020B0604020202020204" pitchFamily="34" charset="0"/>
              <a:buChar char="•"/>
            </a:pPr>
            <a:r>
              <a:rPr lang="ru-RU" sz="2000" dirty="0" smtClean="0"/>
              <a:t>автокатастрофа, </a:t>
            </a:r>
            <a:r>
              <a:rPr lang="ru-RU" sz="2000" dirty="0"/>
              <a:t>пожар, </a:t>
            </a:r>
            <a:r>
              <a:rPr lang="ru-RU" sz="2000" dirty="0" smtClean="0"/>
              <a:t>тяжелая </a:t>
            </a:r>
            <a:r>
              <a:rPr lang="ru-RU" sz="2000" dirty="0"/>
              <a:t>болезнь, смерть кого-либо из членов </a:t>
            </a:r>
            <a:r>
              <a:rPr lang="ru-RU" sz="2000" dirty="0" smtClean="0"/>
              <a:t>семьи</a:t>
            </a:r>
            <a:endParaRPr lang="ru-RU" sz="2000" dirty="0"/>
          </a:p>
          <a:p>
            <a:pPr algn="ctr">
              <a:buFont typeface="Arial" panose="020B0604020202020204" pitchFamily="34" charset="0"/>
              <a:buChar char="•"/>
            </a:pPr>
            <a:r>
              <a:rPr lang="ru-RU" sz="2000" dirty="0" smtClean="0"/>
              <a:t>насильственная </a:t>
            </a:r>
            <a:r>
              <a:rPr lang="ru-RU" sz="2000" dirty="0"/>
              <a:t>смерть </a:t>
            </a:r>
            <a:r>
              <a:rPr lang="ru-RU" sz="2000" dirty="0" smtClean="0"/>
              <a:t>близкого</a:t>
            </a:r>
            <a:br>
              <a:rPr lang="ru-RU" sz="2000" dirty="0" smtClean="0"/>
            </a:br>
            <a:r>
              <a:rPr lang="ru-RU" sz="2000" dirty="0" smtClean="0"/>
              <a:t>для </a:t>
            </a:r>
            <a:r>
              <a:rPr lang="ru-RU" sz="2000" dirty="0"/>
              <a:t>ребенка </a:t>
            </a:r>
            <a:r>
              <a:rPr lang="ru-RU" sz="2000" dirty="0" smtClean="0"/>
              <a:t>человека</a:t>
            </a:r>
          </a:p>
          <a:p>
            <a:pPr algn="ctr">
              <a:buFont typeface="Arial" panose="020B0604020202020204" pitchFamily="34" charset="0"/>
              <a:buChar char="•"/>
            </a:pPr>
            <a:r>
              <a:rPr lang="ru-RU" sz="2000" dirty="0"/>
              <a:t>суицид </a:t>
            </a:r>
            <a:r>
              <a:rPr lang="ru-RU" sz="2000" dirty="0" smtClean="0"/>
              <a:t>близкого для </a:t>
            </a:r>
            <a:r>
              <a:rPr lang="ru-RU" sz="2000" dirty="0"/>
              <a:t>ребенка человека</a:t>
            </a:r>
          </a:p>
          <a:p>
            <a:pPr algn="ctr">
              <a:buFont typeface="Arial" panose="020B0604020202020204" pitchFamily="34" charset="0"/>
              <a:buChar char="•"/>
            </a:pPr>
            <a:r>
              <a:rPr lang="ru-RU" sz="2000" dirty="0" smtClean="0"/>
              <a:t>ребенок - свидетель смерти</a:t>
            </a:r>
            <a:endParaRPr lang="ru-RU" sz="2000" dirty="0"/>
          </a:p>
        </p:txBody>
      </p:sp>
      <p:sp>
        <p:nvSpPr>
          <p:cNvPr id="4" name="Объект 3"/>
          <p:cNvSpPr>
            <a:spLocks noGrp="1"/>
          </p:cNvSpPr>
          <p:nvPr>
            <p:ph sz="half" idx="2"/>
          </p:nvPr>
        </p:nvSpPr>
        <p:spPr>
          <a:xfrm>
            <a:off x="5615357" y="1869829"/>
            <a:ext cx="3686906" cy="3933093"/>
          </a:xfrm>
        </p:spPr>
        <p:txBody>
          <a:bodyPr>
            <a:normAutofit/>
          </a:bodyPr>
          <a:lstStyle/>
          <a:p>
            <a:pPr algn="ctr"/>
            <a:r>
              <a:rPr lang="ru-RU" sz="2000" b="1" dirty="0" smtClean="0">
                <a:effectLst>
                  <a:outerShdw blurRad="38100" dist="38100" dir="2700000" algn="tl">
                    <a:srgbClr val="000000">
                      <a:alpha val="43137"/>
                    </a:srgbClr>
                  </a:outerShdw>
                </a:effectLst>
              </a:rPr>
              <a:t>Массовые </a:t>
            </a:r>
          </a:p>
          <a:p>
            <a:pPr algn="ctr">
              <a:buFont typeface="Arial" panose="020B0604020202020204" pitchFamily="34" charset="0"/>
              <a:buChar char="•"/>
            </a:pPr>
            <a:r>
              <a:rPr lang="ru-RU" sz="2000" dirty="0" smtClean="0"/>
              <a:t>целые </a:t>
            </a:r>
            <a:r>
              <a:rPr lang="ru-RU" sz="2000" dirty="0"/>
              <a:t>регионы и </a:t>
            </a:r>
            <a:r>
              <a:rPr lang="ru-RU" sz="2000" dirty="0" smtClean="0"/>
              <a:t>города</a:t>
            </a:r>
          </a:p>
          <a:p>
            <a:pPr algn="ctr">
              <a:buFont typeface="Arial" panose="020B0604020202020204" pitchFamily="34" charset="0"/>
              <a:buChar char="•"/>
            </a:pPr>
            <a:r>
              <a:rPr lang="ru-RU" sz="2000" dirty="0"/>
              <a:t>землетрясения </a:t>
            </a:r>
            <a:endParaRPr lang="ru-RU" sz="2000" dirty="0" smtClean="0"/>
          </a:p>
          <a:p>
            <a:pPr algn="ctr">
              <a:buFont typeface="Arial" panose="020B0604020202020204" pitchFamily="34" charset="0"/>
              <a:buChar char="•"/>
            </a:pPr>
            <a:r>
              <a:rPr lang="ru-RU" sz="2000" dirty="0"/>
              <a:t>террористические акты </a:t>
            </a:r>
            <a:endParaRPr lang="ru-RU" sz="2000" dirty="0" smtClean="0"/>
          </a:p>
          <a:p>
            <a:pPr algn="ctr">
              <a:buFont typeface="Arial" panose="020B0604020202020204" pitchFamily="34" charset="0"/>
              <a:buChar char="•"/>
            </a:pPr>
            <a:r>
              <a:rPr lang="ru-RU" sz="2000" dirty="0" smtClean="0"/>
              <a:t>обрушение жилых домов</a:t>
            </a:r>
          </a:p>
          <a:p>
            <a:pPr algn="ctr">
              <a:buFont typeface="Arial" panose="020B0604020202020204" pitchFamily="34" charset="0"/>
              <a:buChar char="•"/>
            </a:pPr>
            <a:r>
              <a:rPr lang="ru-RU" sz="2000" dirty="0" smtClean="0"/>
              <a:t>авиакатастрофа</a:t>
            </a:r>
          </a:p>
          <a:p>
            <a:pPr algn="ctr">
              <a:buFont typeface="Arial" panose="020B0604020202020204" pitchFamily="34" charset="0"/>
              <a:buChar char="•"/>
            </a:pPr>
            <a:r>
              <a:rPr lang="ru-RU" sz="2000" dirty="0" smtClean="0"/>
              <a:t>крушение железнодорожного транспорта</a:t>
            </a:r>
            <a:br>
              <a:rPr lang="ru-RU" sz="2000" dirty="0" smtClean="0"/>
            </a:br>
            <a:endParaRPr lang="ru-RU" sz="2000" dirty="0" smtClean="0"/>
          </a:p>
          <a:p>
            <a:endParaRPr lang="ru-RU" dirty="0"/>
          </a:p>
        </p:txBody>
      </p:sp>
      <p:cxnSp>
        <p:nvCxnSpPr>
          <p:cNvPr id="8" name="Прямая со стрелкой 7"/>
          <p:cNvCxnSpPr/>
          <p:nvPr/>
        </p:nvCxnSpPr>
        <p:spPr>
          <a:xfrm flipH="1">
            <a:off x="3411415" y="1016183"/>
            <a:ext cx="1318223" cy="662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6192717" y="1065643"/>
            <a:ext cx="1266093" cy="656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Рисунок 4"/>
          <p:cNvPicPr>
            <a:picLocks noChangeAspect="1"/>
          </p:cNvPicPr>
          <p:nvPr/>
        </p:nvPicPr>
        <p:blipFill>
          <a:blip r:embed="rId2"/>
          <a:stretch>
            <a:fillRect/>
          </a:stretch>
        </p:blipFill>
        <p:spPr>
          <a:xfrm>
            <a:off x="10464091" y="124350"/>
            <a:ext cx="1713124" cy="1554615"/>
          </a:xfrm>
          <a:prstGeom prst="rect">
            <a:avLst/>
          </a:prstGeom>
        </p:spPr>
      </p:pic>
    </p:spTree>
    <p:extLst>
      <p:ext uri="{BB962C8B-B14F-4D97-AF65-F5344CB8AC3E}">
        <p14:creationId xmlns:p14="http://schemas.microsoft.com/office/powerpoint/2010/main" val="1545100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2800" dirty="0"/>
              <a:t>ПРИЗНАКИ ПСИХОЛОГИЧЕСКОЙ ТРАВМАТИЗАЦИИ У ДЕТЕЙ</a:t>
            </a:r>
          </a:p>
        </p:txBody>
      </p:sp>
      <p:sp>
        <p:nvSpPr>
          <p:cNvPr id="3" name="Объект 2"/>
          <p:cNvSpPr>
            <a:spLocks noGrp="1"/>
          </p:cNvSpPr>
          <p:nvPr>
            <p:ph idx="1"/>
          </p:nvPr>
        </p:nvSpPr>
        <p:spPr>
          <a:xfrm>
            <a:off x="677334" y="1930400"/>
            <a:ext cx="7989277" cy="4276969"/>
          </a:xfrm>
        </p:spPr>
        <p:txBody>
          <a:bodyPr>
            <a:normAutofit lnSpcReduction="10000"/>
          </a:bodyPr>
          <a:lstStyle/>
          <a:p>
            <a:r>
              <a:rPr lang="ru-RU" sz="2000" dirty="0"/>
              <a:t>Основные проявления психологической травмы сходны вне зависимости от того, вызвана ли она локальной или массовой психотравмирующей ситуацией, порождена ли она природной, техногенной или </a:t>
            </a:r>
            <a:r>
              <a:rPr lang="ru-RU" sz="2000" dirty="0" smtClean="0"/>
              <a:t>социальной катастрофой.</a:t>
            </a:r>
            <a:endParaRPr lang="ru-RU" sz="2000" dirty="0"/>
          </a:p>
          <a:p>
            <a:r>
              <a:rPr lang="ru-RU" sz="2000" dirty="0"/>
              <a:t>Последствия психологической травмы определяются не столько ее характером, сколько </a:t>
            </a:r>
            <a:r>
              <a:rPr lang="ru-RU" sz="2000" dirty="0" smtClean="0"/>
              <a:t>интенсивностью психотравмирующего события, а </a:t>
            </a:r>
            <a:r>
              <a:rPr lang="ru-RU" sz="2000" dirty="0"/>
              <a:t>также особенностью </a:t>
            </a:r>
            <a:r>
              <a:rPr lang="ru-RU" sz="2000" dirty="0" smtClean="0"/>
              <a:t>восприятия его ребенком.</a:t>
            </a:r>
            <a:endParaRPr lang="ru-RU" sz="2000" dirty="0"/>
          </a:p>
          <a:p>
            <a:r>
              <a:rPr lang="ru-RU" sz="2000" dirty="0"/>
              <a:t>При этом существует </a:t>
            </a:r>
            <a:r>
              <a:rPr lang="ru-RU" sz="2000" dirty="0" smtClean="0"/>
              <a:t>большая или </a:t>
            </a:r>
            <a:r>
              <a:rPr lang="ru-RU" sz="2000" dirty="0"/>
              <a:t>меньшая степень устойчивости психики </a:t>
            </a:r>
            <a:r>
              <a:rPr lang="ru-RU" sz="2000" dirty="0" smtClean="0"/>
              <a:t>ребенка к </a:t>
            </a:r>
            <a:r>
              <a:rPr lang="ru-RU" sz="2000" dirty="0"/>
              <a:t>психотравмирующим </a:t>
            </a:r>
            <a:r>
              <a:rPr lang="ru-RU" sz="2000" dirty="0" smtClean="0"/>
              <a:t>воздействиям.</a:t>
            </a:r>
            <a:endParaRPr lang="ru-RU" sz="2000" dirty="0"/>
          </a:p>
          <a:p>
            <a:r>
              <a:rPr lang="ru-RU" sz="2000" dirty="0"/>
              <a:t>Событие, порождающее кризис у одного ребенка, может быть относительно легко пережито </a:t>
            </a:r>
            <a:r>
              <a:rPr lang="ru-RU" sz="2000" dirty="0" smtClean="0"/>
              <a:t>другим.</a:t>
            </a:r>
            <a:endParaRPr lang="ru-RU" sz="2000" dirty="0"/>
          </a:p>
          <a:p>
            <a:pPr marL="0" indent="0">
              <a:buNone/>
            </a:pPr>
            <a:endParaRPr lang="ru-RU" sz="2000" dirty="0"/>
          </a:p>
        </p:txBody>
      </p:sp>
      <p:pic>
        <p:nvPicPr>
          <p:cNvPr id="4" name="Рисунок 3"/>
          <p:cNvPicPr>
            <a:picLocks noChangeAspect="1"/>
          </p:cNvPicPr>
          <p:nvPr/>
        </p:nvPicPr>
        <p:blipFill>
          <a:blip r:embed="rId2"/>
          <a:stretch>
            <a:fillRect/>
          </a:stretch>
        </p:blipFill>
        <p:spPr>
          <a:xfrm>
            <a:off x="10343701" y="136073"/>
            <a:ext cx="1713124" cy="1554615"/>
          </a:xfrm>
          <a:prstGeom prst="rect">
            <a:avLst/>
          </a:prstGeom>
        </p:spPr>
      </p:pic>
    </p:spTree>
    <p:extLst>
      <p:ext uri="{BB962C8B-B14F-4D97-AF65-F5344CB8AC3E}">
        <p14:creationId xmlns:p14="http://schemas.microsoft.com/office/powerpoint/2010/main" val="533716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2800" dirty="0"/>
              <a:t>ЭТАПЫ ПЕРЕЖИВАНИЯ ПСИХОЛОГИЧЕСКОЙ </a:t>
            </a:r>
            <a:r>
              <a:rPr lang="ru-RU" sz="2800" dirty="0" smtClean="0"/>
              <a:t/>
            </a:r>
            <a:br>
              <a:rPr lang="ru-RU" sz="2800" dirty="0" smtClean="0"/>
            </a:br>
            <a:r>
              <a:rPr lang="ru-RU" sz="2800" dirty="0" smtClean="0"/>
              <a:t>ТРАВМЫ </a:t>
            </a:r>
            <a:r>
              <a:rPr lang="ru-RU" sz="2800" dirty="0"/>
              <a:t>ДЕТЬМИ </a:t>
            </a:r>
            <a:r>
              <a:rPr lang="ru-RU" sz="2800" dirty="0" smtClean="0"/>
              <a:t>(</a:t>
            </a:r>
            <a:r>
              <a:rPr lang="ru-RU" sz="2800" dirty="0"/>
              <a:t>Е.И. МОРОЗОВА И А.Л. ВЕНГЕР)</a:t>
            </a:r>
          </a:p>
        </p:txBody>
      </p:sp>
      <p:sp>
        <p:nvSpPr>
          <p:cNvPr id="3" name="Объект 2"/>
          <p:cNvSpPr>
            <a:spLocks noGrp="1"/>
          </p:cNvSpPr>
          <p:nvPr>
            <p:ph sz="half" idx="1"/>
          </p:nvPr>
        </p:nvSpPr>
        <p:spPr>
          <a:xfrm>
            <a:off x="6151319" y="2235871"/>
            <a:ext cx="3323858" cy="3538415"/>
          </a:xfrm>
        </p:spPr>
        <p:txBody>
          <a:bodyPr>
            <a:normAutofit/>
          </a:bodyPr>
          <a:lstStyle/>
          <a:p>
            <a:pPr marL="0" indent="0">
              <a:buNone/>
            </a:pPr>
            <a:r>
              <a:rPr lang="ru-RU" sz="2000" dirty="0" smtClean="0"/>
              <a:t>1. Шоковый этап</a:t>
            </a:r>
            <a:endParaRPr lang="ru-RU" sz="2000" dirty="0"/>
          </a:p>
          <a:p>
            <a:pPr marL="0" indent="0">
              <a:buNone/>
            </a:pPr>
            <a:r>
              <a:rPr lang="ru-RU" sz="2000" dirty="0" smtClean="0"/>
              <a:t>2. Этап стабилизации</a:t>
            </a:r>
            <a:endParaRPr lang="ru-RU" sz="2000" dirty="0"/>
          </a:p>
          <a:p>
            <a:pPr marL="0" indent="0">
              <a:buNone/>
            </a:pPr>
            <a:r>
              <a:rPr lang="ru-RU" sz="2000" dirty="0" smtClean="0"/>
              <a:t>3. Этап восстановления</a:t>
            </a:r>
            <a:endParaRPr lang="ru-RU" sz="2000" dirty="0"/>
          </a:p>
          <a:p>
            <a:pPr marL="0" indent="0">
              <a:buNone/>
            </a:pPr>
            <a:r>
              <a:rPr lang="ru-RU" sz="2000" dirty="0" smtClean="0"/>
              <a:t>4. Этап </a:t>
            </a:r>
            <a:r>
              <a:rPr lang="ru-RU" sz="2000" dirty="0"/>
              <a:t>личностной и социальной </a:t>
            </a:r>
            <a:r>
              <a:rPr lang="ru-RU" sz="2000" dirty="0" smtClean="0"/>
              <a:t>интеграции</a:t>
            </a:r>
            <a:endParaRPr lang="ru-RU" sz="2000" dirty="0"/>
          </a:p>
        </p:txBody>
      </p:sp>
      <p:pic>
        <p:nvPicPr>
          <p:cNvPr id="5" name="Объект 4"/>
          <p:cNvPicPr>
            <a:picLocks noGrp="1" noChangeAspect="1"/>
          </p:cNvPicPr>
          <p:nvPr>
            <p:ph sz="half" idx="2"/>
          </p:nvPr>
        </p:nvPicPr>
        <p:blipFill>
          <a:blip r:embed="rId2"/>
          <a:stretch>
            <a:fillRect/>
          </a:stretch>
        </p:blipFill>
        <p:spPr>
          <a:xfrm>
            <a:off x="677334" y="2235872"/>
            <a:ext cx="5061026" cy="3538415"/>
          </a:xfrm>
          <a:prstGeom prst="rect">
            <a:avLst/>
          </a:prstGeom>
        </p:spPr>
      </p:pic>
      <p:pic>
        <p:nvPicPr>
          <p:cNvPr id="4" name="Рисунок 3"/>
          <p:cNvPicPr>
            <a:picLocks noChangeAspect="1"/>
          </p:cNvPicPr>
          <p:nvPr/>
        </p:nvPicPr>
        <p:blipFill>
          <a:blip r:embed="rId3"/>
          <a:stretch>
            <a:fillRect/>
          </a:stretch>
        </p:blipFill>
        <p:spPr>
          <a:xfrm>
            <a:off x="10370997" y="136073"/>
            <a:ext cx="1713124" cy="1554615"/>
          </a:xfrm>
          <a:prstGeom prst="rect">
            <a:avLst/>
          </a:prstGeom>
        </p:spPr>
      </p:pic>
    </p:spTree>
    <p:extLst>
      <p:ext uri="{BB962C8B-B14F-4D97-AF65-F5344CB8AC3E}">
        <p14:creationId xmlns:p14="http://schemas.microsoft.com/office/powerpoint/2010/main" val="748153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1595" y="491157"/>
            <a:ext cx="4945544" cy="844446"/>
          </a:xfrm>
        </p:spPr>
        <p:txBody>
          <a:bodyPr>
            <a:normAutofit/>
          </a:bodyPr>
          <a:lstStyle/>
          <a:p>
            <a:r>
              <a:rPr lang="ru-RU" sz="2800" dirty="0"/>
              <a:t>ШОКОВЫЙ </a:t>
            </a:r>
            <a:r>
              <a:rPr lang="ru-RU" sz="2800" dirty="0" smtClean="0"/>
              <a:t>ЭТАП</a:t>
            </a:r>
            <a:endParaRPr lang="ru-RU" sz="2800" dirty="0"/>
          </a:p>
        </p:txBody>
      </p:sp>
      <p:sp>
        <p:nvSpPr>
          <p:cNvPr id="3" name="Объект 2"/>
          <p:cNvSpPr>
            <a:spLocks noGrp="1"/>
          </p:cNvSpPr>
          <p:nvPr>
            <p:ph idx="1"/>
          </p:nvPr>
        </p:nvSpPr>
        <p:spPr>
          <a:xfrm>
            <a:off x="5938787" y="1930400"/>
            <a:ext cx="3335215" cy="4006851"/>
          </a:xfrm>
        </p:spPr>
        <p:txBody>
          <a:bodyPr>
            <a:normAutofit/>
          </a:bodyPr>
          <a:lstStyle/>
          <a:p>
            <a:r>
              <a:rPr lang="ru-RU" sz="2000" dirty="0" smtClean="0"/>
              <a:t>Отсутствие </a:t>
            </a:r>
            <a:r>
              <a:rPr lang="ru-RU" sz="2000" dirty="0"/>
              <a:t>целенаправленной </a:t>
            </a:r>
            <a:r>
              <a:rPr lang="ru-RU" sz="2000" dirty="0" smtClean="0"/>
              <a:t>активности,</a:t>
            </a:r>
          </a:p>
          <a:p>
            <a:r>
              <a:rPr lang="ru-RU" sz="2000" dirty="0" smtClean="0"/>
              <a:t>Снижение </a:t>
            </a:r>
            <a:r>
              <a:rPr lang="ru-RU" sz="2000" dirty="0"/>
              <a:t>контакта с окружающим </a:t>
            </a:r>
            <a:r>
              <a:rPr lang="ru-RU" sz="2000" dirty="0" smtClean="0"/>
              <a:t>миром,</a:t>
            </a:r>
            <a:endParaRPr lang="ru-RU" sz="2000" dirty="0"/>
          </a:p>
          <a:p>
            <a:r>
              <a:rPr lang="ru-RU" sz="2000" dirty="0" smtClean="0"/>
              <a:t>Острые </a:t>
            </a:r>
            <a:r>
              <a:rPr lang="ru-RU" sz="2000" dirty="0"/>
              <a:t>вегетативные реакции, </a:t>
            </a:r>
            <a:endParaRPr lang="ru-RU" sz="2000" dirty="0" smtClean="0"/>
          </a:p>
          <a:p>
            <a:r>
              <a:rPr lang="ru-RU" sz="2000" dirty="0" smtClean="0"/>
              <a:t>Грубые </a:t>
            </a:r>
            <a:r>
              <a:rPr lang="ru-RU" sz="2000" dirty="0"/>
              <a:t>нарушения </a:t>
            </a:r>
            <a:r>
              <a:rPr lang="ru-RU" sz="2000" dirty="0" smtClean="0"/>
              <a:t>сна,</a:t>
            </a:r>
          </a:p>
          <a:p>
            <a:r>
              <a:rPr lang="ru-RU" sz="2000" dirty="0" smtClean="0"/>
              <a:t>Отказ от еды.</a:t>
            </a:r>
            <a:endParaRPr lang="ru-RU" sz="2000"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595" y="1863724"/>
            <a:ext cx="4709775" cy="3446830"/>
          </a:xfrm>
          <a:prstGeom prst="rect">
            <a:avLst/>
          </a:prstGeom>
        </p:spPr>
      </p:pic>
      <p:pic>
        <p:nvPicPr>
          <p:cNvPr id="4" name="Рисунок 3"/>
          <p:cNvPicPr>
            <a:picLocks noChangeAspect="1"/>
          </p:cNvPicPr>
          <p:nvPr/>
        </p:nvPicPr>
        <p:blipFill>
          <a:blip r:embed="rId3"/>
          <a:stretch>
            <a:fillRect/>
          </a:stretch>
        </p:blipFill>
        <p:spPr>
          <a:xfrm>
            <a:off x="10370996" y="136073"/>
            <a:ext cx="1713124" cy="1554615"/>
          </a:xfrm>
          <a:prstGeom prst="rect">
            <a:avLst/>
          </a:prstGeom>
        </p:spPr>
      </p:pic>
    </p:spTree>
    <p:extLst>
      <p:ext uri="{BB962C8B-B14F-4D97-AF65-F5344CB8AC3E}">
        <p14:creationId xmlns:p14="http://schemas.microsoft.com/office/powerpoint/2010/main" val="3392385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778" y="609600"/>
            <a:ext cx="4417235" cy="1320800"/>
          </a:xfrm>
        </p:spPr>
        <p:txBody>
          <a:bodyPr>
            <a:normAutofit/>
          </a:bodyPr>
          <a:lstStyle/>
          <a:p>
            <a:pPr algn="l"/>
            <a:r>
              <a:rPr lang="ru-RU" sz="2800" dirty="0"/>
              <a:t>ЭТАП </a:t>
            </a:r>
            <a:r>
              <a:rPr lang="ru-RU" sz="2800" dirty="0" smtClean="0"/>
              <a:t>СТАБИЛИЗАЦИИ</a:t>
            </a:r>
            <a:endParaRPr lang="ru-RU" sz="2800" dirty="0"/>
          </a:p>
        </p:txBody>
      </p:sp>
      <p:sp>
        <p:nvSpPr>
          <p:cNvPr id="3" name="Объект 2"/>
          <p:cNvSpPr>
            <a:spLocks noGrp="1"/>
          </p:cNvSpPr>
          <p:nvPr>
            <p:ph idx="1"/>
          </p:nvPr>
        </p:nvSpPr>
        <p:spPr>
          <a:xfrm>
            <a:off x="4958405" y="609600"/>
            <a:ext cx="4566070" cy="4351338"/>
          </a:xfrm>
        </p:spPr>
        <p:txBody>
          <a:bodyPr>
            <a:noAutofit/>
          </a:bodyPr>
          <a:lstStyle/>
          <a:p>
            <a:r>
              <a:rPr lang="ru-RU" sz="2000" dirty="0" smtClean="0"/>
              <a:t>Возвращается способность</a:t>
            </a:r>
            <a:br>
              <a:rPr lang="ru-RU" sz="2000" dirty="0" smtClean="0"/>
            </a:br>
            <a:r>
              <a:rPr lang="ru-RU" sz="2000" dirty="0" smtClean="0"/>
              <a:t>к </a:t>
            </a:r>
            <a:r>
              <a:rPr lang="ru-RU" sz="2000" dirty="0"/>
              <a:t>целенаправленной деятельности, хотя ее продуктивность </a:t>
            </a:r>
            <a:r>
              <a:rPr lang="ru-RU" sz="2000" dirty="0" smtClean="0"/>
              <a:t>все</a:t>
            </a:r>
            <a:br>
              <a:rPr lang="ru-RU" sz="2000" dirty="0" smtClean="0"/>
            </a:br>
            <a:r>
              <a:rPr lang="ru-RU" sz="2000" dirty="0" smtClean="0"/>
              <a:t>еще </a:t>
            </a:r>
            <a:r>
              <a:rPr lang="ru-RU" sz="2000" dirty="0"/>
              <a:t>находится на низком уровне </a:t>
            </a:r>
          </a:p>
          <a:p>
            <a:r>
              <a:rPr lang="ru-RU" sz="2000" dirty="0" smtClean="0"/>
              <a:t>В </a:t>
            </a:r>
            <a:r>
              <a:rPr lang="ru-RU" sz="2000" dirty="0"/>
              <a:t>благоприятном </a:t>
            </a:r>
            <a:r>
              <a:rPr lang="ru-RU" sz="2000" dirty="0" smtClean="0"/>
              <a:t>случае</a:t>
            </a:r>
            <a:br>
              <a:rPr lang="ru-RU" sz="2000" dirty="0" smtClean="0"/>
            </a:br>
            <a:r>
              <a:rPr lang="ru-RU" sz="2000" dirty="0" smtClean="0"/>
              <a:t>(если </a:t>
            </a:r>
            <a:r>
              <a:rPr lang="ru-RU" sz="2000" dirty="0"/>
              <a:t>оказана необходимая психологическая </a:t>
            </a:r>
            <a:r>
              <a:rPr lang="ru-RU" sz="2000" dirty="0" smtClean="0"/>
              <a:t>помощь</a:t>
            </a:r>
            <a:br>
              <a:rPr lang="ru-RU" sz="2000" dirty="0" smtClean="0"/>
            </a:br>
            <a:r>
              <a:rPr lang="ru-RU" sz="2000" dirty="0" smtClean="0"/>
              <a:t>и </a:t>
            </a:r>
            <a:r>
              <a:rPr lang="ru-RU" sz="2000" dirty="0"/>
              <a:t>поддержка), начинается возвращение к нормальному </a:t>
            </a:r>
            <a:r>
              <a:rPr lang="ru-RU" sz="2000" dirty="0" smtClean="0"/>
              <a:t>состоянию</a:t>
            </a:r>
          </a:p>
          <a:p>
            <a:r>
              <a:rPr lang="ru-RU" sz="2000" dirty="0" smtClean="0"/>
              <a:t>Если своевременная психологическая помощь не была оказана, то этап стабилизации может затянуться, и тогда вероятны болезненные проявления</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861" y="1690688"/>
            <a:ext cx="4281071" cy="3319585"/>
          </a:xfrm>
          <a:prstGeom prst="rect">
            <a:avLst/>
          </a:prstGeom>
        </p:spPr>
      </p:pic>
      <p:pic>
        <p:nvPicPr>
          <p:cNvPr id="4" name="Рисунок 3"/>
          <p:cNvPicPr>
            <a:picLocks noChangeAspect="1"/>
          </p:cNvPicPr>
          <p:nvPr/>
        </p:nvPicPr>
        <p:blipFill>
          <a:blip r:embed="rId3"/>
          <a:stretch>
            <a:fillRect/>
          </a:stretch>
        </p:blipFill>
        <p:spPr>
          <a:xfrm>
            <a:off x="10402064" y="136073"/>
            <a:ext cx="1713124" cy="1554615"/>
          </a:xfrm>
          <a:prstGeom prst="rect">
            <a:avLst/>
          </a:prstGeom>
        </p:spPr>
      </p:pic>
    </p:spTree>
    <p:extLst>
      <p:ext uri="{BB962C8B-B14F-4D97-AF65-F5344CB8AC3E}">
        <p14:creationId xmlns:p14="http://schemas.microsoft.com/office/powerpoint/2010/main" val="1702199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7522" y="107355"/>
            <a:ext cx="7778263" cy="1325563"/>
          </a:xfrm>
        </p:spPr>
        <p:txBody>
          <a:bodyPr>
            <a:noAutofit/>
          </a:bodyPr>
          <a:lstStyle/>
          <a:p>
            <a:pPr algn="l"/>
            <a:r>
              <a:rPr lang="ru-RU" sz="2400" dirty="0" smtClean="0"/>
              <a:t>ПРОЯВЛЕНИЯМ </a:t>
            </a:r>
            <a:r>
              <a:rPr lang="ru-RU" sz="2400" dirty="0"/>
              <a:t>ПСИХОТРАВМ, КОТОРЫЕ ВОЗНИКАЮТ У </a:t>
            </a:r>
            <a:r>
              <a:rPr lang="ru-RU" sz="2400" dirty="0" smtClean="0"/>
              <a:t>ДЕТЕЙ И </a:t>
            </a:r>
            <a:r>
              <a:rPr lang="ru-RU" sz="2400" dirty="0"/>
              <a:t>ПОДРОСТКОВ В РЕЗУЛЬТАТЕ КАТАСТРОФ И МАСШТАБНЫХ НЕСЧАСТНЫХ СЛУЧАЕВ </a:t>
            </a:r>
            <a:r>
              <a:rPr lang="ru-RU" sz="2400" dirty="0" smtClean="0"/>
              <a:t/>
            </a:r>
            <a:br>
              <a:rPr lang="ru-RU" sz="2400" dirty="0" smtClean="0"/>
            </a:br>
            <a:r>
              <a:rPr lang="ru-RU" sz="2400" dirty="0" smtClean="0"/>
              <a:t>(</a:t>
            </a:r>
            <a:r>
              <a:rPr lang="ru-RU" sz="2400" dirty="0"/>
              <a:t>У. ЮЛ, Р.М. УИЛЬЯМС) </a:t>
            </a:r>
          </a:p>
        </p:txBody>
      </p:sp>
      <p:sp>
        <p:nvSpPr>
          <p:cNvPr id="3" name="Объект 2"/>
          <p:cNvSpPr>
            <a:spLocks noGrp="1"/>
          </p:cNvSpPr>
          <p:nvPr>
            <p:ph idx="1"/>
          </p:nvPr>
        </p:nvSpPr>
        <p:spPr>
          <a:xfrm>
            <a:off x="697522" y="1674122"/>
            <a:ext cx="10791155" cy="4572000"/>
          </a:xfrm>
        </p:spPr>
        <p:txBody>
          <a:bodyPr>
            <a:noAutofit/>
          </a:bodyPr>
          <a:lstStyle/>
          <a:p>
            <a:r>
              <a:rPr lang="ru-RU" sz="1900" dirty="0" smtClean="0"/>
              <a:t>Снижение </a:t>
            </a:r>
            <a:r>
              <a:rPr lang="ru-RU" sz="1900" dirty="0"/>
              <a:t>способности к концентрации внимания, временное снижение </a:t>
            </a:r>
            <a:r>
              <a:rPr lang="ru-RU" sz="1900" dirty="0" smtClean="0"/>
              <a:t>памяти,</a:t>
            </a:r>
            <a:br>
              <a:rPr lang="ru-RU" sz="1900" dirty="0" smtClean="0"/>
            </a:br>
            <a:r>
              <a:rPr lang="ru-RU" sz="1900" dirty="0" smtClean="0"/>
              <a:t>школьная </a:t>
            </a:r>
            <a:r>
              <a:rPr lang="ru-RU" sz="1900" dirty="0"/>
              <a:t>дезадаптация, утрата навыков, которые имелись </a:t>
            </a:r>
            <a:r>
              <a:rPr lang="ru-RU" sz="1900" dirty="0" smtClean="0"/>
              <a:t>ранее</a:t>
            </a:r>
            <a:endParaRPr lang="ru-RU" sz="1900" dirty="0"/>
          </a:p>
          <a:p>
            <a:r>
              <a:rPr lang="ru-RU" sz="1900" dirty="0" smtClean="0"/>
              <a:t>Нарушение </a:t>
            </a:r>
            <a:r>
              <a:rPr lang="ru-RU" sz="1900" dirty="0"/>
              <a:t>общения со сверстниками и родителями, трудности </a:t>
            </a:r>
            <a:r>
              <a:rPr lang="ru-RU" sz="1900" dirty="0" smtClean="0"/>
              <a:t>сепарации</a:t>
            </a:r>
          </a:p>
          <a:p>
            <a:r>
              <a:rPr lang="ru-RU" sz="1900" dirty="0" smtClean="0"/>
              <a:t>Повышение </a:t>
            </a:r>
            <a:r>
              <a:rPr lang="ru-RU" sz="1900" dirty="0"/>
              <a:t>уровня тревожности, вплоть до приступов </a:t>
            </a:r>
            <a:r>
              <a:rPr lang="ru-RU" sz="1900" dirty="0" smtClean="0"/>
              <a:t>паники</a:t>
            </a:r>
            <a:endParaRPr lang="ru-RU" sz="1900" dirty="0"/>
          </a:p>
          <a:p>
            <a:r>
              <a:rPr lang="ru-RU" sz="1900" dirty="0" smtClean="0"/>
              <a:t>Повышенная </a:t>
            </a:r>
            <a:r>
              <a:rPr lang="ru-RU" sz="1900" dirty="0"/>
              <a:t>настороженность и </a:t>
            </a:r>
            <a:r>
              <a:rPr lang="ru-RU" sz="1900" dirty="0" smtClean="0"/>
              <a:t>подозрительность</a:t>
            </a:r>
            <a:endParaRPr lang="ru-RU" sz="1900" dirty="0"/>
          </a:p>
          <a:p>
            <a:r>
              <a:rPr lang="ru-RU" sz="1900" dirty="0" smtClean="0"/>
              <a:t>Страхи</a:t>
            </a:r>
            <a:endParaRPr lang="ru-RU" sz="1900" dirty="0"/>
          </a:p>
          <a:p>
            <a:r>
              <a:rPr lang="ru-RU" sz="1900" dirty="0" smtClean="0"/>
              <a:t>Навязчивые мысли</a:t>
            </a:r>
            <a:endParaRPr lang="ru-RU" sz="1900" dirty="0"/>
          </a:p>
          <a:p>
            <a:r>
              <a:rPr lang="ru-RU" sz="1900" dirty="0" smtClean="0"/>
              <a:t>Раздражительность</a:t>
            </a:r>
            <a:endParaRPr lang="ru-RU" sz="1900" dirty="0"/>
          </a:p>
          <a:p>
            <a:r>
              <a:rPr lang="ru-RU" sz="1900" dirty="0" smtClean="0"/>
              <a:t>Утрата </a:t>
            </a:r>
            <a:r>
              <a:rPr lang="ru-RU" sz="1900" dirty="0"/>
              <a:t>жизненных </a:t>
            </a:r>
            <a:r>
              <a:rPr lang="ru-RU" sz="1900" dirty="0" smtClean="0"/>
              <a:t>перспектив</a:t>
            </a:r>
            <a:endParaRPr lang="ru-RU" sz="1900" dirty="0"/>
          </a:p>
          <a:p>
            <a:r>
              <a:rPr lang="ru-RU" sz="1900" dirty="0" smtClean="0"/>
              <a:t>Чувство вины</a:t>
            </a:r>
            <a:endParaRPr lang="ru-RU" sz="1900" dirty="0"/>
          </a:p>
          <a:p>
            <a:r>
              <a:rPr lang="ru-RU" sz="1900" dirty="0" smtClean="0"/>
              <a:t>Депрессия</a:t>
            </a:r>
          </a:p>
          <a:p>
            <a:r>
              <a:rPr lang="ru-RU" sz="1900" dirty="0"/>
              <a:t>Нарушение сна</a:t>
            </a:r>
          </a:p>
          <a:p>
            <a:endParaRPr lang="ru-RU" sz="1900" dirty="0"/>
          </a:p>
        </p:txBody>
      </p:sp>
      <p:pic>
        <p:nvPicPr>
          <p:cNvPr id="4" name="Рисунок 3"/>
          <p:cNvPicPr>
            <a:picLocks noChangeAspect="1"/>
          </p:cNvPicPr>
          <p:nvPr/>
        </p:nvPicPr>
        <p:blipFill>
          <a:blip r:embed="rId2"/>
          <a:stretch>
            <a:fillRect/>
          </a:stretch>
        </p:blipFill>
        <p:spPr>
          <a:xfrm>
            <a:off x="5056074" y="3960122"/>
            <a:ext cx="3975789" cy="2127738"/>
          </a:xfrm>
          <a:prstGeom prst="rect">
            <a:avLst/>
          </a:prstGeom>
        </p:spPr>
      </p:pic>
      <p:pic>
        <p:nvPicPr>
          <p:cNvPr id="5" name="Рисунок 4"/>
          <p:cNvPicPr>
            <a:picLocks noChangeAspect="1"/>
          </p:cNvPicPr>
          <p:nvPr/>
        </p:nvPicPr>
        <p:blipFill>
          <a:blip r:embed="rId3"/>
          <a:stretch>
            <a:fillRect/>
          </a:stretch>
        </p:blipFill>
        <p:spPr>
          <a:xfrm>
            <a:off x="10370996" y="119507"/>
            <a:ext cx="1713124" cy="1554615"/>
          </a:xfrm>
          <a:prstGeom prst="rect">
            <a:avLst/>
          </a:prstGeom>
        </p:spPr>
      </p:pic>
    </p:spTree>
    <p:extLst>
      <p:ext uri="{BB962C8B-B14F-4D97-AF65-F5344CB8AC3E}">
        <p14:creationId xmlns:p14="http://schemas.microsoft.com/office/powerpoint/2010/main" val="1138258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369</TotalTime>
  <Words>1796</Words>
  <Application>Microsoft Office PowerPoint</Application>
  <PresentationFormat>Широкоэкранный</PresentationFormat>
  <Paragraphs>349</Paragraphs>
  <Slides>34</Slides>
  <Notes>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34</vt:i4>
      </vt:variant>
    </vt:vector>
  </HeadingPairs>
  <TitlesOfParts>
    <vt:vector size="43" baseType="lpstr">
      <vt:lpstr>Andale Sans UI</vt:lpstr>
      <vt:lpstr>Arial</vt:lpstr>
      <vt:lpstr>Calibri</vt:lpstr>
      <vt:lpstr>Times New Roman</vt:lpstr>
      <vt:lpstr>Trebuchet MS</vt:lpstr>
      <vt:lpstr>Verdana</vt:lpstr>
      <vt:lpstr>Wingdings</vt:lpstr>
      <vt:lpstr>Wingdings 3</vt:lpstr>
      <vt:lpstr>Грань</vt:lpstr>
      <vt:lpstr>ОСОБЕННОСТИ ОКАЗАНИЯ ПСИХОЛОГИЧЕСКОЙ ПОМОЩИ ДЕТЯМ, ПОСТРАДАВШИМ В ЧРЕЗВЫЧАЙНОЙ СИТУАЦИИ И ПРИ ПОЖАРАХ</vt:lpstr>
      <vt:lpstr>ОСНОВНЫЕ ДОКУМЕНТЫ, РЕГЛАМЕНТИРУЮЩИЕ ПРИВЛЕЧЕНИЕ ПСИХОЛОГОВ ОРГАНИЗАЦИЙ,  ВХОДЯЩИХ В СТРУКТУРУ РСЧС</vt:lpstr>
      <vt:lpstr>ЭПП ПОСТРАДАВШИМ ДЕТЯМ В ПРЕОДОЛЕНИИ ПОСЛЕДСТВИЙ ПСИХОТРАВМЫ</vt:lpstr>
      <vt:lpstr>ПСИХОТРАВМИРУЮЩИЕ СИТУАЦИИ</vt:lpstr>
      <vt:lpstr>ПРИЗНАКИ ПСИХОЛОГИЧЕСКОЙ ТРАВМАТИЗАЦИИ У ДЕТЕЙ</vt:lpstr>
      <vt:lpstr>ЭТАПЫ ПЕРЕЖИВАНИЯ ПСИХОЛОГИЧЕСКОЙ  ТРАВМЫ ДЕТЬМИ (Е.И. МОРОЗОВА И А.Л. ВЕНГЕР)</vt:lpstr>
      <vt:lpstr>ШОКОВЫЙ ЭТАП</vt:lpstr>
      <vt:lpstr>ЭТАП СТАБИЛИЗАЦИИ</vt:lpstr>
      <vt:lpstr>ПРОЯВЛЕНИЯМ ПСИХОТРАВМ, КОТОРЫЕ ВОЗНИКАЮТ У ДЕТЕЙ И ПОДРОСТКОВ В РЕЗУЛЬТАТЕ КАТАСТРОФ И МАСШТАБНЫХ НЕСЧАСТНЫХ СЛУЧАЕВ  (У. ЮЛ, Р.М. УИЛЬЯМС) </vt:lpstr>
      <vt:lpstr>ПРОЯВЛЕНИЯМ ПСИХОТРАВМ, КОТОРЫЕ ВОЗНИКАЮТ У ДЕТЕЙ И ПОДРОСТКОВ В РЕЗУЛЬТАТЕ КАТАСТРОФ И МАСШТАБНЫХ НЕСЧАСТНЫХ СЛУЧАЕВ  (Е.И. МОРОЗОВА) </vt:lpstr>
      <vt:lpstr>СИМПТОМЫ У ДЕТЕЙ, ГОВОРЯЩИЕ О НАЛИЧИИ ПТСР (Г.В. КОНДРАТ )</vt:lpstr>
      <vt:lpstr>ЭТАП ВОССТАНОВЛЕНИЯ</vt:lpstr>
      <vt:lpstr>ЭТАП ЛИЧНОСТНОЙ И СОЦИАЛЬНОЙ ИНТЕГРАЦИИ</vt:lpstr>
      <vt:lpstr>ВОЗРАСТНЫЕ ОСОБЕННОСТИ РЕАГИРОВАНИЯ ДЕТЕЙ НА ПСИХОТРАВМИРУЮЩЕЕ СОБЫТИЕ</vt:lpstr>
      <vt:lpstr>ВОЗРАСТНЫЕ ОСОБЕННОСТИ РЕАГИРОВАНИЯ ДЕТЕЙ НА ПСИХОТРАВМИРУЮЩЕЕ СОБЫТИЕ</vt:lpstr>
      <vt:lpstr>ВОЗРАСТНЫЕ ОСОБЕННОСТИ РЕАГИРОВАНИЯ ДЕТЕЙ НА ПСИХОТРАВМИРУЮЩЕЕ СОБЫТИЕ</vt:lpstr>
      <vt:lpstr>ВОЗРАСТНЫЕ ОСОБЕННОСТИ РЕАГИРОВАНИЯ ДЕТЕЙ НА ПСИХОТРАВМИРУЮЩЕЕ СОБЫТИЕ</vt:lpstr>
      <vt:lpstr>ВОЗРАСТНЫЕ ОСОБЕННОСТИ РЕАГИРОВАНИЯ ДЕТЕЙ НА ПСИХОТРАВМИРУЮЩЕЕ СОБЫТИЕ</vt:lpstr>
      <vt:lpstr>ОСОБЕННОСТИ ПЕРЕЖИВАНИЯ ГОРЯ ДЕТЬМИ В РАЗНЫЕ ВОЗРАСТНЫЕ ПЕРИОДЫ (В.А. ШЕФОВ) (на примере значимой утраты - смерть родителя)</vt:lpstr>
      <vt:lpstr>ОСОБЕННОСТИ ПЕРЕЖИВАНИЯ ГОРЯ ДЕТЬМИ В РАЗНЫЕ ВОЗРАСТНЫЕ ПЕРИОДЫ (В.А. ШЕФОВ) (на примере значимой утраты - смерть родителя)</vt:lpstr>
      <vt:lpstr>ЭКСПРЕСС – КОРРЕКЦИЯ  ОСТРОЙ СИПТОМАТИКИ</vt:lpstr>
      <vt:lpstr>СПЕЦИФИКА РАБОТЫ ПРИ ОКАЗАНИИ ЭКСТРЕННОЙ ПСИХОЛОГИЧЕСКОЙ ПОМОЩИ </vt:lpstr>
      <vt:lpstr>УСЛОВИЯ ДЛЯ РАБОТЫ С ДЕТЬМИ В УСЛОВИЯХ ЧС</vt:lpstr>
      <vt:lpstr>МЕТОДЫ И ФОРМЫ РАБОТЫ С СИМПТОМАМИ ПСИХОТРАВМЫ</vt:lpstr>
      <vt:lpstr>ИСПОЛЬЗОВАНИЕ МАТЕРИАЛОВ «ДЕТСКОЙ УКЛАДКИ» С УЧЕТОМ ВОЗРАСТНЫХ ОСОБЕННОСТЕЙ ДЕТЕЙ И ПЕРЕЖИВАНИЯ ПСИХОТРАВМИРУЮЩЕГО СОБЫТИЯ </vt:lpstr>
      <vt:lpstr>ИСПОЛЬЗОВАНИЕ МАТЕРИАЛОВ «ДЕТСКОЙ УКЛАДКИ» С УЧЕТОМ ВОЗРАСТНЫХ ОСОБЕННОСТЕЙ ДЕТЕЙ И ПЕРЕЖИВАНИЯ ПСИХОТРАВМИРУЮЩЕГО СОБЫТИЯ </vt:lpstr>
      <vt:lpstr>ИСПОЛЬЗОВАНИЕ МАТЕРИАЛОВ «ДЕТСКОЙ УКЛАДКИ» С УЧЕТОМ ВОЗРАСТНЫХ ОСОБЕННОСТЕЙ ДЕТЕЙ И ПЕРЕЖИВАНИЯ ПСИХОТРАВМИРУЮЩЕГО СОБЫТИЯ </vt:lpstr>
      <vt:lpstr>ИСПОЛЬЗОВАНИЕ МАТЕРИАЛОВ «ДЕТСКОЙ УКЛАДКИ» С УЧЕТОМ ВОЗРАСТНЫХ ОСОБЕННОСТЕЙ ДЕТЕЙ И ПЕРЕЖИВАНИЯ ПСИХОТРАВМИРУЮЩЕГО СОБЫТИЯ </vt:lpstr>
      <vt:lpstr>ИСПОЛЬЗОВАНИЕ МАТЕРИАЛОВ «ДЕТСКОЙ УКЛАДКИ» С УЧЕТОМ ВОЗРАСТНЫХ ОСОБЕННОСТЕЙ ДЕТЕЙ И ПЕРЕЖИВАНИЯ ПСИХОТРАВМИРУЮЩЕГО СОБЫТИЯ </vt:lpstr>
      <vt:lpstr>ИСПОЛЬЗОВАНИЕ МАТЕРИАЛОВ «ДЕТСКОЙ УКЛАДКИ» С УЧЕТОМ ВОЗРАСТНЫХ ОСОБЕННОСТЕЙ ДЕТЕЙ И ПЕРЕЖИВАНИЯ ПСИХОТРАВМИРУЮЩЕГО СОБЫТИЯ </vt:lpstr>
      <vt:lpstr>ИСПОЛЬЗОВАНИЕ МАТЕРИАЛОВ «ДЕТСКОЙ УКЛАДКИ» С УЧЕТОМ ВОЗРАСТНЫХ ОСОБЕННОСТЕЙ ДЕТЕЙ И ПЕРЕЖИВАНИЯ ПСИХОТРАВМИРУЮЩЕГО СОБЫТИЯ </vt:lpstr>
      <vt:lpstr>ИСПОЛЬЗОВАНИЕ МАТЕРИАЛОВ «ДЕТСКОЙ УКЛАДКИ» С УЧЕТОМ ВОЗРАСТНЫХ ОСОБЕННОСТЕЙ ДЕТЕЙ И ПЕРЕЖИВАНИЯ ПСИХОТРАВМИРУЮЩЕГО СОБЫТИЯ </vt:lpstr>
      <vt:lpstr>РЕКОМЕНДАЦИИ ДЛЯ РОДИТЕЛЕЙ ПО ВЗАИМОДЕЙСТВИЮ С ДЕТЬМИ, ПЕРЕЖИВАЮЩИМИ ПСИХОЛОГИЧЕСКУЮ ТРАВМУ</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Igor Nikiforov</dc:creator>
  <cp:lastModifiedBy>user</cp:lastModifiedBy>
  <cp:revision>150</cp:revision>
  <dcterms:created xsi:type="dcterms:W3CDTF">2019-11-26T13:53:53Z</dcterms:created>
  <dcterms:modified xsi:type="dcterms:W3CDTF">2022-06-17T10:35:17Z</dcterms:modified>
</cp:coreProperties>
</file>