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58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CC0066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9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DF588-40E1-44BA-A4A8-CC1CC425FDC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10F5B-343B-4FD2-A381-5731FE6CB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2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Харченко Наталья Александровна – загрузить</a:t>
            </a:r>
            <a:r>
              <a:rPr lang="ru-RU" baseline="0" dirty="0" smtClean="0"/>
              <a:t> презентацию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10F5B-343B-4FD2-A381-5731FE6CB4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9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8EAC0-73EE-4595-9F57-3DE6EC436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B3FD03-A033-4756-B0C6-631B4E272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42B3A-302A-4432-AB0B-3D3D943E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899978-C865-456B-A88C-4A7F18D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D42A3-3AB0-4B2A-A9FA-01E8DE06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5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2FABC-2DD7-452D-9C8E-A926C4A5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FECD1D-133A-4BD5-8747-3ADCDD395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07D7E-19BA-48CB-BDC5-6FBB7507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78B06-7748-4526-AC2E-E271B7C9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B82AB-D560-46A0-AFDE-1228566E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2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E7708E-6DAD-4830-8E1E-DEAC91A35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77582F-164F-4BDB-9C3F-36E0550A9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240FC2-5A45-41E1-BA35-70E29C19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031C5-C857-4336-961B-AC3AEFD0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12070-F37E-4271-94F0-D1246DC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327C0-E8B3-42E8-BDD4-E1C2974B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06E31-E018-4E09-AA22-54EDE9F3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0ABD9-7C4E-4AFE-99E2-7282058F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4380B-0128-4B00-8107-50EC5CEF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83CB2D-64F5-475A-BD42-C2E62919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4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FD234-E3FB-44E0-AAF2-9A70B6DE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EA220B-9D12-4B1C-853C-1AF53B2A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2D87A-6051-4E72-BDAF-72620187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7DA60-7093-4741-8B23-016A5CA8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35D2C-DE9D-46FA-95B5-366F826C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5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351CE-9C49-4407-90C8-72B19A6C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8BACA-62FF-4967-B239-EFBB0A2AB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FFC1DD-D64B-4848-B6BC-79AC03B4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20E97-3D23-43B8-A495-2040478D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5999F0-E36D-4DE3-8595-C3D12EE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A0F941-4F32-4275-8C20-85E21B08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EE448-9493-4777-9C71-104D3CF4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9C9426-DA6A-4DC7-8651-D5AEDE98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C7DA0F-7207-4AAA-881B-E6F653294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61179B-D3F1-46F5-A059-75D6609BB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4DB64F-D957-49A8-B26C-69EE2350C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4D097D-7368-48F4-801B-3100E4F6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189B7A-982D-47DA-A246-FC9F9ED5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EEE35B-8C6B-41E2-BEAE-258BDA38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79EB7-4076-47D1-AA9B-E0654A43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D980C9-6A49-4E72-8018-8FE00478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23E106-1984-4D13-82DD-646D5E6B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5673EE-572D-4844-81E5-2C76CD95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633BED-289A-48C9-86DE-A7746767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4E923B-5558-4C00-9BBB-7B6390D7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76B219-9179-48EF-9DCD-5E3FA990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9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35370-92E2-480A-B93A-C835A446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FCC12-D95C-4CF2-A61B-A11DA43A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BAE7A-1129-458B-80D7-F3845A589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B3E7CF-AF9B-4997-AD2D-648AE3BE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FF81D-4F5D-47D4-845D-1080314BE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745B1A-5687-4A11-89F2-69FF760A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77A0E-B64A-4789-A312-5ABAF12C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73B678-37CF-492F-BAEC-0398DBBB0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3977A6-4EC9-4C47-8744-AB39CA430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95B1A-7259-40BA-B790-63E30310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46D25-55BA-463F-9DE8-FA82D64E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55019-9DC0-4C3E-9787-5AF115A7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28889-BC36-46B7-9940-5C10E36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7FA13-D114-43FB-BF5A-C687F8650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8B544-4145-4381-8B26-DDAE2AB5D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0B5C-5029-4218-BABB-600E702F6B35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913ED-FE03-4601-A3C7-1F0959358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E1BD7-7ECF-4283-B5AB-8696FFF75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8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nda@iro23.info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ro23.ru/wp-content/uploads/2022/03/%D0%9F%D0%B8%D1%81%D1%8C%D0%BC%D0%BE-%D0%B2-%D0%9C%D0%9E-%D0%BE-%D0%BF%D1%80%D0%BE%D0%B2%D0%B5%D0%B4.-%D0%BE%D1%82%D0%B1%D0%BE%D1%80%D0%B0-%D0%B2-%D0%94%D0%9B%D0%9F-%D0%BF%D1%80%D0%BE%D0%B4%D0%BB%D0%B5%D0%BD%D0%B8%D0%B5-%D1%81%D1%80%D0%BE%D0%BA%D0%BE%D0%B2.pdf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://iro23.ru/wp-content/uploads/2022/02/%D0%9F%D0%BE%D0%BB%D0%BE%D0%B6%D0%B5%D0%BD%D0%B8%D0%B5-%D0%BE-%D0%9B%D0%9F%D0%9F-%D0%B8-%D0%B4%D0%B5%D0%BF%D0%BE%D0%B7%D0%B8%D1%82%D0%B0%D1%80%D0%B8%D0%B8.-%D0%9F%D1%80%D0%B8%D0%BB%D0%BE%D0%B6%D0%B5%D0%BD%D0%B8%D0%B5-%D0%BA-%D0%BF%D1%80%D0%B8%D0%BA%D0%B0%D0%B7%D1%83-%D0%98%D0%A0%D0%9E-%D0%BE%D1%8210.01.22-%E2%84%9610.docx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hyperlink" Target="mailto:nda@iro23.info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hyperlink" Target="http://iro23.ru/wp-content/uploads/2022/02/1.-%D0%9F%D0%B8%D1%81%D1%8C%D0%BC%D0%BE-%D0%98%D0%A0%D0%9E-%D0%B2-%D0%9C%D0%9E-%D0%BE-%D0%BF%D1%80%D0%BE%D0%B2%D0%B5%D0%B4.-%D0%BE%D1%82%D0%B1%D0%BE%D1%80%D0%B0-%D0%B2-%D0%94%D0%9B%D0%9F-%D0%BE%D1%82-24.02.22-%E2%84%9601-20-890.pdf" TargetMode="Externa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nda@iro23.inf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nda@iro23.inf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gle/m6voQsupRj1KwdAc6" TargetMode="External"/><Relationship Id="rId5" Type="http://schemas.openxmlformats.org/officeDocument/2006/relationships/image" Target="../media/image3.jpeg"/><Relationship Id="rId4" Type="http://schemas.openxmlformats.org/officeDocument/2006/relationships/hyperlink" Target="mailto:nda@iro23.inf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nda@iro23.info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nda@iro23.inf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Архивы цифровая трансформация образования – Интерактивное образование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23058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17" y="802101"/>
            <a:ext cx="9566292" cy="2962596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Опыт использования </a:t>
            </a:r>
            <a:b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цифровых образовательных ресурсов и сервисов </a:t>
            </a:r>
            <a:b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образовательной деятельности»</a:t>
            </a:r>
            <a:r>
              <a:rPr lang="ru-RU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18.07.2022</a:t>
            </a:r>
            <a:endParaRPr lang="ru-RU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007EE1B2-CCEF-4CF3-84B6-4DAC96B67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2680" y="7215664"/>
            <a:ext cx="5989320" cy="783259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18C507-2103-438E-AD3B-A3BF5E4B0B74}"/>
              </a:ext>
            </a:extLst>
          </p:cNvPr>
          <p:cNvGrpSpPr/>
          <p:nvPr/>
        </p:nvGrpSpPr>
        <p:grpSpPr>
          <a:xfrm>
            <a:off x="10168569" y="0"/>
            <a:ext cx="2023431" cy="6925558"/>
            <a:chOff x="10168569" y="0"/>
            <a:chExt cx="2023431" cy="692555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4E4FB4F-57BF-4C37-9220-98A6E99E5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/>
            <a:stretch/>
          </p:blipFill>
          <p:spPr>
            <a:xfrm>
              <a:off x="10168569" y="0"/>
              <a:ext cx="2023431" cy="6858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9F8B1D7-5175-4402-815F-E508C6761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7" t="75856"/>
            <a:stretch/>
          </p:blipFill>
          <p:spPr>
            <a:xfrm>
              <a:off x="10168569" y="3840480"/>
              <a:ext cx="2023431" cy="1655763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C8AD1BF8-FBB0-404F-A95B-1AEFE6A264D2}"/>
                </a:ext>
              </a:extLst>
            </p:cNvPr>
            <p:cNvGrpSpPr/>
            <p:nvPr/>
          </p:nvGrpSpPr>
          <p:grpSpPr>
            <a:xfrm>
              <a:off x="10168569" y="5242516"/>
              <a:ext cx="2023431" cy="1683042"/>
              <a:chOff x="5431316" y="3429000"/>
              <a:chExt cx="2023431" cy="1683042"/>
            </a:xfrm>
          </p:grpSpPr>
          <p:pic>
            <p:nvPicPr>
              <p:cNvPr id="13" name="Рисунок 12" descr="ЦЦОиИТ">
                <a:extLst>
                  <a:ext uri="{FF2B5EF4-FFF2-40B4-BE49-F238E27FC236}">
                    <a16:creationId xmlns:a16="http://schemas.microsoft.com/office/drawing/2014/main" id="{8A66459D-536D-4590-8EAF-CA26BEB100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 t="56000" b="21991"/>
              <a:stretch/>
            </p:blipFill>
            <p:spPr>
              <a:xfrm>
                <a:off x="5431316" y="3429000"/>
                <a:ext cx="2023431" cy="1509395"/>
              </a:xfrm>
              <a:prstGeom prst="rect">
                <a:avLst/>
              </a:prstGeom>
            </p:spPr>
          </p:pic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6DFBE9AE-A444-450B-ABC4-3B5F3C876198}"/>
                  </a:ext>
                </a:extLst>
              </p:cNvPr>
              <p:cNvSpPr/>
              <p:nvPr/>
            </p:nvSpPr>
            <p:spPr>
              <a:xfrm>
                <a:off x="5431316" y="3496215"/>
                <a:ext cx="2023431" cy="16158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Центр </a:t>
                </a:r>
                <a:r>
                  <a:rPr lang="ru-RU" sz="1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непрерывного повышения профессионального мастерства педагогических работников</a:t>
                </a:r>
                <a:endParaRPr lang="ru-RU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г. Краснодар,</a:t>
                </a:r>
              </a:p>
              <a:p>
                <a:pPr algn="ctr"/>
                <a:r>
                  <a: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ул. Сормовская, 167</a:t>
                </a:r>
              </a:p>
              <a:p>
                <a:pPr algn="ctr"/>
                <a:r>
                  <a: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 этаж, кабинет №325</a:t>
                </a:r>
                <a:endPara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E-mail: </a:t>
                </a:r>
                <a:r>
                  <a: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5">
                      <a:extLst>
                        <a:ext uri="{A12FA001-AC4F-418D-AE19-62706E023703}">
                          <ahyp:hlinkClr xmlns="" xmlns:ahyp="http://schemas.microsoft.com/office/drawing/2018/hyperlinkcolor" val="tx"/>
                        </a:ext>
                      </a:extLst>
                    </a:hlinkClick>
                  </a:rPr>
                  <a:t>nda@iro23.info</a:t>
                </a:r>
                <a:endPara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+7 (861) </a:t>
                </a:r>
                <a:r>
                  <a:rPr lang="ru-RU" sz="9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232-48-79</a:t>
                </a:r>
                <a:endPara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ru-RU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0809E2-3229-4F8D-9FBF-2D12A54A8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8" t="71891" r="34940" b="7616"/>
          <a:stretch/>
        </p:blipFill>
        <p:spPr>
          <a:xfrm>
            <a:off x="10822127" y="4777459"/>
            <a:ext cx="716313" cy="702668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 txBox="1">
            <a:spLocks/>
          </p:cNvSpPr>
          <p:nvPr/>
        </p:nvSpPr>
        <p:spPr>
          <a:xfrm>
            <a:off x="1288806" y="3909750"/>
            <a:ext cx="8552984" cy="9427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результата проведенного отбора лучших педагогических практик и порядка пополнения депозитария лучших педагогических практик по использованию цифровых технологий в учебном процессе педагогическими работниками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 txBox="1">
            <a:spLocks/>
          </p:cNvSpPr>
          <p:nvPr/>
        </p:nvSpPr>
        <p:spPr>
          <a:xfrm>
            <a:off x="3669674" y="5366297"/>
            <a:ext cx="6279004" cy="1261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Никонова Дарья Анатольевна</a:t>
            </a:r>
          </a:p>
          <a:p>
            <a:pPr algn="r"/>
            <a:r>
              <a:rPr lang="ru-RU" sz="16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главный специалист центра непрерывного повышения профессионального мастерства педагогических работников </a:t>
            </a:r>
            <a:br>
              <a:rPr lang="ru-RU" sz="16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ГБОУ ИРО Краснодарского края</a:t>
            </a:r>
            <a:endParaRPr lang="ru-RU" sz="1800" b="1" i="1" dirty="0">
              <a:solidFill>
                <a:srgbClr val="CC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CDA8ADA-98B7-4A2B-BC07-96E21BCDEDB8}"/>
              </a:ext>
            </a:extLst>
          </p:cNvPr>
          <p:cNvSpPr/>
          <p:nvPr/>
        </p:nvSpPr>
        <p:spPr>
          <a:xfrm>
            <a:off x="385422" y="375832"/>
            <a:ext cx="7642657" cy="1637196"/>
          </a:xfrm>
          <a:prstGeom prst="rect">
            <a:avLst/>
          </a:prstGeom>
          <a:ln>
            <a:solidFill>
              <a:srgbClr val="00206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Проведение отбора лучших педагогических практик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 порядке пополнения депозитария лучших педагогических практик по использованию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цифровых технологий в учебном процессе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педагогическими работниками Краснодарского края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AEA730F-9D4D-439F-9198-BC9604DFFB51}"/>
              </a:ext>
            </a:extLst>
          </p:cNvPr>
          <p:cNvGrpSpPr/>
          <p:nvPr/>
        </p:nvGrpSpPr>
        <p:grpSpPr>
          <a:xfrm>
            <a:off x="10168569" y="0"/>
            <a:ext cx="2023431" cy="6971724"/>
            <a:chOff x="10168569" y="0"/>
            <a:chExt cx="2023431" cy="6971724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A4E13C1E-0C25-4106-A90F-D418D0DC2E35}"/>
                </a:ext>
              </a:extLst>
            </p:cNvPr>
            <p:cNvGrpSpPr/>
            <p:nvPr/>
          </p:nvGrpSpPr>
          <p:grpSpPr>
            <a:xfrm>
              <a:off x="10168569" y="0"/>
              <a:ext cx="2023431" cy="6971724"/>
              <a:chOff x="10168569" y="0"/>
              <a:chExt cx="2023431" cy="6971724"/>
            </a:xfrm>
          </p:grpSpPr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FE423573-EEF1-4FD5-8171-692204F8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/>
              <a:stretch/>
            </p:blipFill>
            <p:spPr>
              <a:xfrm>
                <a:off x="10168569" y="0"/>
                <a:ext cx="2023431" cy="6858000"/>
              </a:xfrm>
              <a:prstGeom prst="rect">
                <a:avLst/>
              </a:prstGeom>
            </p:spPr>
          </p:pic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82772D1-5676-4C86-B53A-8176457D7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 t="75856"/>
              <a:stretch/>
            </p:blipFill>
            <p:spPr>
              <a:xfrm>
                <a:off x="10168569" y="3840480"/>
                <a:ext cx="2023431" cy="1655763"/>
              </a:xfrm>
              <a:prstGeom prst="rect">
                <a:avLst/>
              </a:prstGeom>
            </p:spPr>
          </p:pic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1B4EB0F4-CC39-403F-83C7-0CEC978956DB}"/>
                  </a:ext>
                </a:extLst>
              </p:cNvPr>
              <p:cNvGrpSpPr/>
              <p:nvPr/>
            </p:nvGrpSpPr>
            <p:grpSpPr>
              <a:xfrm>
                <a:off x="10168569" y="5242516"/>
                <a:ext cx="2023431" cy="1729208"/>
                <a:chOff x="5431316" y="3429000"/>
                <a:chExt cx="2023431" cy="1729208"/>
              </a:xfrm>
            </p:grpSpPr>
            <p:pic>
              <p:nvPicPr>
                <p:cNvPr id="28" name="Рисунок 27" descr="ЦЦОиИТ">
                  <a:extLst>
                    <a:ext uri="{FF2B5EF4-FFF2-40B4-BE49-F238E27FC236}">
                      <a16:creationId xmlns:a16="http://schemas.microsoft.com/office/drawing/2014/main" id="{01730A4F-0A0A-46F4-952D-DCBB4D1BBA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627" t="56000" b="21991"/>
                <a:stretch/>
              </p:blipFill>
              <p:spPr>
                <a:xfrm>
                  <a:off x="5431316" y="3429000"/>
                  <a:ext cx="2023431" cy="1509395"/>
                </a:xfrm>
                <a:prstGeom prst="rect">
                  <a:avLst/>
                </a:prstGeom>
              </p:spPr>
            </p:pic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BD6B8A61-71E9-47A3-BC4F-6059DF9669E3}"/>
                    </a:ext>
                  </a:extLst>
                </p:cNvPr>
                <p:cNvSpPr/>
                <p:nvPr/>
              </p:nvSpPr>
              <p:spPr>
                <a:xfrm>
                  <a:off x="5431316" y="3496215"/>
                  <a:ext cx="2023431" cy="166199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Центр непрерывного повышения профессионального мастерства педагогических работников</a:t>
                  </a:r>
                </a:p>
                <a:p>
                  <a:pPr algn="ctr"/>
                  <a:endParaRPr lang="en-US" sz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г. Краснодар,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ул. Сормовская, 167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 этаж, кабинет №325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E-mail: </a:t>
                  </a:r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hlinkClick r:id="rId5">
                        <a:extLst>
                          <a:ext uri="{A12FA001-AC4F-418D-AE19-62706E023703}">
                            <ahyp:hlinkClr xmlns="" xmlns:ahyp="http://schemas.microsoft.com/office/drawing/2018/hyperlinkcolor" val="tx"/>
                          </a:ext>
                        </a:extLst>
                      </a:hlinkClick>
                    </a:rPr>
                    <a:t>nda@iro23.info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+7 (861) </a:t>
                  </a:r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232-48-79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D6DF351-2C02-496F-A82D-DE520E242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8" t="71891" r="34940" b="7616"/>
            <a:stretch/>
          </p:blipFill>
          <p:spPr>
            <a:xfrm>
              <a:off x="10822127" y="4777459"/>
              <a:ext cx="716313" cy="702668"/>
            </a:xfrm>
            <a:prstGeom prst="rect">
              <a:avLst/>
            </a:prstGeom>
          </p:spPr>
        </p:pic>
      </p:grpSp>
      <p:pic>
        <p:nvPicPr>
          <p:cNvPr id="1032" name="Picture 8" descr="один, палец, кран, обозначил, символ, на, руку бесплатно значок -  Icon-Icons.com">
            <a:extLst>
              <a:ext uri="{FF2B5EF4-FFF2-40B4-BE49-F238E27FC236}">
                <a16:creationId xmlns:a16="http://schemas.microsoft.com/office/drawing/2014/main" id="{1A857A41-3EC0-4AA6-A981-58485E68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24" y="1008639"/>
            <a:ext cx="384743" cy="3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4E7BAF6-06FF-4D7C-970A-95D086085DD5}"/>
              </a:ext>
            </a:extLst>
          </p:cNvPr>
          <p:cNvSpPr/>
          <p:nvPr/>
        </p:nvSpPr>
        <p:spPr>
          <a:xfrm>
            <a:off x="385422" y="2551119"/>
            <a:ext cx="9524884" cy="11726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R="718820" algn="ctr" defTabSz="930275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Информационное письмо № 01-20/1414 от 23.03.2022 г.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О продлении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сроков проведения отбора лучших педагогических практик по использованию цифровых технологий в учебном процессе»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8820" algn="ctr" defTabSz="930275">
              <a:lnSpc>
                <a:spcPct val="111000"/>
              </a:lnSpc>
              <a:spcAft>
                <a:spcPts val="25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Информационное письмо ГБОУ ИРО Краснодарского края от 24.02.2022г. №01-20/890 «О проведении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отбора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лучших педагогических практик по использованию цифровых технологий в учебном процессе»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8" descr="один, палец, кран, обозначил, символ, на, руку бесплатно значок -  Icon-Icons.com">
            <a:extLst>
              <a:ext uri="{FF2B5EF4-FFF2-40B4-BE49-F238E27FC236}">
                <a16:creationId xmlns:a16="http://schemas.microsoft.com/office/drawing/2014/main" id="{A29E1AEE-5C39-4E3F-80E5-1FEB5B03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69" y="3294260"/>
            <a:ext cx="384743" cy="3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A71C06-739C-4CE7-B59B-BF23D28293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22" y="3840480"/>
            <a:ext cx="6221482" cy="18566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927EC4-6964-4A32-9FF4-CF8BB6487F33}"/>
              </a:ext>
            </a:extLst>
          </p:cNvPr>
          <p:cNvSpPr/>
          <p:nvPr/>
        </p:nvSpPr>
        <p:spPr>
          <a:xfrm>
            <a:off x="94514" y="2239512"/>
            <a:ext cx="9948231" cy="129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qrcoder.ru/code/?http%3A%2F%2Firo23.ru%2Fwp-content%2Fuploads%2F2022%2F02%2F%25D0%259F%25D0%25BE%25D0%25BB%25D0%25BE%25D0%25B6%25D0%25B5%25D0%25BD%25D0%25B8%25D0%25B5-%25D0%25BE-%25D0%259B%25D0%259F%25D0%259F-%25D0%25B8-%25D0%25B4%25D0%25B5%25D0%25BF%25D0%25BE%25D0%25B7%25D0%25B8%25D1%2582%25D0%25B0%25D1%2580%25D0%25B8%25D0%25B8.-%25D0%259F%25D1%2580%25D0%25B8%25D0%25BB%25D0%25BE%25D0%25B6%25D0%25B5%25D0%25BD%25D0%25B8%25D0%25B5-%25D0%25BA-%25D0%25BF%25D1%2580%25D0%25B8%25D0%25BA%25D0%25B0%25D0%25B7%25D1%2583-%25D0%2598%25D0%25A0%25D0%259E-%25D0%25BE%25D1%258210.01.22-%25E2%2584%259610.docx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52" y="393680"/>
            <a:ext cx="1619347" cy="16193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/>
          <a:srcRect l="19403"/>
          <a:stretch/>
        </p:blipFill>
        <p:spPr>
          <a:xfrm>
            <a:off x="4074594" y="4145875"/>
            <a:ext cx="3104921" cy="1912025"/>
          </a:xfrm>
          <a:prstGeom prst="rect">
            <a:avLst/>
          </a:prstGeom>
        </p:spPr>
      </p:pic>
      <p:sp>
        <p:nvSpPr>
          <p:cNvPr id="30" name="Облачко с текстом: прямоугольное 29">
            <a:extLst>
              <a:ext uri="{FF2B5EF4-FFF2-40B4-BE49-F238E27FC236}">
                <a16:creationId xmlns:a16="http://schemas.microsoft.com/office/drawing/2014/main" id="{00BDAFE7-A0E7-42A4-9D6C-73A9096DAF21}"/>
              </a:ext>
            </a:extLst>
          </p:cNvPr>
          <p:cNvSpPr/>
          <p:nvPr/>
        </p:nvSpPr>
        <p:spPr>
          <a:xfrm>
            <a:off x="7640501" y="4146598"/>
            <a:ext cx="2270969" cy="2408960"/>
          </a:xfrm>
          <a:prstGeom prst="wedgeRectCallout">
            <a:avLst>
              <a:gd name="adj1" fmla="val -113631"/>
              <a:gd name="adj2" fmla="val -1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8804" y="4261878"/>
            <a:ext cx="2072235" cy="2228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0642" y="5337693"/>
            <a:ext cx="3737576" cy="1251665"/>
          </a:xfrm>
          <a:prstGeom prst="rect">
            <a:avLst/>
          </a:prstGeom>
          <a:ln w="76200">
            <a:solidFill>
              <a:srgbClr val="3366CC"/>
            </a:solidFill>
          </a:ln>
        </p:spPr>
      </p:pic>
      <p:pic>
        <p:nvPicPr>
          <p:cNvPr id="33" name="Picture 8" descr="один, палец, кран, обозначил, символ, на, руку бесплатно значок -  Icon-Icons.com">
            <a:extLst>
              <a:ext uri="{FF2B5EF4-FFF2-40B4-BE49-F238E27FC236}">
                <a16:creationId xmlns:a16="http://schemas.microsoft.com/office/drawing/2014/main" id="{282218C2-7AAE-4633-AC6C-0974A35D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45" y="5303871"/>
            <a:ext cx="384743" cy="3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один, палец, кран, обозначил, символ, на, руку бесплатно значок -  Icon-Icons.com">
            <a:extLst>
              <a:ext uri="{FF2B5EF4-FFF2-40B4-BE49-F238E27FC236}">
                <a16:creationId xmlns:a16="http://schemas.microsoft.com/office/drawing/2014/main" id="{282218C2-7AAE-4633-AC6C-0974A35D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51" y="5978552"/>
            <a:ext cx="384743" cy="3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FC5778-A87B-45F5-B157-578BC8974531}"/>
              </a:ext>
            </a:extLst>
          </p:cNvPr>
          <p:cNvSpPr/>
          <p:nvPr/>
        </p:nvSpPr>
        <p:spPr>
          <a:xfrm>
            <a:off x="216630" y="259031"/>
            <a:ext cx="9735309" cy="1323439"/>
          </a:xfrm>
          <a:prstGeom prst="rect">
            <a:avLst/>
          </a:prstGeom>
          <a:ln>
            <a:solidFill>
              <a:srgbClr val="00206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отбора лучших педагогических практик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 пополнения депозитария лучших педагогических практик по использованию цифровых технологий в учебном процессе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педагогическими работниками Краснодарского края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DAF8615E-E9D3-4135-BA93-3108F47954D8}"/>
              </a:ext>
            </a:extLst>
          </p:cNvPr>
          <p:cNvSpPr txBox="1">
            <a:spLocks/>
          </p:cNvSpPr>
          <p:nvPr/>
        </p:nvSpPr>
        <p:spPr>
          <a:xfrm>
            <a:off x="216631" y="1693823"/>
            <a:ext cx="3396902" cy="381642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условий и средств для трансляции и популяризации опыта педагогических работников по использованию цифровых технологий в учебном процессе, содействие обновлению содержания и модернизации технологий в системе образования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381C31-EEAF-4C19-91C8-A4291E74D8E0}"/>
              </a:ext>
            </a:extLst>
          </p:cNvPr>
          <p:cNvSpPr/>
          <p:nvPr/>
        </p:nvSpPr>
        <p:spPr>
          <a:xfrm>
            <a:off x="3830163" y="1693823"/>
            <a:ext cx="6121776" cy="381642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544513" algn="ctr" fontAlgn="base">
              <a:spcAft>
                <a:spcPts val="0"/>
              </a:spcAft>
              <a:buClr>
                <a:srgbClr val="000000"/>
              </a:buClr>
              <a:buSzPts val="1400"/>
              <a:tabLst>
                <a:tab pos="630555" algn="l"/>
              </a:tabLst>
            </a:pPr>
            <a:r>
              <a:rPr lang="ru-RU" sz="2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marL="0" lvl="2" indent="544513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доступности лучших практик по использованию цифровых технологий в учебном процессе для муниципальных органов управления образованием и территориальных методических служб Краснодарского края, руководителей и педагогов образовательных организаций, реализующих общеобразовательные программы;</a:t>
            </a:r>
          </a:p>
          <a:p>
            <a:pPr marL="0" lvl="2" indent="544513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 опыта модернизации систем общего и дополнительного образования.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2245C2A-D1CB-4FB1-9DC1-96401F9940BC}"/>
              </a:ext>
            </a:extLst>
          </p:cNvPr>
          <p:cNvGrpSpPr/>
          <p:nvPr/>
        </p:nvGrpSpPr>
        <p:grpSpPr>
          <a:xfrm>
            <a:off x="10168569" y="0"/>
            <a:ext cx="2023431" cy="7017891"/>
            <a:chOff x="10168569" y="0"/>
            <a:chExt cx="2023431" cy="7017891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4CF9A1A-4BF9-446F-BD2F-FD9557F85ED5}"/>
                </a:ext>
              </a:extLst>
            </p:cNvPr>
            <p:cNvGrpSpPr/>
            <p:nvPr/>
          </p:nvGrpSpPr>
          <p:grpSpPr>
            <a:xfrm>
              <a:off x="10168569" y="0"/>
              <a:ext cx="2023431" cy="7017891"/>
              <a:chOff x="10168569" y="0"/>
              <a:chExt cx="2023431" cy="701789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1D883184-0DC3-4703-A553-F6B1AEDA78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/>
              <a:stretch/>
            </p:blipFill>
            <p:spPr>
              <a:xfrm>
                <a:off x="10168569" y="0"/>
                <a:ext cx="2023431" cy="6858000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402303AC-D6A1-409A-8274-814AEE531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 t="75856"/>
              <a:stretch/>
            </p:blipFill>
            <p:spPr>
              <a:xfrm>
                <a:off x="10168569" y="3840480"/>
                <a:ext cx="2023431" cy="1655763"/>
              </a:xfrm>
              <a:prstGeom prst="rect">
                <a:avLst/>
              </a:prstGeom>
            </p:spPr>
          </p:pic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9232AA14-BC1C-4F01-AA43-17BB5FB9E9D8}"/>
                  </a:ext>
                </a:extLst>
              </p:cNvPr>
              <p:cNvGrpSpPr/>
              <p:nvPr/>
            </p:nvGrpSpPr>
            <p:grpSpPr>
              <a:xfrm>
                <a:off x="10168569" y="5242516"/>
                <a:ext cx="2023431" cy="1775375"/>
                <a:chOff x="5431316" y="3429000"/>
                <a:chExt cx="2023431" cy="1775375"/>
              </a:xfrm>
            </p:grpSpPr>
            <p:pic>
              <p:nvPicPr>
                <p:cNvPr id="35" name="Рисунок 34" descr="ЦЦОиИТ">
                  <a:extLst>
                    <a:ext uri="{FF2B5EF4-FFF2-40B4-BE49-F238E27FC236}">
                      <a16:creationId xmlns:a16="http://schemas.microsoft.com/office/drawing/2014/main" id="{A0CA2E90-4784-4E89-BC2A-DA6F48BB2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627" t="56000" b="21991"/>
                <a:stretch/>
              </p:blipFill>
              <p:spPr>
                <a:xfrm>
                  <a:off x="5431316" y="3429000"/>
                  <a:ext cx="2023431" cy="1509395"/>
                </a:xfrm>
                <a:prstGeom prst="rect">
                  <a:avLst/>
                </a:prstGeom>
              </p:spPr>
            </p:pic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0C8173BB-B05F-452C-99C4-1DB6E8F04A50}"/>
                    </a:ext>
                  </a:extLst>
                </p:cNvPr>
                <p:cNvSpPr/>
                <p:nvPr/>
              </p:nvSpPr>
              <p:spPr>
                <a:xfrm>
                  <a:off x="5431316" y="3496215"/>
                  <a:ext cx="2023431" cy="17081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endParaRPr lang="ru-RU" sz="9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9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Центр </a:t>
                  </a:r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непрерывного повышения профессионального мастерства педагогических работников</a:t>
                  </a:r>
                </a:p>
                <a:p>
                  <a:pPr algn="ctr"/>
                  <a:endParaRPr lang="en-US" sz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г. Краснодар,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ул. Сормовская, 167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 этаж, кабинет №325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E-mail: </a:t>
                  </a:r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hlinkClick r:id="rId4">
                        <a:extLst>
                          <a:ext uri="{A12FA001-AC4F-418D-AE19-62706E023703}">
                            <ahyp:hlinkClr xmlns="" xmlns:ahyp="http://schemas.microsoft.com/office/drawing/2018/hyperlinkcolor" val="tx"/>
                          </a:ext>
                        </a:extLst>
                      </a:hlinkClick>
                    </a:rPr>
                    <a:t>nda@iro23.info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+7 (861) </a:t>
                  </a:r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232-48-79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023EB08-892D-4731-8B92-CD9EFCCDB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8" t="71891" r="34940" b="7616"/>
            <a:stretch/>
          </p:blipFill>
          <p:spPr>
            <a:xfrm>
              <a:off x="10822127" y="4777459"/>
              <a:ext cx="716313" cy="702668"/>
            </a:xfrm>
            <a:prstGeom prst="rect">
              <a:avLst/>
            </a:prstGeom>
          </p:spPr>
        </p:pic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83C8227-8747-4280-8B50-5D8BB9020EA3}"/>
              </a:ext>
            </a:extLst>
          </p:cNvPr>
          <p:cNvSpPr/>
          <p:nvPr/>
        </p:nvSpPr>
        <p:spPr>
          <a:xfrm>
            <a:off x="216629" y="5719346"/>
            <a:ext cx="9735309" cy="400110"/>
          </a:xfrm>
          <a:prstGeom prst="rect">
            <a:avLst/>
          </a:prstGeom>
          <a:ln>
            <a:solidFill>
              <a:srgbClr val="00206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 марта по  ноябрь 2022 года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43EBD76C-E9E9-4622-82D4-CA19740F4A9B}"/>
              </a:ext>
            </a:extLst>
          </p:cNvPr>
          <p:cNvSpPr txBox="1">
            <a:spLocks/>
          </p:cNvSpPr>
          <p:nvPr/>
        </p:nvSpPr>
        <p:spPr>
          <a:xfrm>
            <a:off x="433754" y="295765"/>
            <a:ext cx="11400692" cy="7949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Претендовать на участие в отборе могут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деятельность с использованием современных цифровых технологий в учебном процессе и имеющие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рекомендацию муниципального органа управления образованием/территориальной методической службы Краснодарского края</a:t>
            </a:r>
          </a:p>
          <a:p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B42E73F-9943-4F81-94C2-F2EF36A17472}"/>
              </a:ext>
            </a:extLst>
          </p:cNvPr>
          <p:cNvSpPr txBox="1">
            <a:spLocks/>
          </p:cNvSpPr>
          <p:nvPr/>
        </p:nvSpPr>
        <p:spPr>
          <a:xfrm>
            <a:off x="433754" y="1234250"/>
            <a:ext cx="11400692" cy="5480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отбора осуществляется в четыре этапа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EF6FBAD-349C-4C54-BAA9-453DA2085781}"/>
              </a:ext>
            </a:extLst>
          </p:cNvPr>
          <p:cNvSpPr/>
          <p:nvPr/>
        </p:nvSpPr>
        <p:spPr>
          <a:xfrm>
            <a:off x="433754" y="2149664"/>
            <a:ext cx="566224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Рассылка информационного письма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МОУО и ТМС Краснодарского края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проведении отбора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лучших педагогических практик по результатам которого формируется общий список участников</a:t>
            </a:r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68CEC5-53BD-41C3-AC8A-CE7F541A17D1}"/>
              </a:ext>
            </a:extLst>
          </p:cNvPr>
          <p:cNvSpPr/>
          <p:nvPr/>
        </p:nvSpPr>
        <p:spPr>
          <a:xfrm>
            <a:off x="433754" y="3153969"/>
            <a:ext cx="5662246" cy="34317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отбора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материалы:</a:t>
            </a:r>
          </a:p>
          <a:p>
            <a:pPr algn="ctr"/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лучшей педагогической практики по использованию цифровых технологий в учебном процессе и внеурочной деятельности с указанием ссылок на онлайн-ресурсы (приложение);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Рабочая программа/программа внеурочной деятельности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дополнительная общеобразовательная общеразвивающая программа;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урока/учебного занятия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установленной образовательной организацией;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всех этапов работы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с приложением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раздаточного материала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(чек-листы) для учеников и инструкциями по выполнению задания;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самодиагностики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установленной образовательной организацией;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уроку/занятию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8A0915-17AE-41F6-910E-AAC84C2184A0}"/>
              </a:ext>
            </a:extLst>
          </p:cNvPr>
          <p:cNvSpPr/>
          <p:nvPr/>
        </p:nvSpPr>
        <p:spPr>
          <a:xfrm>
            <a:off x="6342874" y="2157025"/>
            <a:ext cx="549157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36195" lvl="1" algn="ctr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рабочей группой экспертизы материалов участников, прошедших первый этап</a:t>
            </a:r>
          </a:p>
          <a:p>
            <a:pPr marL="0" marR="36195" lvl="1" algn="ctr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9E47CE6-A8D8-4094-A27E-FC20E0FAB38D}"/>
              </a:ext>
            </a:extLst>
          </p:cNvPr>
          <p:cNvGrpSpPr/>
          <p:nvPr/>
        </p:nvGrpSpPr>
        <p:grpSpPr>
          <a:xfrm>
            <a:off x="3056480" y="1780759"/>
            <a:ext cx="661012" cy="354747"/>
            <a:chOff x="1703659" y="1789739"/>
            <a:chExt cx="661012" cy="443430"/>
          </a:xfrm>
        </p:grpSpPr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69A1AD9E-0F67-4A52-900E-3FE7E4771AF2}"/>
                </a:ext>
              </a:extLst>
            </p:cNvPr>
            <p:cNvSpPr/>
            <p:nvPr/>
          </p:nvSpPr>
          <p:spPr>
            <a:xfrm>
              <a:off x="1703659" y="1789739"/>
              <a:ext cx="661012" cy="44343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Двенадцатиугольник 21">
              <a:extLst>
                <a:ext uri="{FF2B5EF4-FFF2-40B4-BE49-F238E27FC236}">
                  <a16:creationId xmlns:a16="http://schemas.microsoft.com/office/drawing/2014/main" id="{9B16B4CE-BE11-4446-80D8-A389A2848283}"/>
                </a:ext>
              </a:extLst>
            </p:cNvPr>
            <p:cNvSpPr/>
            <p:nvPr/>
          </p:nvSpPr>
          <p:spPr>
            <a:xfrm>
              <a:off x="1888636" y="1835812"/>
              <a:ext cx="281688" cy="270839"/>
            </a:xfrm>
            <a:prstGeom prst="dodecag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1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F031DF1-C1D4-408E-A33B-618831A027FE}"/>
              </a:ext>
            </a:extLst>
          </p:cNvPr>
          <p:cNvGrpSpPr/>
          <p:nvPr/>
        </p:nvGrpSpPr>
        <p:grpSpPr>
          <a:xfrm>
            <a:off x="8718726" y="1791261"/>
            <a:ext cx="661012" cy="354747"/>
            <a:chOff x="1703659" y="1789739"/>
            <a:chExt cx="661012" cy="443430"/>
          </a:xfrm>
        </p:grpSpPr>
        <p:sp>
          <p:nvSpPr>
            <p:cNvPr id="24" name="Стрелка: вниз 23">
              <a:extLst>
                <a:ext uri="{FF2B5EF4-FFF2-40B4-BE49-F238E27FC236}">
                  <a16:creationId xmlns:a16="http://schemas.microsoft.com/office/drawing/2014/main" id="{A746B5F3-E266-4EF1-B701-F1415FF259C6}"/>
                </a:ext>
              </a:extLst>
            </p:cNvPr>
            <p:cNvSpPr/>
            <p:nvPr/>
          </p:nvSpPr>
          <p:spPr>
            <a:xfrm>
              <a:off x="1703659" y="1789739"/>
              <a:ext cx="661012" cy="44343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Двенадцатиугольник 24">
              <a:extLst>
                <a:ext uri="{FF2B5EF4-FFF2-40B4-BE49-F238E27FC236}">
                  <a16:creationId xmlns:a16="http://schemas.microsoft.com/office/drawing/2014/main" id="{4A4F69B3-4423-499C-B443-64E8C80197C5}"/>
                </a:ext>
              </a:extLst>
            </p:cNvPr>
            <p:cNvSpPr/>
            <p:nvPr/>
          </p:nvSpPr>
          <p:spPr>
            <a:xfrm>
              <a:off x="1888636" y="1835812"/>
              <a:ext cx="281688" cy="270839"/>
            </a:xfrm>
            <a:prstGeom prst="dodecag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2</a:t>
              </a: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37A67D4-3BFC-4B05-B7B9-C316B420F6C3}"/>
              </a:ext>
            </a:extLst>
          </p:cNvPr>
          <p:cNvSpPr/>
          <p:nvPr/>
        </p:nvSpPr>
        <p:spPr>
          <a:xfrm>
            <a:off x="6342874" y="3152531"/>
            <a:ext cx="54915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 решения о соответствии материалов критериям отбора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A7FE827-B737-4C22-AF6B-A0847339D9BB}"/>
              </a:ext>
            </a:extLst>
          </p:cNvPr>
          <p:cNvGrpSpPr/>
          <p:nvPr/>
        </p:nvGrpSpPr>
        <p:grpSpPr>
          <a:xfrm>
            <a:off x="8718726" y="4226595"/>
            <a:ext cx="661012" cy="354747"/>
            <a:chOff x="1703659" y="1789739"/>
            <a:chExt cx="661012" cy="443430"/>
          </a:xfrm>
        </p:grpSpPr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019B1A2E-3C22-4592-B2D8-0544BC726457}"/>
                </a:ext>
              </a:extLst>
            </p:cNvPr>
            <p:cNvSpPr/>
            <p:nvPr/>
          </p:nvSpPr>
          <p:spPr>
            <a:xfrm>
              <a:off x="1703659" y="1789739"/>
              <a:ext cx="661012" cy="44343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Двенадцатиугольник 28">
              <a:extLst>
                <a:ext uri="{FF2B5EF4-FFF2-40B4-BE49-F238E27FC236}">
                  <a16:creationId xmlns:a16="http://schemas.microsoft.com/office/drawing/2014/main" id="{4C7757E5-DB33-4CA9-B4EC-B69D39F57F5D}"/>
                </a:ext>
              </a:extLst>
            </p:cNvPr>
            <p:cNvSpPr/>
            <p:nvPr/>
          </p:nvSpPr>
          <p:spPr>
            <a:xfrm>
              <a:off x="1888636" y="1835812"/>
              <a:ext cx="281688" cy="270839"/>
            </a:xfrm>
            <a:prstGeom prst="dodecag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3</a:t>
              </a: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D2A40A1-21BC-4A0A-8D85-151B5CA984F1}"/>
              </a:ext>
            </a:extLst>
          </p:cNvPr>
          <p:cNvSpPr/>
          <p:nvPr/>
        </p:nvSpPr>
        <p:spPr>
          <a:xfrm>
            <a:off x="6342874" y="3703375"/>
            <a:ext cx="549157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участников об итогах отборочного этапа и подготовка к демонстрации практики/опыта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3E2C0C2-013C-43A7-ACCD-56A60160048B}"/>
              </a:ext>
            </a:extLst>
          </p:cNvPr>
          <p:cNvSpPr/>
          <p:nvPr/>
        </p:nvSpPr>
        <p:spPr>
          <a:xfrm>
            <a:off x="6333209" y="4585130"/>
            <a:ext cx="5501237" cy="523220"/>
          </a:xfrm>
          <a:prstGeom prst="rect">
            <a:avLst/>
          </a:prstGeom>
          <a:solidFill>
            <a:srgbClr val="DAE3F3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 практики/опыта на открытых публичных мероприятиях Института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право с вырезом 31">
            <a:extLst>
              <a:ext uri="{FF2B5EF4-FFF2-40B4-BE49-F238E27FC236}">
                <a16:creationId xmlns:a16="http://schemas.microsoft.com/office/drawing/2014/main" id="{F6078F7A-6BB5-4FD4-B16C-BCF31C8D6E3D}"/>
              </a:ext>
            </a:extLst>
          </p:cNvPr>
          <p:cNvSpPr/>
          <p:nvPr/>
        </p:nvSpPr>
        <p:spPr>
          <a:xfrm rot="5400000">
            <a:off x="4943590" y="2880597"/>
            <a:ext cx="237321" cy="281103"/>
          </a:xfrm>
          <a:prstGeom prst="notchedRightArrow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с вырезом 32">
            <a:extLst>
              <a:ext uri="{FF2B5EF4-FFF2-40B4-BE49-F238E27FC236}">
                <a16:creationId xmlns:a16="http://schemas.microsoft.com/office/drawing/2014/main" id="{411F1C9F-5466-4C81-BBB5-E409F23D7159}"/>
              </a:ext>
            </a:extLst>
          </p:cNvPr>
          <p:cNvSpPr/>
          <p:nvPr/>
        </p:nvSpPr>
        <p:spPr>
          <a:xfrm rot="5400000">
            <a:off x="1605480" y="2880597"/>
            <a:ext cx="237323" cy="281103"/>
          </a:xfrm>
          <a:prstGeom prst="notchedRightArrow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право с вырезом 33">
            <a:extLst>
              <a:ext uri="{FF2B5EF4-FFF2-40B4-BE49-F238E27FC236}">
                <a16:creationId xmlns:a16="http://schemas.microsoft.com/office/drawing/2014/main" id="{3F190BD0-046F-45C4-BF1F-5E56F01DE64A}"/>
              </a:ext>
            </a:extLst>
          </p:cNvPr>
          <p:cNvSpPr/>
          <p:nvPr/>
        </p:nvSpPr>
        <p:spPr>
          <a:xfrm rot="5400000">
            <a:off x="10654612" y="2863032"/>
            <a:ext cx="272453" cy="281103"/>
          </a:xfrm>
          <a:prstGeom prst="notchedRightArrow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с вырезом 34">
            <a:extLst>
              <a:ext uri="{FF2B5EF4-FFF2-40B4-BE49-F238E27FC236}">
                <a16:creationId xmlns:a16="http://schemas.microsoft.com/office/drawing/2014/main" id="{94595D74-FBFD-4462-8E16-0A15A8FAE5E8}"/>
              </a:ext>
            </a:extLst>
          </p:cNvPr>
          <p:cNvSpPr/>
          <p:nvPr/>
        </p:nvSpPr>
        <p:spPr>
          <a:xfrm rot="5400000">
            <a:off x="7316502" y="2863032"/>
            <a:ext cx="272455" cy="281103"/>
          </a:xfrm>
          <a:prstGeom prst="notchedRightArrow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с вырезом 35">
            <a:extLst>
              <a:ext uri="{FF2B5EF4-FFF2-40B4-BE49-F238E27FC236}">
                <a16:creationId xmlns:a16="http://schemas.microsoft.com/office/drawing/2014/main" id="{FDEA7C24-8929-45DC-B348-FB6BCEE420AC}"/>
              </a:ext>
            </a:extLst>
          </p:cNvPr>
          <p:cNvSpPr/>
          <p:nvPr/>
        </p:nvSpPr>
        <p:spPr>
          <a:xfrm rot="5400000">
            <a:off x="10682025" y="3441292"/>
            <a:ext cx="217625" cy="281103"/>
          </a:xfrm>
          <a:prstGeom prst="notchedRightArrow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право с вырезом 36">
            <a:extLst>
              <a:ext uri="{FF2B5EF4-FFF2-40B4-BE49-F238E27FC236}">
                <a16:creationId xmlns:a16="http://schemas.microsoft.com/office/drawing/2014/main" id="{9E9DEC17-B261-48D4-A449-7BBFA3FF7D97}"/>
              </a:ext>
            </a:extLst>
          </p:cNvPr>
          <p:cNvSpPr/>
          <p:nvPr/>
        </p:nvSpPr>
        <p:spPr>
          <a:xfrm rot="5400000">
            <a:off x="7343916" y="3441290"/>
            <a:ext cx="217625" cy="281103"/>
          </a:xfrm>
          <a:prstGeom prst="notchedRightArrow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A1CBE5F-2D0C-4A27-9E7C-72252DA0370C}"/>
              </a:ext>
            </a:extLst>
          </p:cNvPr>
          <p:cNvSpPr/>
          <p:nvPr/>
        </p:nvSpPr>
        <p:spPr>
          <a:xfrm>
            <a:off x="6342874" y="5466885"/>
            <a:ext cx="5491572" cy="5491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36195" lvl="1" algn="ctr">
              <a:lnSpc>
                <a:spcPct val="11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Публикация материалов на информационных ресурсах Института в разделе «Депозитарий лучших педагогических практик»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02B84E9-3E7D-45C7-80A2-1C6A23C5D36A}"/>
              </a:ext>
            </a:extLst>
          </p:cNvPr>
          <p:cNvGrpSpPr/>
          <p:nvPr/>
        </p:nvGrpSpPr>
        <p:grpSpPr>
          <a:xfrm>
            <a:off x="8718726" y="5092106"/>
            <a:ext cx="661012" cy="354747"/>
            <a:chOff x="1703659" y="1789739"/>
            <a:chExt cx="661012" cy="443430"/>
          </a:xfrm>
        </p:grpSpPr>
        <p:sp>
          <p:nvSpPr>
            <p:cNvPr id="40" name="Стрелка: вниз 39">
              <a:extLst>
                <a:ext uri="{FF2B5EF4-FFF2-40B4-BE49-F238E27FC236}">
                  <a16:creationId xmlns:a16="http://schemas.microsoft.com/office/drawing/2014/main" id="{A3136411-5EBB-47AD-9EC0-CF896E2E3522}"/>
                </a:ext>
              </a:extLst>
            </p:cNvPr>
            <p:cNvSpPr/>
            <p:nvPr/>
          </p:nvSpPr>
          <p:spPr>
            <a:xfrm>
              <a:off x="1703659" y="1789739"/>
              <a:ext cx="661012" cy="44343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Двенадцатиугольник 40">
              <a:extLst>
                <a:ext uri="{FF2B5EF4-FFF2-40B4-BE49-F238E27FC236}">
                  <a16:creationId xmlns:a16="http://schemas.microsoft.com/office/drawing/2014/main" id="{ABE26181-D364-4B37-8E75-F012C84EAD4C}"/>
                </a:ext>
              </a:extLst>
            </p:cNvPr>
            <p:cNvSpPr/>
            <p:nvPr/>
          </p:nvSpPr>
          <p:spPr>
            <a:xfrm>
              <a:off x="1888636" y="1835812"/>
              <a:ext cx="281688" cy="270839"/>
            </a:xfrm>
            <a:prstGeom prst="dodecag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4</a:t>
              </a:r>
            </a:p>
          </p:txBody>
        </p:sp>
      </p:grpSp>
      <p:sp>
        <p:nvSpPr>
          <p:cNvPr id="42" name="Стрелка: вправо с вырезом 41">
            <a:extLst>
              <a:ext uri="{FF2B5EF4-FFF2-40B4-BE49-F238E27FC236}">
                <a16:creationId xmlns:a16="http://schemas.microsoft.com/office/drawing/2014/main" id="{00541269-E331-4E08-9287-BE84EE21C2DA}"/>
              </a:ext>
            </a:extLst>
          </p:cNvPr>
          <p:cNvSpPr/>
          <p:nvPr/>
        </p:nvSpPr>
        <p:spPr>
          <a:xfrm rot="5400000">
            <a:off x="10673667" y="6004369"/>
            <a:ext cx="217625" cy="281103"/>
          </a:xfrm>
          <a:prstGeom prst="notchedRightArrow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право с вырезом 42">
            <a:extLst>
              <a:ext uri="{FF2B5EF4-FFF2-40B4-BE49-F238E27FC236}">
                <a16:creationId xmlns:a16="http://schemas.microsoft.com/office/drawing/2014/main" id="{737E00E7-197C-4505-BDC2-5AD514F42C9C}"/>
              </a:ext>
            </a:extLst>
          </p:cNvPr>
          <p:cNvSpPr/>
          <p:nvPr/>
        </p:nvSpPr>
        <p:spPr>
          <a:xfrm rot="5400000">
            <a:off x="7335558" y="6004367"/>
            <a:ext cx="217625" cy="281103"/>
          </a:xfrm>
          <a:prstGeom prst="notchedRightArrow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8530CB8-6A59-48A0-ADAC-1ADDE2B8C3D6}"/>
              </a:ext>
            </a:extLst>
          </p:cNvPr>
          <p:cNvSpPr/>
          <p:nvPr/>
        </p:nvSpPr>
        <p:spPr>
          <a:xfrm>
            <a:off x="6333209" y="6253731"/>
            <a:ext cx="5501237" cy="307777"/>
          </a:xfrm>
          <a:prstGeom prst="rect">
            <a:avLst/>
          </a:prstGeom>
          <a:solidFill>
            <a:srgbClr val="DAE3F3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сертификата за публикацию материалов в депозитарии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80A900-38F7-4B2C-B85C-DAB4A334849C}"/>
              </a:ext>
            </a:extLst>
          </p:cNvPr>
          <p:cNvSpPr/>
          <p:nvPr/>
        </p:nvSpPr>
        <p:spPr>
          <a:xfrm>
            <a:off x="4575639" y="1765945"/>
            <a:ext cx="9430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март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CB7387E-890C-42B3-A9D5-C1768DC738F4}"/>
              </a:ext>
            </a:extLst>
          </p:cNvPr>
          <p:cNvSpPr/>
          <p:nvPr/>
        </p:nvSpPr>
        <p:spPr>
          <a:xfrm>
            <a:off x="8796520" y="1801311"/>
            <a:ext cx="30379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июнь-июль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1CF67CD-AE35-45B5-BAF4-E263BC5E81C9}"/>
              </a:ext>
            </a:extLst>
          </p:cNvPr>
          <p:cNvSpPr/>
          <p:nvPr/>
        </p:nvSpPr>
        <p:spPr>
          <a:xfrm>
            <a:off x="8903702" y="3355401"/>
            <a:ext cx="2309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июль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CD2F42D-E1D9-4E1D-AF90-9FBA3396C762}"/>
              </a:ext>
            </a:extLst>
          </p:cNvPr>
          <p:cNvSpPr/>
          <p:nvPr/>
        </p:nvSpPr>
        <p:spPr>
          <a:xfrm>
            <a:off x="9185391" y="4246627"/>
            <a:ext cx="21570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август-октябрь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83E78F0-0E54-4C94-936A-004D4D661B85}"/>
              </a:ext>
            </a:extLst>
          </p:cNvPr>
          <p:cNvSpPr/>
          <p:nvPr/>
        </p:nvSpPr>
        <p:spPr>
          <a:xfrm>
            <a:off x="9311533" y="5128913"/>
            <a:ext cx="2309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октябрь-ноябрь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C1A87F1-78A5-483A-86A6-071E2FDC2C5D}"/>
              </a:ext>
            </a:extLst>
          </p:cNvPr>
          <p:cNvSpPr/>
          <p:nvPr/>
        </p:nvSpPr>
        <p:spPr>
          <a:xfrm>
            <a:off x="8903702" y="5933240"/>
            <a:ext cx="2309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ноябрь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D3DE9DE-3572-4E6F-A365-1DD6D1D72178}"/>
              </a:ext>
            </a:extLst>
          </p:cNvPr>
          <p:cNvSpPr/>
          <p:nvPr/>
        </p:nvSpPr>
        <p:spPr>
          <a:xfrm>
            <a:off x="2455106" y="2830203"/>
            <a:ext cx="30379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29 апреля</a:t>
            </a:r>
          </a:p>
        </p:txBody>
      </p:sp>
    </p:spTree>
    <p:extLst>
      <p:ext uri="{BB962C8B-B14F-4D97-AF65-F5344CB8AC3E}">
        <p14:creationId xmlns:p14="http://schemas.microsoft.com/office/powerpoint/2010/main" val="35118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74FB4-A39C-4E75-AEA7-50A0015B3369}"/>
              </a:ext>
            </a:extLst>
          </p:cNvPr>
          <p:cNvSpPr txBox="1"/>
          <p:nvPr/>
        </p:nvSpPr>
        <p:spPr>
          <a:xfrm>
            <a:off x="385590" y="264405"/>
            <a:ext cx="929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ИРО Краснодарского края</a:t>
            </a:r>
          </a:p>
          <a:p>
            <a:pPr algn="ctr"/>
            <a:r>
              <a:rPr lang="ru-RU" sz="1600" b="1" dirty="0">
                <a:solidFill>
                  <a:srgbClr val="002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</a:t>
            </a:r>
            <a:r>
              <a:rPr lang="ru-RU" sz="1600" b="1" dirty="0" smtClean="0">
                <a:solidFill>
                  <a:srgbClr val="002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непрерывного повышения профессионального мастерства педагогических работников </a:t>
            </a:r>
            <a:endParaRPr lang="ru-RU" sz="1600" b="1" dirty="0">
              <a:solidFill>
                <a:srgbClr val="002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6F0B3-19FF-46A9-8CCD-2BABE7CBA765}"/>
              </a:ext>
            </a:extLst>
          </p:cNvPr>
          <p:cNvSpPr txBox="1"/>
          <p:nvPr/>
        </p:nvSpPr>
        <p:spPr>
          <a:xfrm>
            <a:off x="204281" y="1027988"/>
            <a:ext cx="9721917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отбора лучших педагогических практик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пополнения депозитария лучших педагогических практик по использованию цифровых технологий в учебном процессе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педагогическими работниками Краснодарского края</a:t>
            </a:r>
            <a:endParaRPr lang="ru-RU" b="1" cap="all" dirty="0">
              <a:solidFill>
                <a:srgbClr val="002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F5F4F23-996F-4B46-A860-FF6901D2818D}"/>
              </a:ext>
            </a:extLst>
          </p:cNvPr>
          <p:cNvGrpSpPr/>
          <p:nvPr/>
        </p:nvGrpSpPr>
        <p:grpSpPr>
          <a:xfrm>
            <a:off x="10168569" y="0"/>
            <a:ext cx="2023431" cy="6971724"/>
            <a:chOff x="10168569" y="0"/>
            <a:chExt cx="2023431" cy="6971724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5918C507-2103-438E-AD3B-A3BF5E4B0B74}"/>
                </a:ext>
              </a:extLst>
            </p:cNvPr>
            <p:cNvGrpSpPr/>
            <p:nvPr/>
          </p:nvGrpSpPr>
          <p:grpSpPr>
            <a:xfrm>
              <a:off x="10168569" y="0"/>
              <a:ext cx="2023431" cy="6971724"/>
              <a:chOff x="10168569" y="0"/>
              <a:chExt cx="2023431" cy="6971724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E4E4FB4F-57BF-4C37-9220-98A6E99E5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/>
              <a:stretch/>
            </p:blipFill>
            <p:spPr>
              <a:xfrm>
                <a:off x="10168569" y="0"/>
                <a:ext cx="2023431" cy="6858000"/>
              </a:xfrm>
              <a:prstGeom prst="rect">
                <a:avLst/>
              </a:prstGeom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89F8B1D7-5175-4402-815F-E508C6761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 t="75856"/>
              <a:stretch/>
            </p:blipFill>
            <p:spPr>
              <a:xfrm>
                <a:off x="10168569" y="3840480"/>
                <a:ext cx="2023431" cy="1655763"/>
              </a:xfrm>
              <a:prstGeom prst="rect">
                <a:avLst/>
              </a:prstGeom>
            </p:spPr>
          </p:pic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C8AD1BF8-FBB0-404F-A95B-1AEFE6A264D2}"/>
                  </a:ext>
                </a:extLst>
              </p:cNvPr>
              <p:cNvGrpSpPr/>
              <p:nvPr/>
            </p:nvGrpSpPr>
            <p:grpSpPr>
              <a:xfrm>
                <a:off x="10168569" y="5242516"/>
                <a:ext cx="2023431" cy="1729208"/>
                <a:chOff x="5431316" y="3429000"/>
                <a:chExt cx="2023431" cy="1729208"/>
              </a:xfrm>
            </p:grpSpPr>
            <p:pic>
              <p:nvPicPr>
                <p:cNvPr id="27" name="Рисунок 26" descr="ЦЦОиИТ">
                  <a:extLst>
                    <a:ext uri="{FF2B5EF4-FFF2-40B4-BE49-F238E27FC236}">
                      <a16:creationId xmlns:a16="http://schemas.microsoft.com/office/drawing/2014/main" id="{8A66459D-536D-4590-8EAF-CA26BEB100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627" t="56000" b="21991"/>
                <a:stretch/>
              </p:blipFill>
              <p:spPr>
                <a:xfrm>
                  <a:off x="5431316" y="3429000"/>
                  <a:ext cx="2023431" cy="1509395"/>
                </a:xfrm>
                <a:prstGeom prst="rect">
                  <a:avLst/>
                </a:prstGeom>
              </p:spPr>
            </p:pic>
            <p:sp>
              <p:nvSpPr>
                <p:cNvPr id="28" name="Прямоугольник 27">
                  <a:extLst>
                    <a:ext uri="{FF2B5EF4-FFF2-40B4-BE49-F238E27FC236}">
                      <a16:creationId xmlns:a16="http://schemas.microsoft.com/office/drawing/2014/main" id="{6DFBE9AE-A444-450B-ABC4-3B5F3C876198}"/>
                    </a:ext>
                  </a:extLst>
                </p:cNvPr>
                <p:cNvSpPr/>
                <p:nvPr/>
              </p:nvSpPr>
              <p:spPr>
                <a:xfrm>
                  <a:off x="5431316" y="3496215"/>
                  <a:ext cx="2023431" cy="166199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Центр непрерывного повышения профессионального мастерства педагогических работников</a:t>
                  </a:r>
                </a:p>
                <a:p>
                  <a:pPr algn="ctr"/>
                  <a:endParaRPr lang="en-US" sz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г. Краснодар,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ул. Сормовская, 167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 этаж, кабинет </a:t>
                  </a:r>
                  <a:r>
                    <a:rPr lang="ru-RU" sz="9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№210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E-mail: </a:t>
                  </a:r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hlinkClick r:id="rId4">
                        <a:extLst>
                          <a:ext uri="{A12FA001-AC4F-418D-AE19-62706E023703}">
                            <ahyp:hlinkClr xmlns="" xmlns:ahyp="http://schemas.microsoft.com/office/drawing/2018/hyperlinkcolor" val="tx"/>
                          </a:ext>
                        </a:extLst>
                      </a:hlinkClick>
                    </a:rPr>
                    <a:t>nda@iro23.info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+7 (861) </a:t>
                  </a:r>
                  <a:r>
                    <a:rPr lang="ru-RU" sz="9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232-48-79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30809E2-3229-4F8D-9FBF-2D12A54A8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8" t="71891" r="34940" b="7616"/>
            <a:stretch/>
          </p:blipFill>
          <p:spPr>
            <a:xfrm>
              <a:off x="10822127" y="4777459"/>
              <a:ext cx="716313" cy="702668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204281" y="2314747"/>
            <a:ext cx="9721917" cy="2210124"/>
            <a:chOff x="204281" y="3840481"/>
            <a:chExt cx="9721917" cy="221012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04281" y="3840481"/>
              <a:ext cx="9721917" cy="22101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325052" y="5000550"/>
              <a:ext cx="9516738" cy="957759"/>
              <a:chOff x="409460" y="3458877"/>
              <a:chExt cx="9516738" cy="95775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827904" y="4001315"/>
                <a:ext cx="1850641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Информатика - 5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813424" y="3476612"/>
                <a:ext cx="1730241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Технология - 1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94527" y="3469875"/>
                <a:ext cx="1897712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Математика - 3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9460" y="3458877"/>
                <a:ext cx="1253970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Физика - 2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30051" y="4020636"/>
                <a:ext cx="1253970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Химия - 1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666680" y="3469875"/>
                <a:ext cx="2259518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Русс. яз. и литер. - 4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76341" y="4020636"/>
                <a:ext cx="1816549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Нач. классы - 16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216393" y="4020636"/>
                <a:ext cx="1253970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ОБЖ - 1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810917" y="4022030"/>
                <a:ext cx="1886762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Физ. культура - 1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54940" y="3473790"/>
                <a:ext cx="1890555" cy="39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Иност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язык - 1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83269" y="4476775"/>
              <a:ext cx="3414409" cy="3693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муниципальных образований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90416" y="3938833"/>
              <a:ext cx="285956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участников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5020195" y="4314898"/>
              <a:ext cx="0" cy="144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Прямоугольник 72"/>
          <p:cNvSpPr/>
          <p:nvPr/>
        </p:nvSpPr>
        <p:spPr>
          <a:xfrm>
            <a:off x="194226" y="4789765"/>
            <a:ext cx="9721917" cy="1893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604928" y="4886712"/>
            <a:ext cx="28595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69685" y="5391237"/>
            <a:ext cx="50292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участников из 8 муниципальных образований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5052" y="5905540"/>
            <a:ext cx="28492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информатики и технологического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- 5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28558" y="5909444"/>
            <a:ext cx="1772552" cy="52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- 7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30374" y="5905540"/>
            <a:ext cx="26359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естественнонаучного и экологического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- 2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98223" y="5908595"/>
            <a:ext cx="18109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- 2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Стрелка вниз 85"/>
          <p:cNvSpPr/>
          <p:nvPr/>
        </p:nvSpPr>
        <p:spPr>
          <a:xfrm>
            <a:off x="1293213" y="4512421"/>
            <a:ext cx="307448" cy="28515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низ 86"/>
          <p:cNvSpPr/>
          <p:nvPr/>
        </p:nvSpPr>
        <p:spPr>
          <a:xfrm>
            <a:off x="8558307" y="4522063"/>
            <a:ext cx="307448" cy="28515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низ 87"/>
          <p:cNvSpPr/>
          <p:nvPr/>
        </p:nvSpPr>
        <p:spPr>
          <a:xfrm>
            <a:off x="4864023" y="4531604"/>
            <a:ext cx="307448" cy="28515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B320ABD-A802-4959-9C8F-0CDAB11C169B}"/>
              </a:ext>
            </a:extLst>
          </p:cNvPr>
          <p:cNvGrpSpPr/>
          <p:nvPr/>
        </p:nvGrpSpPr>
        <p:grpSpPr>
          <a:xfrm>
            <a:off x="10168567" y="0"/>
            <a:ext cx="2023433" cy="7081314"/>
            <a:chOff x="10168567" y="0"/>
            <a:chExt cx="2023433" cy="7081314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34992161-D877-495C-9E9A-747D011CE397}"/>
                </a:ext>
              </a:extLst>
            </p:cNvPr>
            <p:cNvGrpSpPr/>
            <p:nvPr/>
          </p:nvGrpSpPr>
          <p:grpSpPr>
            <a:xfrm>
              <a:off x="10168567" y="0"/>
              <a:ext cx="2023433" cy="7081314"/>
              <a:chOff x="10168567" y="0"/>
              <a:chExt cx="2023433" cy="7081314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DBD75CEB-4CE1-4C1C-801A-191A560BB1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/>
              <a:stretch/>
            </p:blipFill>
            <p:spPr>
              <a:xfrm>
                <a:off x="10168569" y="0"/>
                <a:ext cx="2023431" cy="6858000"/>
              </a:xfrm>
              <a:prstGeom prst="rect">
                <a:avLst/>
              </a:prstGeom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E4047D5C-6287-42FB-974B-BB842C1030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 t="75856" b="4438"/>
              <a:stretch/>
            </p:blipFill>
            <p:spPr>
              <a:xfrm>
                <a:off x="10168567" y="3813699"/>
                <a:ext cx="2023431" cy="1214839"/>
              </a:xfrm>
              <a:prstGeom prst="rect">
                <a:avLst/>
              </a:prstGeom>
            </p:spPr>
          </p:pic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B5DF20E6-DFE6-4E5E-B81B-8E069AB22D2E}"/>
                  </a:ext>
                </a:extLst>
              </p:cNvPr>
              <p:cNvGrpSpPr/>
              <p:nvPr/>
            </p:nvGrpSpPr>
            <p:grpSpPr>
              <a:xfrm>
                <a:off x="10168569" y="5134627"/>
                <a:ext cx="2023431" cy="1946687"/>
                <a:chOff x="5431316" y="3321111"/>
                <a:chExt cx="2023431" cy="1946687"/>
              </a:xfrm>
            </p:grpSpPr>
            <p:pic>
              <p:nvPicPr>
                <p:cNvPr id="13" name="Рисунок 12" descr="ЦЦОиИТ">
                  <a:extLst>
                    <a:ext uri="{FF2B5EF4-FFF2-40B4-BE49-F238E27FC236}">
                      <a16:creationId xmlns:a16="http://schemas.microsoft.com/office/drawing/2014/main" id="{17099D1E-7CA7-41F1-BB26-B23BAE7DE5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627" t="56000" b="21991"/>
                <a:stretch/>
              </p:blipFill>
              <p:spPr>
                <a:xfrm>
                  <a:off x="5431316" y="3429000"/>
                  <a:ext cx="2023431" cy="1509395"/>
                </a:xfrm>
                <a:prstGeom prst="rect">
                  <a:avLst/>
                </a:prstGeom>
              </p:spPr>
            </p:pic>
            <p:sp>
              <p:nvSpPr>
                <p:cNvPr id="14" name="Прямоугольник 13">
                  <a:extLst>
                    <a:ext uri="{FF2B5EF4-FFF2-40B4-BE49-F238E27FC236}">
                      <a16:creationId xmlns:a16="http://schemas.microsoft.com/office/drawing/2014/main" id="{E5304E66-5499-4186-9C94-7503D75CB0C3}"/>
                    </a:ext>
                  </a:extLst>
                </p:cNvPr>
                <p:cNvSpPr/>
                <p:nvPr/>
              </p:nvSpPr>
              <p:spPr>
                <a:xfrm>
                  <a:off x="5431316" y="3321111"/>
                  <a:ext cx="2023431" cy="19466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05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Центр </a:t>
                  </a:r>
                  <a:r>
                    <a:rPr lang="ru-RU" sz="105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непрерывного повышения профессионального мастерства педагогических работников</a:t>
                  </a:r>
                </a:p>
                <a:p>
                  <a:pPr algn="ctr"/>
                  <a:r>
                    <a:rPr lang="ru-RU" sz="1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г</a:t>
                  </a:r>
                  <a:r>
                    <a:rPr lang="ru-RU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 Краснодар,</a:t>
                  </a:r>
                </a:p>
                <a:p>
                  <a:pPr algn="ctr"/>
                  <a:r>
                    <a:rPr lang="ru-RU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ул. </a:t>
                  </a:r>
                  <a:r>
                    <a:rPr lang="ru-RU" sz="10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Сормовская</a:t>
                  </a:r>
                  <a:r>
                    <a:rPr lang="ru-RU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, 167</a:t>
                  </a:r>
                </a:p>
                <a:p>
                  <a:pPr algn="ctr"/>
                  <a:r>
                    <a:rPr lang="ru-RU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 этаж, кабинет №210</a:t>
                  </a:r>
                  <a:endPara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E-mail: </a:t>
                  </a:r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hlinkClick r:id="rId4">
                        <a:extLst>
                          <a:ext uri="{A12FA001-AC4F-418D-AE19-62706E023703}">
                            <ahyp:hlinkClr xmlns:lc="http://schemas.openxmlformats.org/drawingml/2006/lockedCanvas" xmlns:ahyp="http://schemas.microsoft.com/office/drawing/2018/hyperlinkcolor" xmlns="" val="tx"/>
                          </a:ext>
                        </a:extLst>
                      </a:hlinkClick>
                    </a:rPr>
                    <a:t>nda@iro23.info</a:t>
                  </a:r>
                  <a:endPara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+7 (861) </a:t>
                  </a:r>
                  <a:r>
                    <a:rPr lang="ru-RU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232-48-79</a:t>
                  </a:r>
                  <a:endPara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B1F1A81-4EA5-484D-AB1F-6DA3251FD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8" t="71891" r="34940" b="7616"/>
            <a:stretch/>
          </p:blipFill>
          <p:spPr>
            <a:xfrm>
              <a:off x="10822127" y="4650995"/>
              <a:ext cx="716313" cy="702668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893A0C-467E-4C5B-898A-45884D644EC0}"/>
              </a:ext>
            </a:extLst>
          </p:cNvPr>
          <p:cNvSpPr/>
          <p:nvPr/>
        </p:nvSpPr>
        <p:spPr>
          <a:xfrm>
            <a:off x="247650" y="170279"/>
            <a:ext cx="968622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40000" marR="718820" algn="ctr" defTabSz="995363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Типичные ошибки, допущенные участниками отбора лучших педагогических практик на первом этапе и пути их решения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2649" y="4873308"/>
            <a:ext cx="584123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algn="r">
              <a:tabLst>
                <a:tab pos="1524000" algn="l"/>
              </a:tabLst>
            </a:pPr>
            <a:r>
              <a:rPr lang="ru-RU" sz="1200" b="1" i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вебинара, просим пройти анкетирование по</a:t>
            </a:r>
            <a:br>
              <a:rPr lang="ru-RU" sz="1200" b="1" i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удовлетворенности проведенного мероприятия. Анкетирование анонимное, результаты только для внутреннего использования.</a:t>
            </a:r>
          </a:p>
          <a:p>
            <a:pPr marL="1076325" algn="r"/>
            <a:r>
              <a:rPr lang="ru-RU" sz="16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(</a:t>
            </a:r>
            <a:r>
              <a:rPr lang="en-US" sz="16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код) для прохождения анкетирования</a:t>
            </a:r>
          </a:p>
          <a:p>
            <a:pPr marL="1076325" algn="r"/>
            <a:r>
              <a:rPr lang="ru-RU" sz="16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forms.gle/m6voQsupRj1KwdAc6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651" y="980037"/>
            <a:ext cx="3676650" cy="4093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подачи материалов;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материалов, запрашиваемых от участника для проведения экспертизы, а также представление материалов не состоящих по Положению в списке запрашиваемых;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доступа к материалам, находящимся в облачных хранилищах;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представленных материалах слабо выражен  используемый ресурс или не отражен вовсе;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выражены конкретные технические действия, но при этом идея актуальна;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не соответствует тематике представленного урока;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материалы по разным направлениям разных авторов;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всех этапов работы на уроке представлено в сжатом виде, что не позволяет оценить и проанализировать последовательность урока/занятия.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78428" y="980036"/>
            <a:ext cx="5855451" cy="37471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реагировать на рассылку и готовить материалы заблаговременно;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Положением и готовить материалы строго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требованиям Положения;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доступ к материалам размещенным в облачных хранилищах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ресурс должен звучать как в теме урока, так и в презентационных материалах. Более того, представляемый урок/занятие должен быть с использованием указанного ресурса, а если во время занятия используется несколько сервисов или ресурсов, то их необходимо перечислить;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действия должны отражаться последовательно, как по инструкции (если описывается сложный процесс, то предоставляются «скриншоты»;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должна быть прописана в КТП, который составляется на основании Рабочей программы;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представляется по одной теме, соответственно и автор  представляемого урока/занятия один.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этапов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(Организационный этап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Постановка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 урока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Актуализация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Первичное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новых знаний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Первичная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понимания. Первичное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Информация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домашнем задании, инструктаж по его 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выполнению. Рефлексия </a:t>
            </a:r>
            <a:r>
              <a:rPr lang="ru-RU" sz="12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(подведение итогов занятия</a:t>
            </a:r>
            <a:r>
              <a:rPr lang="ru-RU" sz="12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описанием последовательности действий.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49" y="5279569"/>
            <a:ext cx="3672235" cy="1098662"/>
          </a:xfrm>
          <a:prstGeom prst="rect">
            <a:avLst/>
          </a:prstGeom>
        </p:spPr>
      </p:pic>
      <p:pic>
        <p:nvPicPr>
          <p:cNvPr id="4098" name="Picture 2" descr="http://qrcoder.ru/code/?https%3A%2F%2Fforms.gle%2Fm6voQsupRj1KwdAc6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58" y="4976978"/>
            <a:ext cx="1391728" cy="13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FC5778-A87B-45F5-B157-578BC8974531}"/>
              </a:ext>
            </a:extLst>
          </p:cNvPr>
          <p:cNvSpPr/>
          <p:nvPr/>
        </p:nvSpPr>
        <p:spPr>
          <a:xfrm>
            <a:off x="240764" y="127849"/>
            <a:ext cx="9735309" cy="400110"/>
          </a:xfrm>
          <a:prstGeom prst="rect">
            <a:avLst/>
          </a:prstGeom>
          <a:ln>
            <a:solidFill>
              <a:srgbClr val="00206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выступлений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2245C2A-D1CB-4FB1-9DC1-96401F9940BC}"/>
              </a:ext>
            </a:extLst>
          </p:cNvPr>
          <p:cNvGrpSpPr/>
          <p:nvPr/>
        </p:nvGrpSpPr>
        <p:grpSpPr>
          <a:xfrm>
            <a:off x="10168569" y="0"/>
            <a:ext cx="2023431" cy="7017891"/>
            <a:chOff x="10168569" y="0"/>
            <a:chExt cx="2023431" cy="7017891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4CF9A1A-4BF9-446F-BD2F-FD9557F85ED5}"/>
                </a:ext>
              </a:extLst>
            </p:cNvPr>
            <p:cNvGrpSpPr/>
            <p:nvPr/>
          </p:nvGrpSpPr>
          <p:grpSpPr>
            <a:xfrm>
              <a:off x="10168569" y="0"/>
              <a:ext cx="2023431" cy="7017891"/>
              <a:chOff x="10168569" y="0"/>
              <a:chExt cx="2023431" cy="701789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1D883184-0DC3-4703-A553-F6B1AEDA78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/>
              <a:stretch/>
            </p:blipFill>
            <p:spPr>
              <a:xfrm>
                <a:off x="10168569" y="0"/>
                <a:ext cx="2023431" cy="6858000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402303AC-D6A1-409A-8274-814AEE531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 t="75856"/>
              <a:stretch/>
            </p:blipFill>
            <p:spPr>
              <a:xfrm>
                <a:off x="10168569" y="3840480"/>
                <a:ext cx="2023431" cy="1655763"/>
              </a:xfrm>
              <a:prstGeom prst="rect">
                <a:avLst/>
              </a:prstGeom>
            </p:spPr>
          </p:pic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9232AA14-BC1C-4F01-AA43-17BB5FB9E9D8}"/>
                  </a:ext>
                </a:extLst>
              </p:cNvPr>
              <p:cNvGrpSpPr/>
              <p:nvPr/>
            </p:nvGrpSpPr>
            <p:grpSpPr>
              <a:xfrm>
                <a:off x="10168569" y="5242516"/>
                <a:ext cx="2023431" cy="1775375"/>
                <a:chOff x="5431316" y="3429000"/>
                <a:chExt cx="2023431" cy="1775375"/>
              </a:xfrm>
            </p:grpSpPr>
            <p:pic>
              <p:nvPicPr>
                <p:cNvPr id="35" name="Рисунок 34" descr="ЦЦОиИТ">
                  <a:extLst>
                    <a:ext uri="{FF2B5EF4-FFF2-40B4-BE49-F238E27FC236}">
                      <a16:creationId xmlns:a16="http://schemas.microsoft.com/office/drawing/2014/main" id="{A0CA2E90-4784-4E89-BC2A-DA6F48BB2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627" t="56000" b="21991"/>
                <a:stretch/>
              </p:blipFill>
              <p:spPr>
                <a:xfrm>
                  <a:off x="5431316" y="3429000"/>
                  <a:ext cx="2023431" cy="1509395"/>
                </a:xfrm>
                <a:prstGeom prst="rect">
                  <a:avLst/>
                </a:prstGeom>
              </p:spPr>
            </p:pic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0C8173BB-B05F-452C-99C4-1DB6E8F04A50}"/>
                    </a:ext>
                  </a:extLst>
                </p:cNvPr>
                <p:cNvSpPr/>
                <p:nvPr/>
              </p:nvSpPr>
              <p:spPr>
                <a:xfrm>
                  <a:off x="5431316" y="3496215"/>
                  <a:ext cx="2023431" cy="17081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endParaRPr lang="ru-RU" sz="9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9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Центр </a:t>
                  </a:r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непрерывного повышения профессионального мастерства педагогических работников</a:t>
                  </a:r>
                </a:p>
                <a:p>
                  <a:pPr algn="ctr"/>
                  <a:endParaRPr lang="en-US" sz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г. Краснодар,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ул. Сормовская, 167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 этаж, кабинет №325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E-mail: </a:t>
                  </a:r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hlinkClick r:id="rId5">
                        <a:extLst>
                          <a:ext uri="{A12FA001-AC4F-418D-AE19-62706E023703}">
                            <ahyp:hlinkClr xmlns="" xmlns:ahyp="http://schemas.microsoft.com/office/drawing/2018/hyperlinkcolor" val="tx"/>
                          </a:ext>
                        </a:extLst>
                      </a:hlinkClick>
                    </a:rPr>
                    <a:t>nda@iro23.info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+7 (861) </a:t>
                  </a:r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232-48-79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023EB08-892D-4731-8B92-CD9EFCCDB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8" t="71891" r="34940" b="7616"/>
            <a:stretch/>
          </p:blipFill>
          <p:spPr>
            <a:xfrm>
              <a:off x="10822127" y="4777459"/>
              <a:ext cx="716313" cy="70266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216630" y="621631"/>
            <a:ext cx="97978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Ширинян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Татевосович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информатики МАОУ СОШ № 20, г. Армавир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«Графические информационные модели. Графы»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 Васильевич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информатики и ИКТ МАОУ СОШ № 33, г. Новороссийск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«Типы принтеров. Технологии 3D-печати. П/р: "Правка модели"»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Быстролетова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Дмитриевна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МБОУ СОШ № 1 им.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Ляпидевского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ст. Старощербиновская Щербиновского района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«Доходы и расходы (урок в 5 классе)»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Мойса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Диана Ивановна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МБОУ гимназия № 20 г. Новороссийск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«Применение элементов робототехники на уроках информатики при изучении раздела «Алгоритмы и исполнители»</a:t>
            </a: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Наталья Александровна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МБОУ СОШ №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Тихорецкий район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«Сигналы и знаки при кодировании информации. Практическая работа "Чтение и запись информации с помощью кодов»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Никешина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Александровна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химии МБОУ гимназия, Ленинградский район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«Разработка интерактивных заданий и тренажеров с помощью образовательного ресурса Wordwall и Canva»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Ольга Анатольевна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физики МБОУ СОШ № 23, г. Армавир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«Радиоактивность как свидетельство сложного строения атомов. Альфа-, бета- и гамма- излучения»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Постол Марина Николаевна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русского языка и литературы МБОУ СОШ № 17, Ленинградский район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«Своеобразие и противоречивость романа Ф.М. Достоевского «Преступление и наказание»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Небоян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Ивановна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русского языка и литературы МБОУ СОШ № 16, Ленинградский район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«А. Грин. «Алые паруса». Автор и его герои»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Юрьевна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МОБУ Гимназия № 9 имени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Островского,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Сочи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«Кровеносная система»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Шрамкова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Валерьевна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МОБУ НОШ № 85, г. Сочи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«Какие эмоции мы можем испытывать, совершая ошибки? (курс "Учимся ошибаться правильно" раздел "Я познаю себя")»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Ардия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Петровна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МБОУ МО Динской район «Средняя общеобразовательная школа № 13 имени Е.И.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Панасенковой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Динской район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«Моделирование цифрового урока математики с использованием  цифровой образовательной платформы UCHI.RU»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Мазала Надежда Евгеньевна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МБОУ СОШ № 14, г. Армавир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«Использование ЦОР "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во внеурочной деятельности (на примере занятия курса внеурочной деятельности "Читаем, решаем, живем")»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Стаценко Ольга Сергеевна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МАОУ СОШ №9, г. Армавир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«Кто такие птицы?»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Гричанова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Владимировна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МБОУ СОШ № 7 им. А.А.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Приморско-Ахтарск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«Применение цифровых ресурсов Яндекс. Учебник на уроках русского языка в начальной школе»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Брежнева Светлана Николаевна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МОБУ ООШ № 48 г. Сочи им. Крысина И.П., г. Сочи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«Использование платформы LearningApps.org в образовательном процессе начальной школы на уроке математики»</a:t>
            </a:r>
          </a:p>
        </p:txBody>
      </p:sp>
    </p:spTree>
    <p:extLst>
      <p:ext uri="{BB962C8B-B14F-4D97-AF65-F5344CB8AC3E}">
        <p14:creationId xmlns:p14="http://schemas.microsoft.com/office/powerpoint/2010/main" val="2382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FC5778-A87B-45F5-B157-578BC8974531}"/>
              </a:ext>
            </a:extLst>
          </p:cNvPr>
          <p:cNvSpPr/>
          <p:nvPr/>
        </p:nvSpPr>
        <p:spPr>
          <a:xfrm>
            <a:off x="447472" y="451346"/>
            <a:ext cx="9358009" cy="400110"/>
          </a:xfrm>
          <a:prstGeom prst="rect">
            <a:avLst/>
          </a:prstGeom>
          <a:ln>
            <a:solidFill>
              <a:srgbClr val="00206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выступлению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2245C2A-D1CB-4FB1-9DC1-96401F9940BC}"/>
              </a:ext>
            </a:extLst>
          </p:cNvPr>
          <p:cNvGrpSpPr/>
          <p:nvPr/>
        </p:nvGrpSpPr>
        <p:grpSpPr>
          <a:xfrm>
            <a:off x="10168569" y="0"/>
            <a:ext cx="2023431" cy="7017891"/>
            <a:chOff x="10168569" y="0"/>
            <a:chExt cx="2023431" cy="7017891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4CF9A1A-4BF9-446F-BD2F-FD9557F85ED5}"/>
                </a:ext>
              </a:extLst>
            </p:cNvPr>
            <p:cNvGrpSpPr/>
            <p:nvPr/>
          </p:nvGrpSpPr>
          <p:grpSpPr>
            <a:xfrm>
              <a:off x="10168569" y="0"/>
              <a:ext cx="2023431" cy="7017891"/>
              <a:chOff x="10168569" y="0"/>
              <a:chExt cx="2023431" cy="701789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1D883184-0DC3-4703-A553-F6B1AEDA78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/>
              <a:stretch/>
            </p:blipFill>
            <p:spPr>
              <a:xfrm>
                <a:off x="10168569" y="0"/>
                <a:ext cx="2023431" cy="6858000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402303AC-D6A1-409A-8274-814AEE531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27" t="75856"/>
              <a:stretch/>
            </p:blipFill>
            <p:spPr>
              <a:xfrm>
                <a:off x="10168569" y="3840480"/>
                <a:ext cx="2023431" cy="1655763"/>
              </a:xfrm>
              <a:prstGeom prst="rect">
                <a:avLst/>
              </a:prstGeom>
            </p:spPr>
          </p:pic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9232AA14-BC1C-4F01-AA43-17BB5FB9E9D8}"/>
                  </a:ext>
                </a:extLst>
              </p:cNvPr>
              <p:cNvGrpSpPr/>
              <p:nvPr/>
            </p:nvGrpSpPr>
            <p:grpSpPr>
              <a:xfrm>
                <a:off x="10168569" y="5242516"/>
                <a:ext cx="2023431" cy="1775375"/>
                <a:chOff x="5431316" y="3429000"/>
                <a:chExt cx="2023431" cy="1775375"/>
              </a:xfrm>
            </p:grpSpPr>
            <p:pic>
              <p:nvPicPr>
                <p:cNvPr id="35" name="Рисунок 34" descr="ЦЦОиИТ">
                  <a:extLst>
                    <a:ext uri="{FF2B5EF4-FFF2-40B4-BE49-F238E27FC236}">
                      <a16:creationId xmlns:a16="http://schemas.microsoft.com/office/drawing/2014/main" id="{A0CA2E90-4784-4E89-BC2A-DA6F48BB2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627" t="56000" b="21991"/>
                <a:stretch/>
              </p:blipFill>
              <p:spPr>
                <a:xfrm>
                  <a:off x="5431316" y="3429000"/>
                  <a:ext cx="2023431" cy="1509395"/>
                </a:xfrm>
                <a:prstGeom prst="rect">
                  <a:avLst/>
                </a:prstGeom>
              </p:spPr>
            </p:pic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0C8173BB-B05F-452C-99C4-1DB6E8F04A50}"/>
                    </a:ext>
                  </a:extLst>
                </p:cNvPr>
                <p:cNvSpPr/>
                <p:nvPr/>
              </p:nvSpPr>
              <p:spPr>
                <a:xfrm>
                  <a:off x="5431316" y="3496215"/>
                  <a:ext cx="2023431" cy="17081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endParaRPr lang="ru-RU" sz="9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7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9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Центр </a:t>
                  </a:r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непрерывного повышения профессионального мастерства педагогических работников</a:t>
                  </a:r>
                </a:p>
                <a:p>
                  <a:pPr algn="ctr"/>
                  <a:endParaRPr lang="en-US" sz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г. Краснодар,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ул. Сормовская, 167</a:t>
                  </a:r>
                </a:p>
                <a:p>
                  <a:pPr algn="ctr"/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 этаж, кабинет №325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E-mail: </a:t>
                  </a:r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hlinkClick r:id="rId4">
                        <a:extLst>
                          <a:ext uri="{A12FA001-AC4F-418D-AE19-62706E023703}">
                            <ahyp:hlinkClr xmlns="" xmlns:ahyp="http://schemas.microsoft.com/office/drawing/2018/hyperlinkcolor" val="tx"/>
                          </a:ext>
                        </a:extLst>
                      </a:hlinkClick>
                    </a:rPr>
                    <a:t>nda@iro23.info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+7 (861) </a:t>
                  </a:r>
                  <a:r>
                    <a:rPr lang="ru-RU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232-48-79</a:t>
                  </a:r>
                  <a:endParaRPr 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ru-RU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023EB08-892D-4731-8B92-CD9EFCCDB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8" t="71891" r="34940" b="7616"/>
            <a:stretch/>
          </p:blipFill>
          <p:spPr>
            <a:xfrm>
              <a:off x="10822127" y="4777459"/>
              <a:ext cx="716313" cy="70266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47472" y="1038573"/>
            <a:ext cx="9358009" cy="56323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 презентацией должно занимать не более 8 минут.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– 2 минуты.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Ф.И.О., должность, место работы (с названием муниципалитета), тема и название используемого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ресурса/сервиса.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слайд – 6 слайд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Представление опыта по использованию сервиса или ресурса на уроке/занятии.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деятельность педагога и обучающихся на платформе (сервисе/ресурсе).Допускается представление видеофрагмента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футажи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(не более 5 слайдов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слайд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Кульминационный: плюсы и минусы работы на платформе для учителя, ученика, родителя. Особенности, которые привлекли Ваш интерес к использованию данного ресурса/сервиса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слайд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Заключительный: перспективы по использованию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ресурса/сервиса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слайд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наличии представить авторские наработки и публикации по использованию ресурса (ссылки). </a:t>
            </a:r>
          </a:p>
        </p:txBody>
      </p:sp>
    </p:spTree>
    <p:extLst>
      <p:ext uri="{BB962C8B-B14F-4D97-AF65-F5344CB8AC3E}">
        <p14:creationId xmlns:p14="http://schemas.microsoft.com/office/powerpoint/2010/main" val="617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1635</Words>
  <Application>Microsoft Office PowerPoint</Application>
  <PresentationFormat>Широкоэкранный</PresentationFormat>
  <Paragraphs>198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Symbol</vt:lpstr>
      <vt:lpstr>Times New Roman</vt:lpstr>
      <vt:lpstr>Тема Office</vt:lpstr>
      <vt:lpstr>Опыт использования  цифровых образовательных ресурсов и сервисов  в образовательной деятельности» 18.07.2022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Ю. Митрофанова</dc:creator>
  <cp:lastModifiedBy>Дарья А. Никонова</cp:lastModifiedBy>
  <cp:revision>77</cp:revision>
  <cp:lastPrinted>2022-03-21T06:27:49Z</cp:lastPrinted>
  <dcterms:created xsi:type="dcterms:W3CDTF">2021-06-01T10:24:17Z</dcterms:created>
  <dcterms:modified xsi:type="dcterms:W3CDTF">2022-07-13T08:56:04Z</dcterms:modified>
</cp:coreProperties>
</file>