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sldIdLst>
    <p:sldId id="285" r:id="rId2"/>
    <p:sldId id="276" r:id="rId3"/>
    <p:sldId id="295" r:id="rId4"/>
    <p:sldId id="294" r:id="rId5"/>
    <p:sldId id="286" r:id="rId6"/>
    <p:sldId id="265" r:id="rId7"/>
    <p:sldId id="290" r:id="rId8"/>
    <p:sldId id="289" r:id="rId9"/>
    <p:sldId id="291" r:id="rId10"/>
    <p:sldId id="293" r:id="rId11"/>
    <p:sldId id="271" r:id="rId12"/>
    <p:sldId id="259" r:id="rId13"/>
    <p:sldId id="277" r:id="rId14"/>
    <p:sldId id="292" r:id="rId15"/>
    <p:sldId id="278" r:id="rId16"/>
    <p:sldId id="296" r:id="rId17"/>
    <p:sldId id="298" r:id="rId18"/>
    <p:sldId id="299" r:id="rId19"/>
    <p:sldId id="300" r:id="rId20"/>
    <p:sldId id="270" r:id="rId21"/>
    <p:sldId id="301" r:id="rId22"/>
    <p:sldId id="287" r:id="rId23"/>
    <p:sldId id="288" r:id="rId24"/>
    <p:sldId id="297" r:id="rId25"/>
    <p:sldId id="275" r:id="rId2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019" autoAdjust="0"/>
    <p:restoredTop sz="94660"/>
  </p:normalViewPr>
  <p:slideViewPr>
    <p:cSldViewPr snapToGrid="0">
      <p:cViewPr>
        <p:scale>
          <a:sx n="59" d="100"/>
          <a:sy n="59" d="100"/>
        </p:scale>
        <p:origin x="-1140" y="-3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5208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flipH="1">
            <a:off x="3556000" y="0"/>
            <a:ext cx="8636000" cy="6858000"/>
          </a:xfrm>
          <a:prstGeom prst="rect">
            <a:avLst/>
          </a:prstGeom>
          <a:blipFill>
            <a:blip r:embed="rId2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16200000">
            <a:off x="127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4489157" y="533400"/>
            <a:ext cx="68072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5" name="Подзаголовок 24"/>
          <p:cNvSpPr>
            <a:spLocks noGrp="1"/>
          </p:cNvSpPr>
          <p:nvPr>
            <p:ph type="subTitle" idx="1"/>
          </p:nvPr>
        </p:nvSpPr>
        <p:spPr>
          <a:xfrm>
            <a:off x="4472589" y="3539864"/>
            <a:ext cx="6819704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1" name="Дата 30"/>
          <p:cNvSpPr>
            <a:spLocks noGrp="1"/>
          </p:cNvSpPr>
          <p:nvPr>
            <p:ph type="dt" sz="half" idx="10"/>
          </p:nvPr>
        </p:nvSpPr>
        <p:spPr>
          <a:xfrm>
            <a:off x="7828299" y="6557946"/>
            <a:ext cx="2669952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DE5DE2B8-3B79-42EE-863D-EE6ECAFED86D}" type="datetimeFigureOut">
              <a:rPr lang="ru-RU" smtClean="0"/>
              <a:pPr/>
              <a:t>09.06.2022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11"/>
          </p:nvPr>
        </p:nvSpPr>
        <p:spPr>
          <a:xfrm>
            <a:off x="3759200" y="6557946"/>
            <a:ext cx="3903629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10507845" y="6556248"/>
            <a:ext cx="784448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DB323257-6D9A-4651-B798-08AE0324EEA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E5DE2B8-3B79-42EE-863D-EE6ECAFED86D}" type="datetimeFigureOut">
              <a:rPr lang="ru-RU" smtClean="0"/>
              <a:pPr/>
              <a:t>09.06.2022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B323257-6D9A-4651-B798-08AE0324EEA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37600" y="274956"/>
            <a:ext cx="2032000" cy="5851525"/>
          </a:xfrm>
        </p:spPr>
        <p:txBody>
          <a:bodyPr vert="eaVert" anchor="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43"/>
            <a:ext cx="80264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5657088" y="6557946"/>
            <a:ext cx="2669952" cy="226902"/>
          </a:xfrm>
        </p:spPr>
        <p:txBody>
          <a:bodyPr/>
          <a:lstStyle>
            <a:extLst/>
          </a:lstStyle>
          <a:p>
            <a:fld id="{DE5DE2B8-3B79-42EE-863D-EE6ECAFED86D}" type="datetimeFigureOut">
              <a:rPr lang="ru-RU" smtClean="0"/>
              <a:pPr/>
              <a:t>09.06.2022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609600" y="6556248"/>
            <a:ext cx="4876800" cy="228600"/>
          </a:xfrm>
        </p:spPr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339328" y="6553200"/>
            <a:ext cx="784448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DB323257-6D9A-4651-B798-08AE0324EEA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E5DE2B8-3B79-42EE-863D-EE6ECAFED86D}" type="datetimeFigureOut">
              <a:rPr lang="ru-RU" smtClean="0"/>
              <a:pPr/>
              <a:t>09.06.2022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B323257-6D9A-4651-B798-08AE0324EEA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2400" y="2821838"/>
            <a:ext cx="8340651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422400" y="1905001"/>
            <a:ext cx="8340651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298984" y="6556810"/>
            <a:ext cx="2669952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DE5DE2B8-3B79-42EE-863D-EE6ECAFED86D}" type="datetimeFigureOut">
              <a:rPr lang="ru-RU" smtClean="0"/>
              <a:pPr/>
              <a:t>09.06.2022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313811" y="6556810"/>
            <a:ext cx="38608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978603" y="6555112"/>
            <a:ext cx="784448" cy="228600"/>
          </a:xfrm>
        </p:spPr>
        <p:txBody>
          <a:bodyPr/>
          <a:lstStyle>
            <a:extLst/>
          </a:lstStyle>
          <a:p>
            <a:fld id="{DB323257-6D9A-4651-B798-08AE0324EEA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320040"/>
            <a:ext cx="9656064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469392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571744" y="1600201"/>
            <a:ext cx="469392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E5DE2B8-3B79-42EE-863D-EE6ECAFED86D}" type="datetimeFigureOut">
              <a:rPr lang="ru-RU" smtClean="0"/>
              <a:pPr/>
              <a:t>09.06.2022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B323257-6D9A-4651-B798-08AE0324EEA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320040"/>
            <a:ext cx="9656064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5867400"/>
            <a:ext cx="469392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5571744" y="5867400"/>
            <a:ext cx="469392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9600" y="1711840"/>
            <a:ext cx="469392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571744" y="1711840"/>
            <a:ext cx="469392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E5DE2B8-3B79-42EE-863D-EE6ECAFED86D}" type="datetimeFigureOut">
              <a:rPr lang="ru-RU" smtClean="0"/>
              <a:pPr/>
              <a:t>09.06.2022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B323257-6D9A-4651-B798-08AE0324EEA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320040"/>
            <a:ext cx="9656064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E5DE2B8-3B79-42EE-863D-EE6ECAFED86D}" type="datetimeFigureOut">
              <a:rPr lang="ru-RU" smtClean="0"/>
              <a:pPr/>
              <a:t>09.06.2022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B323257-6D9A-4651-B798-08AE0324EEA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DE5DE2B8-3B79-42EE-863D-EE6ECAFED86D}" type="datetimeFigureOut">
              <a:rPr lang="ru-RU" smtClean="0"/>
              <a:pPr/>
              <a:t>09.06.2022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B323257-6D9A-4651-B798-08AE0324EEA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786384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09600" y="1497416"/>
            <a:ext cx="786384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609600" y="2133600"/>
            <a:ext cx="9652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E5DE2B8-3B79-42EE-863D-EE6ECAFED86D}" type="datetimeFigureOut">
              <a:rPr lang="ru-RU" smtClean="0"/>
              <a:pPr/>
              <a:t>09.06.2022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B323257-6D9A-4651-B798-08AE0324EEA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rot="21240000">
            <a:off x="797292" y="1004669"/>
            <a:ext cx="5759369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 rot="21420000">
            <a:off x="795609" y="998817"/>
            <a:ext cx="5759369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85464" y="1143000"/>
            <a:ext cx="4572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185464" y="3283634"/>
            <a:ext cx="4572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E5DE2B8-3B79-42EE-863D-EE6ECAFED86D}" type="datetimeFigureOut">
              <a:rPr lang="ru-RU" smtClean="0"/>
              <a:pPr/>
              <a:t>09.06.2022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B323257-6D9A-4651-B798-08AE0324EEA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Рисунок 9"/>
          <p:cNvSpPr>
            <a:spLocks noGrp="1"/>
          </p:cNvSpPr>
          <p:nvPr>
            <p:ph type="pic" idx="1"/>
          </p:nvPr>
        </p:nvSpPr>
        <p:spPr>
          <a:xfrm>
            <a:off x="884909" y="1041002"/>
            <a:ext cx="560832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 flipH="1">
            <a:off x="10871200" y="0"/>
            <a:ext cx="1320800" cy="6858000"/>
          </a:xfrm>
          <a:prstGeom prst="rect">
            <a:avLst/>
          </a:prstGeom>
          <a:blipFill>
            <a:blip r:embed="rId13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09600" y="320040"/>
            <a:ext cx="9652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1" name="Текст 30"/>
          <p:cNvSpPr>
            <a:spLocks noGrp="1"/>
          </p:cNvSpPr>
          <p:nvPr>
            <p:ph type="body" idx="1"/>
          </p:nvPr>
        </p:nvSpPr>
        <p:spPr>
          <a:xfrm>
            <a:off x="609600" y="1609416"/>
            <a:ext cx="9652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7" name="Дата 26"/>
          <p:cNvSpPr>
            <a:spLocks noGrp="1"/>
          </p:cNvSpPr>
          <p:nvPr>
            <p:ph type="dt" sz="half" idx="2"/>
          </p:nvPr>
        </p:nvSpPr>
        <p:spPr>
          <a:xfrm>
            <a:off x="5661248" y="6557946"/>
            <a:ext cx="2669952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DE5DE2B8-3B79-42EE-863D-EE6ECAFED86D}" type="datetimeFigureOut">
              <a:rPr lang="ru-RU" smtClean="0"/>
              <a:pPr/>
              <a:t>09.06.2022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609600" y="6557946"/>
            <a:ext cx="48768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8335264" y="6556248"/>
            <a:ext cx="784448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DB323257-6D9A-4651-B798-08AE0324EEA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392614" y="867508"/>
            <a:ext cx="5486401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Тема выступления:</a:t>
            </a:r>
            <a:br>
              <a:rPr lang="ru-RU" sz="2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«Развитие читательской и математической грамотности на уроках физической культуры в МАОУ лицее «Морской технический»»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Орлова Олеся Ростиславовна    учитель физической культуры МАОУ лицея «Морской технический»</a:t>
            </a:r>
            <a:br>
              <a:rPr lang="ru-RU" sz="2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10.06.2022г.</a:t>
            </a:r>
          </a:p>
          <a:p>
            <a:pPr algn="ctr"/>
            <a:r>
              <a:rPr lang="ru-RU" sz="2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г. Горячий Ключ</a:t>
            </a:r>
            <a:endParaRPr lang="ru-RU" sz="28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 descr="C:\Users\олеся\Desktop\открытый урок\IMG_7135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345724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</a:t>
            </a:r>
            <a:endParaRPr lang="ru-RU" dirty="0"/>
          </a:p>
        </p:txBody>
      </p:sp>
      <p:pic>
        <p:nvPicPr>
          <p:cNvPr id="9218" name="Picture 2" descr="C:\Users\олеся\Desktop\открытый урок\IMG_7138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206760" cy="6858000"/>
          </a:xfrm>
          <a:prstGeom prst="rect">
            <a:avLst/>
          </a:prstGeom>
          <a:noFill/>
        </p:spPr>
      </p:pic>
      <p:pic>
        <p:nvPicPr>
          <p:cNvPr id="9219" name="Picture 3" descr="C:\Users\олеся\Desktop\открытый урок\IMG_733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00801" y="0"/>
            <a:ext cx="57912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="" xmlns:a16="http://schemas.microsoft.com/office/drawing/2014/main" id="{A169D286-F4D7-4C8B-A6BD-D05384C7F1D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Олимпиада в картинках</a:t>
            </a:r>
            <a:endParaRPr lang="en-US" dirty="0"/>
          </a:p>
        </p:txBody>
      </p:sp>
      <p:sp>
        <p:nvSpPr>
          <p:cNvPr id="12" name="Freeform 6">
            <a:extLst>
              <a:ext uri="{FF2B5EF4-FFF2-40B4-BE49-F238E27FC236}">
                <a16:creationId xmlns="" xmlns:a16="http://schemas.microsoft.com/office/drawing/2014/main" id="{39E8235E-135E-4261-8F54-2B316E493C4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auto">
          <a:xfrm>
            <a:off x="4142165" y="610733"/>
            <a:ext cx="759619" cy="571096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7">
            <a:extLst>
              <a:ext uri="{FF2B5EF4-FFF2-40B4-BE49-F238E27FC236}">
                <a16:creationId xmlns="" xmlns:a16="http://schemas.microsoft.com/office/drawing/2014/main" id="{D4ED8EC3-4D57-4620-93CE-4E6661F09A3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auto">
          <a:xfrm>
            <a:off x="4144442" y="343079"/>
            <a:ext cx="482655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="" xmlns:a16="http://schemas.microsoft.com/office/drawing/2014/main" id="{83BCB34A-2F40-4F41-8488-A134C1C155B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-3044" y="340432"/>
            <a:ext cx="4630139" cy="5265795"/>
          </a:xfrm>
          <a:custGeom>
            <a:avLst/>
            <a:gdLst>
              <a:gd name="connsiteX0" fmla="*/ 0 w 4630139"/>
              <a:gd name="connsiteY0" fmla="*/ 0 h 5265795"/>
              <a:gd name="connsiteX1" fmla="*/ 4630139 w 4630139"/>
              <a:gd name="connsiteY1" fmla="*/ 0 h 5265795"/>
              <a:gd name="connsiteX2" fmla="*/ 4630139 w 4630139"/>
              <a:gd name="connsiteY2" fmla="*/ 5265795 h 5265795"/>
              <a:gd name="connsiteX3" fmla="*/ 0 w 4630139"/>
              <a:gd name="connsiteY3" fmla="*/ 5265795 h 5265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0139" h="5265795">
                <a:moveTo>
                  <a:pt x="0" y="0"/>
                </a:moveTo>
                <a:lnTo>
                  <a:pt x="4630139" y="0"/>
                </a:lnTo>
                <a:lnTo>
                  <a:pt x="4630139" y="5265795"/>
                </a:lnTo>
                <a:lnTo>
                  <a:pt x="0" y="5265795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5EEB93EC-9ADE-42DF-AB2C-FCF8CD8D841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11555" y="983891"/>
            <a:ext cx="2994844" cy="3993126"/>
          </a:xfrm>
          <a:prstGeom prst="rect">
            <a:avLst/>
          </a:prstGeom>
        </p:spPr>
      </p:pic>
      <p:sp>
        <p:nvSpPr>
          <p:cNvPr id="18" name="Freeform: Shape 17">
            <a:extLst>
              <a:ext uri="{FF2B5EF4-FFF2-40B4-BE49-F238E27FC236}">
                <a16:creationId xmlns="" xmlns:a16="http://schemas.microsoft.com/office/drawing/2014/main" id="{F78382DC-4207-465E-B379-1E16448AA22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901781" y="1071563"/>
            <a:ext cx="7290219" cy="5242298"/>
          </a:xfrm>
          <a:custGeom>
            <a:avLst/>
            <a:gdLst>
              <a:gd name="connsiteX0" fmla="*/ 0 w 7290218"/>
              <a:gd name="connsiteY0" fmla="*/ 0 h 5242298"/>
              <a:gd name="connsiteX1" fmla="*/ 7290218 w 7290218"/>
              <a:gd name="connsiteY1" fmla="*/ 0 h 5242298"/>
              <a:gd name="connsiteX2" fmla="*/ 7290218 w 7290218"/>
              <a:gd name="connsiteY2" fmla="*/ 5242298 h 5242298"/>
              <a:gd name="connsiteX3" fmla="*/ 0 w 7290218"/>
              <a:gd name="connsiteY3" fmla="*/ 5242298 h 5242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90218" h="5242298">
                <a:moveTo>
                  <a:pt x="0" y="0"/>
                </a:moveTo>
                <a:lnTo>
                  <a:pt x="7290218" y="0"/>
                </a:lnTo>
                <a:lnTo>
                  <a:pt x="7290218" y="5242298"/>
                </a:lnTo>
                <a:lnTo>
                  <a:pt x="0" y="5242298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A83D3759-05CA-4DA4-A466-197D740AFC2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67946" y="1715030"/>
            <a:ext cx="2975335" cy="3967112"/>
          </a:xfrm>
          <a:prstGeom prst="rect">
            <a:avLst/>
          </a:prstGeom>
        </p:spPr>
      </p:pic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5017477" y="320040"/>
            <a:ext cx="6729046" cy="688145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«Олимпиада в картинках»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4175528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="" xmlns:a16="http://schemas.microsoft.com/office/drawing/2014/main" id="{A169D286-F4D7-4C8B-A6BD-D05384C7F1D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6">
            <a:extLst>
              <a:ext uri="{FF2B5EF4-FFF2-40B4-BE49-F238E27FC236}">
                <a16:creationId xmlns="" xmlns:a16="http://schemas.microsoft.com/office/drawing/2014/main" id="{39E8235E-135E-4261-8F54-2B316E493C4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auto">
          <a:xfrm>
            <a:off x="4142165" y="610733"/>
            <a:ext cx="759619" cy="571096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Freeform 7">
            <a:extLst>
              <a:ext uri="{FF2B5EF4-FFF2-40B4-BE49-F238E27FC236}">
                <a16:creationId xmlns="" xmlns:a16="http://schemas.microsoft.com/office/drawing/2014/main" id="{D4ED8EC3-4D57-4620-93CE-4E6661F09A3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auto">
          <a:xfrm>
            <a:off x="4144442" y="343079"/>
            <a:ext cx="482655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="" xmlns:a16="http://schemas.microsoft.com/office/drawing/2014/main" id="{83BCB34A-2F40-4F41-8488-A134C1C155B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-3044" y="340432"/>
            <a:ext cx="4630139" cy="5265795"/>
          </a:xfrm>
          <a:custGeom>
            <a:avLst/>
            <a:gdLst>
              <a:gd name="connsiteX0" fmla="*/ 0 w 4630139"/>
              <a:gd name="connsiteY0" fmla="*/ 0 h 5265795"/>
              <a:gd name="connsiteX1" fmla="*/ 4630139 w 4630139"/>
              <a:gd name="connsiteY1" fmla="*/ 0 h 5265795"/>
              <a:gd name="connsiteX2" fmla="*/ 4630139 w 4630139"/>
              <a:gd name="connsiteY2" fmla="*/ 5265795 h 5265795"/>
              <a:gd name="connsiteX3" fmla="*/ 0 w 4630139"/>
              <a:gd name="connsiteY3" fmla="*/ 5265795 h 5265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0139" h="5265795">
                <a:moveTo>
                  <a:pt x="0" y="0"/>
                </a:moveTo>
                <a:lnTo>
                  <a:pt x="4630139" y="0"/>
                </a:lnTo>
                <a:lnTo>
                  <a:pt x="4630139" y="5265795"/>
                </a:lnTo>
                <a:lnTo>
                  <a:pt x="0" y="5265795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7BC98B4A-A21E-4105-84E0-3572031D816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85912" y="983891"/>
            <a:ext cx="2246133" cy="3993126"/>
          </a:xfrm>
          <a:prstGeom prst="rect">
            <a:avLst/>
          </a:prstGeom>
        </p:spPr>
      </p:pic>
      <p:sp>
        <p:nvSpPr>
          <p:cNvPr id="17" name="Freeform: Shape 16">
            <a:extLst>
              <a:ext uri="{FF2B5EF4-FFF2-40B4-BE49-F238E27FC236}">
                <a16:creationId xmlns="" xmlns:a16="http://schemas.microsoft.com/office/drawing/2014/main" id="{F78382DC-4207-465E-B379-1E16448AA22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901781" y="1071563"/>
            <a:ext cx="7290219" cy="5242298"/>
          </a:xfrm>
          <a:custGeom>
            <a:avLst/>
            <a:gdLst>
              <a:gd name="connsiteX0" fmla="*/ 0 w 7290218"/>
              <a:gd name="connsiteY0" fmla="*/ 0 h 5242298"/>
              <a:gd name="connsiteX1" fmla="*/ 7290218 w 7290218"/>
              <a:gd name="connsiteY1" fmla="*/ 0 h 5242298"/>
              <a:gd name="connsiteX2" fmla="*/ 7290218 w 7290218"/>
              <a:gd name="connsiteY2" fmla="*/ 5242298 h 5242298"/>
              <a:gd name="connsiteX3" fmla="*/ 0 w 7290218"/>
              <a:gd name="connsiteY3" fmla="*/ 5242298 h 5242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90218" h="5242298">
                <a:moveTo>
                  <a:pt x="0" y="0"/>
                </a:moveTo>
                <a:lnTo>
                  <a:pt x="7290218" y="0"/>
                </a:lnTo>
                <a:lnTo>
                  <a:pt x="7290218" y="5242298"/>
                </a:lnTo>
                <a:lnTo>
                  <a:pt x="0" y="5242298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4806461" y="320040"/>
            <a:ext cx="6963507" cy="617806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«Разгадай кроссворд»</a:t>
            </a:r>
            <a:endParaRPr lang="ru-RU" dirty="0"/>
          </a:p>
        </p:txBody>
      </p:sp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68023D4E-7AE6-438D-BB49-4B67B1D7449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35579" y="1155033"/>
            <a:ext cx="5662863" cy="506930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2689899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BFDC535F-AC0A-417D-96AB-6706BECACD9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" y="0"/>
            <a:ext cx="12188727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97AAAF8E-31DB-4148-8FCA-4D8233D691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95953" y="484068"/>
            <a:ext cx="6898027" cy="5889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69DC7921-EB13-415F-B38D-C8A60409056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73769" y="758636"/>
            <a:ext cx="6288506" cy="524392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AA274328-4774-4DF9-BA53-452565122FB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7561398" y="484069"/>
            <a:ext cx="4145975" cy="349989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C230FC42-BE47-404A-BAD7-8DC98DC3EF6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32295" y="529389"/>
            <a:ext cx="3850105" cy="3368843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01C7B46D-2FEF-4FAA-915B-8B21A66BB64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7561398" y="4144842"/>
            <a:ext cx="4145975" cy="221151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476B85EB-1236-48ED-9A8C-9720B124C49D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245643" y="4315327"/>
            <a:ext cx="2999874" cy="181452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0670180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олеся\Desktop\открытый урок\IMG_729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923" y="492370"/>
            <a:ext cx="10034954" cy="59860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="" xmlns:a16="http://schemas.microsoft.com/office/drawing/2014/main" id="{A169D286-F4D7-4C8B-A6BD-D05384C7F1D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6">
            <a:extLst>
              <a:ext uri="{FF2B5EF4-FFF2-40B4-BE49-F238E27FC236}">
                <a16:creationId xmlns="" xmlns:a16="http://schemas.microsoft.com/office/drawing/2014/main" id="{39E8235E-135E-4261-8F54-2B316E493C4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auto">
          <a:xfrm>
            <a:off x="4142165" y="610733"/>
            <a:ext cx="759619" cy="571096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7">
            <a:extLst>
              <a:ext uri="{FF2B5EF4-FFF2-40B4-BE49-F238E27FC236}">
                <a16:creationId xmlns="" xmlns:a16="http://schemas.microsoft.com/office/drawing/2014/main" id="{D4ED8EC3-4D57-4620-93CE-4E6661F09A3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auto">
          <a:xfrm>
            <a:off x="4144442" y="343079"/>
            <a:ext cx="482655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="" xmlns:a16="http://schemas.microsoft.com/office/drawing/2014/main" id="{83BCB34A-2F40-4F41-8488-A134C1C155B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-3044" y="340432"/>
            <a:ext cx="4630139" cy="5265795"/>
          </a:xfrm>
          <a:custGeom>
            <a:avLst/>
            <a:gdLst>
              <a:gd name="connsiteX0" fmla="*/ 0 w 4630139"/>
              <a:gd name="connsiteY0" fmla="*/ 0 h 5265795"/>
              <a:gd name="connsiteX1" fmla="*/ 4630139 w 4630139"/>
              <a:gd name="connsiteY1" fmla="*/ 0 h 5265795"/>
              <a:gd name="connsiteX2" fmla="*/ 4630139 w 4630139"/>
              <a:gd name="connsiteY2" fmla="*/ 5265795 h 5265795"/>
              <a:gd name="connsiteX3" fmla="*/ 0 w 4630139"/>
              <a:gd name="connsiteY3" fmla="*/ 5265795 h 5265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0139" h="5265795">
                <a:moveTo>
                  <a:pt x="0" y="0"/>
                </a:moveTo>
                <a:lnTo>
                  <a:pt x="4630139" y="0"/>
                </a:lnTo>
                <a:lnTo>
                  <a:pt x="4630139" y="5265795"/>
                </a:lnTo>
                <a:lnTo>
                  <a:pt x="0" y="5265795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58E134C4-80C2-41F3-863F-A3A7B12738B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85912" y="983891"/>
            <a:ext cx="2246133" cy="3993126"/>
          </a:xfrm>
          <a:prstGeom prst="rect">
            <a:avLst/>
          </a:prstGeom>
        </p:spPr>
      </p:pic>
      <p:sp>
        <p:nvSpPr>
          <p:cNvPr id="16" name="Freeform: Shape 15">
            <a:extLst>
              <a:ext uri="{FF2B5EF4-FFF2-40B4-BE49-F238E27FC236}">
                <a16:creationId xmlns="" xmlns:a16="http://schemas.microsoft.com/office/drawing/2014/main" id="{F78382DC-4207-465E-B379-1E16448AA22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901781" y="1071563"/>
            <a:ext cx="7290219" cy="5242298"/>
          </a:xfrm>
          <a:custGeom>
            <a:avLst/>
            <a:gdLst>
              <a:gd name="connsiteX0" fmla="*/ 0 w 7290218"/>
              <a:gd name="connsiteY0" fmla="*/ 0 h 5242298"/>
              <a:gd name="connsiteX1" fmla="*/ 7290218 w 7290218"/>
              <a:gd name="connsiteY1" fmla="*/ 0 h 5242298"/>
              <a:gd name="connsiteX2" fmla="*/ 7290218 w 7290218"/>
              <a:gd name="connsiteY2" fmla="*/ 5242298 h 5242298"/>
              <a:gd name="connsiteX3" fmla="*/ 0 w 7290218"/>
              <a:gd name="connsiteY3" fmla="*/ 5242298 h 5242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90218" h="5242298">
                <a:moveTo>
                  <a:pt x="0" y="0"/>
                </a:moveTo>
                <a:lnTo>
                  <a:pt x="7290218" y="0"/>
                </a:lnTo>
                <a:lnTo>
                  <a:pt x="7290218" y="5242298"/>
                </a:lnTo>
                <a:lnTo>
                  <a:pt x="0" y="5242298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32E87100-1971-4493-825C-A199828A15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5443" y="1715030"/>
            <a:ext cx="4220332" cy="396711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0336151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4000" dirty="0" err="1" smtClean="0">
                <a:solidFill>
                  <a:srgbClr val="FFFFFF"/>
                </a:solidFill>
              </a:rPr>
              <a:t>Математическая</a:t>
            </a:r>
            <a:r>
              <a:rPr lang="ru-RU" sz="4000" dirty="0" smtClean="0">
                <a:solidFill>
                  <a:srgbClr val="FFFFFF"/>
                </a:solidFill>
              </a:rPr>
              <a:t> </a:t>
            </a:r>
            <a:r>
              <a:rPr lang="en-US" sz="4000" dirty="0" smtClean="0">
                <a:solidFill>
                  <a:srgbClr val="FFFFFF"/>
                </a:solidFill>
              </a:rPr>
              <a:t> </a:t>
            </a:r>
            <a:r>
              <a:rPr lang="en-US" sz="4000" dirty="0" err="1" smtClean="0">
                <a:solidFill>
                  <a:srgbClr val="FFFFFF"/>
                </a:solidFill>
              </a:rPr>
              <a:t>грамотность</a:t>
            </a:r>
            <a:r>
              <a:rPr lang="en-US" sz="4000" dirty="0" smtClean="0">
                <a:solidFill>
                  <a:srgbClr val="FFFFFF"/>
                </a:solidFill>
              </a:rPr>
              <a:t/>
            </a:r>
            <a:br>
              <a:rPr lang="en-US" sz="4000" dirty="0" smtClean="0">
                <a:solidFill>
                  <a:srgbClr val="FFFFFF"/>
                </a:solidFill>
              </a:rPr>
            </a:br>
            <a:r>
              <a:rPr lang="en-US" sz="4000" dirty="0" smtClean="0">
                <a:solidFill>
                  <a:srgbClr val="FFFFFF"/>
                </a:solidFill>
              </a:rPr>
              <a:t> 06.12-10.12.2021г</a:t>
            </a:r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E454E17F-031E-4F69-ADC0-60633E7462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923" y="1523999"/>
            <a:ext cx="10081846" cy="5017477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797B2511-4197-4A4C-BCDC-2680207250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477" y="351691"/>
            <a:ext cx="9941169" cy="6213231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CF1F40D0-5224-442E-86AC-E386835C1D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923" y="457200"/>
            <a:ext cx="10058400" cy="59436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EF6326C6-C134-45F0-A893-64194579CD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585" y="609600"/>
            <a:ext cx="10128738" cy="5908431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="" xmlns:a16="http://schemas.microsoft.com/office/drawing/2014/main" id="{A169D286-F4D7-4C8B-A6BD-D05384C7F1D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6">
            <a:extLst>
              <a:ext uri="{FF2B5EF4-FFF2-40B4-BE49-F238E27FC236}">
                <a16:creationId xmlns="" xmlns:a16="http://schemas.microsoft.com/office/drawing/2014/main" id="{39E8235E-135E-4261-8F54-2B316E493C4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auto">
          <a:xfrm>
            <a:off x="4142165" y="610733"/>
            <a:ext cx="759619" cy="571096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7">
            <a:extLst>
              <a:ext uri="{FF2B5EF4-FFF2-40B4-BE49-F238E27FC236}">
                <a16:creationId xmlns="" xmlns:a16="http://schemas.microsoft.com/office/drawing/2014/main" id="{D4ED8EC3-4D57-4620-93CE-4E6661F09A3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auto">
          <a:xfrm>
            <a:off x="4144442" y="343079"/>
            <a:ext cx="482655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="" xmlns:a16="http://schemas.microsoft.com/office/drawing/2014/main" id="{83BCB34A-2F40-4F41-8488-A134C1C155B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-3044" y="340432"/>
            <a:ext cx="4630139" cy="5265795"/>
          </a:xfrm>
          <a:custGeom>
            <a:avLst/>
            <a:gdLst>
              <a:gd name="connsiteX0" fmla="*/ 0 w 4630139"/>
              <a:gd name="connsiteY0" fmla="*/ 0 h 5265795"/>
              <a:gd name="connsiteX1" fmla="*/ 4630139 w 4630139"/>
              <a:gd name="connsiteY1" fmla="*/ 0 h 5265795"/>
              <a:gd name="connsiteX2" fmla="*/ 4630139 w 4630139"/>
              <a:gd name="connsiteY2" fmla="*/ 5265795 h 5265795"/>
              <a:gd name="connsiteX3" fmla="*/ 0 w 4630139"/>
              <a:gd name="connsiteY3" fmla="*/ 5265795 h 5265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0139" h="5265795">
                <a:moveTo>
                  <a:pt x="0" y="0"/>
                </a:moveTo>
                <a:lnTo>
                  <a:pt x="4630139" y="0"/>
                </a:lnTo>
                <a:lnTo>
                  <a:pt x="4630139" y="5265795"/>
                </a:lnTo>
                <a:lnTo>
                  <a:pt x="0" y="5265795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="" xmlns:a16="http://schemas.microsoft.com/office/drawing/2014/main" id="{F78382DC-4207-465E-B379-1E16448AA22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901781" y="1071563"/>
            <a:ext cx="7290219" cy="5242298"/>
          </a:xfrm>
          <a:custGeom>
            <a:avLst/>
            <a:gdLst>
              <a:gd name="connsiteX0" fmla="*/ 0 w 7290218"/>
              <a:gd name="connsiteY0" fmla="*/ 0 h 5242298"/>
              <a:gd name="connsiteX1" fmla="*/ 7290218 w 7290218"/>
              <a:gd name="connsiteY1" fmla="*/ 0 h 5242298"/>
              <a:gd name="connsiteX2" fmla="*/ 7290218 w 7290218"/>
              <a:gd name="connsiteY2" fmla="*/ 5242298 h 5242298"/>
              <a:gd name="connsiteX3" fmla="*/ 0 w 7290218"/>
              <a:gd name="connsiteY3" fmla="*/ 5242298 h 5242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90218" h="5242298">
                <a:moveTo>
                  <a:pt x="0" y="0"/>
                </a:moveTo>
                <a:lnTo>
                  <a:pt x="7290218" y="0"/>
                </a:lnTo>
                <a:lnTo>
                  <a:pt x="7290218" y="5242298"/>
                </a:lnTo>
                <a:lnTo>
                  <a:pt x="0" y="5242298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E4671E34-845A-4856-8363-A073C6D2B7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5245" y="2005263"/>
            <a:ext cx="6020731" cy="338666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53483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="" xmlns:a16="http://schemas.microsoft.com/office/drawing/2014/main" id="{A169D286-F4D7-4C8B-A6BD-D05384C7F1D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6">
            <a:extLst>
              <a:ext uri="{FF2B5EF4-FFF2-40B4-BE49-F238E27FC236}">
                <a16:creationId xmlns="" xmlns:a16="http://schemas.microsoft.com/office/drawing/2014/main" id="{39E8235E-135E-4261-8F54-2B316E493C4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auto">
          <a:xfrm>
            <a:off x="4142165" y="610733"/>
            <a:ext cx="759619" cy="571096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7">
            <a:extLst>
              <a:ext uri="{FF2B5EF4-FFF2-40B4-BE49-F238E27FC236}">
                <a16:creationId xmlns="" xmlns:a16="http://schemas.microsoft.com/office/drawing/2014/main" id="{D4ED8EC3-4D57-4620-93CE-4E6661F09A3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auto">
          <a:xfrm>
            <a:off x="4144442" y="343079"/>
            <a:ext cx="482655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="" xmlns:a16="http://schemas.microsoft.com/office/drawing/2014/main" id="{83BCB34A-2F40-4F41-8488-A134C1C155B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-3044" y="340432"/>
            <a:ext cx="4630139" cy="5265795"/>
          </a:xfrm>
          <a:custGeom>
            <a:avLst/>
            <a:gdLst>
              <a:gd name="connsiteX0" fmla="*/ 0 w 4630139"/>
              <a:gd name="connsiteY0" fmla="*/ 0 h 5265795"/>
              <a:gd name="connsiteX1" fmla="*/ 4630139 w 4630139"/>
              <a:gd name="connsiteY1" fmla="*/ 0 h 5265795"/>
              <a:gd name="connsiteX2" fmla="*/ 4630139 w 4630139"/>
              <a:gd name="connsiteY2" fmla="*/ 5265795 h 5265795"/>
              <a:gd name="connsiteX3" fmla="*/ 0 w 4630139"/>
              <a:gd name="connsiteY3" fmla="*/ 5265795 h 5265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0139" h="5265795">
                <a:moveTo>
                  <a:pt x="0" y="0"/>
                </a:moveTo>
                <a:lnTo>
                  <a:pt x="4630139" y="0"/>
                </a:lnTo>
                <a:lnTo>
                  <a:pt x="4630139" y="5265795"/>
                </a:lnTo>
                <a:lnTo>
                  <a:pt x="0" y="5265795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703192B5-E8FA-4B23-A9C8-3478A1C8690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11555" y="983891"/>
            <a:ext cx="2994844" cy="3993126"/>
          </a:xfrm>
          <a:prstGeom prst="rect">
            <a:avLst/>
          </a:prstGeom>
        </p:spPr>
      </p:pic>
      <p:sp>
        <p:nvSpPr>
          <p:cNvPr id="16" name="Freeform: Shape 15">
            <a:extLst>
              <a:ext uri="{FF2B5EF4-FFF2-40B4-BE49-F238E27FC236}">
                <a16:creationId xmlns="" xmlns:a16="http://schemas.microsoft.com/office/drawing/2014/main" id="{F78382DC-4207-465E-B379-1E16448AA22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901781" y="1071563"/>
            <a:ext cx="7290219" cy="5242298"/>
          </a:xfrm>
          <a:custGeom>
            <a:avLst/>
            <a:gdLst>
              <a:gd name="connsiteX0" fmla="*/ 0 w 7290218"/>
              <a:gd name="connsiteY0" fmla="*/ 0 h 5242298"/>
              <a:gd name="connsiteX1" fmla="*/ 7290218 w 7290218"/>
              <a:gd name="connsiteY1" fmla="*/ 0 h 5242298"/>
              <a:gd name="connsiteX2" fmla="*/ 7290218 w 7290218"/>
              <a:gd name="connsiteY2" fmla="*/ 5242298 h 5242298"/>
              <a:gd name="connsiteX3" fmla="*/ 0 w 7290218"/>
              <a:gd name="connsiteY3" fmla="*/ 5242298 h 5242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90218" h="5242298">
                <a:moveTo>
                  <a:pt x="0" y="0"/>
                </a:moveTo>
                <a:lnTo>
                  <a:pt x="7290218" y="0"/>
                </a:lnTo>
                <a:lnTo>
                  <a:pt x="7290218" y="5242298"/>
                </a:lnTo>
                <a:lnTo>
                  <a:pt x="0" y="5242298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1595A5DE-1232-499D-9043-7584EFB8A05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67946" y="1715030"/>
            <a:ext cx="2975335" cy="3967112"/>
          </a:xfrm>
          <a:prstGeom prst="rect">
            <a:avLst/>
          </a:prstGeom>
        </p:spPr>
      </p:pic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994031" y="320042"/>
            <a:ext cx="6799384" cy="611613"/>
          </a:xfrm>
        </p:spPr>
        <p:txBody>
          <a:bodyPr/>
          <a:lstStyle/>
          <a:p>
            <a:pPr algn="ctr"/>
            <a:r>
              <a:rPr lang="ru-RU" dirty="0" smtClean="0"/>
              <a:t>«Фишка в строй!»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9570959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320040"/>
            <a:ext cx="9656064" cy="642486"/>
          </a:xfrm>
        </p:spPr>
        <p:txBody>
          <a:bodyPr/>
          <a:lstStyle/>
          <a:p>
            <a:pPr algn="ctr"/>
            <a:r>
              <a:rPr lang="ru-RU" dirty="0" smtClean="0"/>
              <a:t>«Реши пример»</a:t>
            </a:r>
            <a:endParaRPr lang="ru-RU" dirty="0"/>
          </a:p>
        </p:txBody>
      </p:sp>
      <p:pic>
        <p:nvPicPr>
          <p:cNvPr id="1026" name="Picture 2" descr="C:\Users\олеся\Desktop\открытый урок\IMG_726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0632" y="994612"/>
            <a:ext cx="10411325" cy="55906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9389" y="224590"/>
            <a:ext cx="9656064" cy="580724"/>
          </a:xfrm>
        </p:spPr>
        <p:txBody>
          <a:bodyPr/>
          <a:lstStyle/>
          <a:p>
            <a:pPr algn="ctr"/>
            <a:r>
              <a:rPr lang="ru-RU" dirty="0" smtClean="0"/>
              <a:t>«Выполни задания»</a:t>
            </a:r>
            <a:endParaRPr lang="ru-RU" dirty="0"/>
          </a:p>
        </p:txBody>
      </p:sp>
      <p:pic>
        <p:nvPicPr>
          <p:cNvPr id="3074" name="Picture 2" descr="C:\Users\олеся\Desktop\открытый урок\IMG_72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8762" y="994611"/>
            <a:ext cx="10195115" cy="549997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олеся\Desktop\открытый урок\IMG_72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5814" y="320842"/>
            <a:ext cx="4876801" cy="6047874"/>
          </a:xfrm>
          <a:prstGeom prst="rect">
            <a:avLst/>
          </a:prstGeom>
          <a:noFill/>
        </p:spPr>
      </p:pic>
      <p:pic>
        <p:nvPicPr>
          <p:cNvPr id="4099" name="Picture 3" descr="C:\Users\олеся\Desktop\открытый урок\IMG_72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97415" y="288759"/>
            <a:ext cx="4906418" cy="604787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5951AE37-61F2-4C73-AD3D-6DEE8E93682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10100" y="457200"/>
            <a:ext cx="2971800" cy="59436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="" xmlns:a16="http://schemas.microsoft.com/office/drawing/2014/main" id="{09588DA8-065E-4F6F-8EFD-43104AB2E0C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=""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="" xmlns:a16="http://schemas.microsoft.com/office/drawing/2014/main" id="{C4285719-470E-454C-AF62-8323075F1F5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=""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CD9FE4EF-C4D8-49A0-B2FF-81D8DB7D8A2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5400000" flipH="1">
            <a:off x="-1410084" y="1410086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4300840D-0A0B-4512-BACA-B439D5B9C57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5400000" flipH="1">
            <a:off x="-1410084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D2B78728-A580-49A7-84F9-6EF6F583ADE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5400000" flipH="1">
            <a:off x="767928" y="3588093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="" xmlns:a16="http://schemas.microsoft.com/office/drawing/2014/main" id="{38FAA1A1-D861-433F-88FA-1E9D6FD31D1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8D71EDA1-87BF-4D5D-AB79-F346FD19278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5400000" flipH="1">
            <a:off x="-1410090" y="1399947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8D99B062-8900-4A03-AC91-8EED46D1DC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261" y="649488"/>
            <a:ext cx="6555347" cy="5546047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ru-RU" sz="8800" dirty="0"/>
              <a:t>Спасибо за внимание.</a:t>
            </a:r>
          </a:p>
        </p:txBody>
      </p:sp>
    </p:spTree>
    <p:extLst>
      <p:ext uri="{BB962C8B-B14F-4D97-AF65-F5344CB8AC3E}">
        <p14:creationId xmlns="" xmlns:p14="http://schemas.microsoft.com/office/powerpoint/2010/main" val="42200993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10691446" cy="1242646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dirty="0" err="1" smtClean="0">
                <a:solidFill>
                  <a:srgbClr val="FFFFFF"/>
                </a:solidFill>
              </a:rPr>
              <a:t>Читательская</a:t>
            </a:r>
            <a:r>
              <a:rPr lang="en-US" sz="4000" dirty="0" smtClean="0">
                <a:solidFill>
                  <a:srgbClr val="FFFFFF"/>
                </a:solidFill>
              </a:rPr>
              <a:t>  </a:t>
            </a:r>
            <a:r>
              <a:rPr lang="en-US" sz="4000" dirty="0" err="1" smtClean="0">
                <a:solidFill>
                  <a:srgbClr val="FFFFFF"/>
                </a:solidFill>
              </a:rPr>
              <a:t>грамотность</a:t>
            </a:r>
            <a:r>
              <a:rPr lang="ru-RU" sz="4000" dirty="0" smtClean="0">
                <a:solidFill>
                  <a:srgbClr val="FFFFFF"/>
                </a:solidFill>
              </a:rPr>
              <a:t/>
            </a:r>
            <a:br>
              <a:rPr lang="ru-RU" sz="4000" dirty="0" smtClean="0">
                <a:solidFill>
                  <a:srgbClr val="FFFFFF"/>
                </a:solidFill>
              </a:rPr>
            </a:br>
            <a:r>
              <a:rPr lang="en-US" sz="4000" dirty="0" smtClean="0">
                <a:solidFill>
                  <a:srgbClr val="FFFFFF"/>
                </a:solidFill>
              </a:rPr>
              <a:t> 29.11-03.12.2021г</a:t>
            </a:r>
            <a:br>
              <a:rPr lang="en-US" sz="4000" dirty="0" smtClean="0">
                <a:solidFill>
                  <a:srgbClr val="FFFFFF"/>
                </a:solidFill>
              </a:rPr>
            </a:br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AF705EE0-C615-409F-A505-BD15824DF28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62709" y="1500555"/>
            <a:ext cx="9988060" cy="499403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320040"/>
            <a:ext cx="9656064" cy="617806"/>
          </a:xfrm>
        </p:spPr>
        <p:txBody>
          <a:bodyPr/>
          <a:lstStyle/>
          <a:p>
            <a:pPr algn="ctr"/>
            <a:r>
              <a:rPr lang="ru-RU" dirty="0" smtClean="0"/>
              <a:t>«Сказка в </a:t>
            </a:r>
            <a:r>
              <a:rPr lang="ru-RU" dirty="0" err="1" smtClean="0"/>
              <a:t>пазлах</a:t>
            </a:r>
            <a:r>
              <a:rPr lang="ru-RU" dirty="0" smtClean="0"/>
              <a:t>»</a:t>
            </a:r>
            <a:endParaRPr lang="ru-RU" dirty="0"/>
          </a:p>
        </p:txBody>
      </p:sp>
      <p:pic>
        <p:nvPicPr>
          <p:cNvPr id="3" name="Picture 2" descr="C:\Users\олеся\Desktop\открытый урок\IMG_718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9535" y="1195754"/>
            <a:ext cx="10147787" cy="52753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олеся\Desktop\открытый урок\IMG_72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5477" y="422032"/>
            <a:ext cx="10175631" cy="62040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="" xmlns:a16="http://schemas.microsoft.com/office/drawing/2014/main" id="{A169D286-F4D7-4C8B-A6BD-D05384C7F1D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6">
            <a:extLst>
              <a:ext uri="{FF2B5EF4-FFF2-40B4-BE49-F238E27FC236}">
                <a16:creationId xmlns="" xmlns:a16="http://schemas.microsoft.com/office/drawing/2014/main" id="{39E8235E-135E-4261-8F54-2B316E493C4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auto">
          <a:xfrm>
            <a:off x="4142165" y="610733"/>
            <a:ext cx="759619" cy="571096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7">
            <a:extLst>
              <a:ext uri="{FF2B5EF4-FFF2-40B4-BE49-F238E27FC236}">
                <a16:creationId xmlns="" xmlns:a16="http://schemas.microsoft.com/office/drawing/2014/main" id="{D4ED8EC3-4D57-4620-93CE-4E6661F09A3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auto">
          <a:xfrm>
            <a:off x="4144442" y="343079"/>
            <a:ext cx="482655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="" xmlns:a16="http://schemas.microsoft.com/office/drawing/2014/main" id="{83BCB34A-2F40-4F41-8488-A134C1C155B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-3044" y="340432"/>
            <a:ext cx="4630139" cy="5265795"/>
          </a:xfrm>
          <a:custGeom>
            <a:avLst/>
            <a:gdLst>
              <a:gd name="connsiteX0" fmla="*/ 0 w 4630139"/>
              <a:gd name="connsiteY0" fmla="*/ 0 h 5265795"/>
              <a:gd name="connsiteX1" fmla="*/ 4630139 w 4630139"/>
              <a:gd name="connsiteY1" fmla="*/ 0 h 5265795"/>
              <a:gd name="connsiteX2" fmla="*/ 4630139 w 4630139"/>
              <a:gd name="connsiteY2" fmla="*/ 5265795 h 5265795"/>
              <a:gd name="connsiteX3" fmla="*/ 0 w 4630139"/>
              <a:gd name="connsiteY3" fmla="*/ 5265795 h 5265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0139" h="5265795">
                <a:moveTo>
                  <a:pt x="0" y="0"/>
                </a:moveTo>
                <a:lnTo>
                  <a:pt x="4630139" y="0"/>
                </a:lnTo>
                <a:lnTo>
                  <a:pt x="4630139" y="5265795"/>
                </a:lnTo>
                <a:lnTo>
                  <a:pt x="0" y="5265795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30646029-86C6-4CF4-90C6-B4F17586262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71453" y="983891"/>
            <a:ext cx="2875051" cy="3993126"/>
          </a:xfrm>
          <a:prstGeom prst="rect">
            <a:avLst/>
          </a:prstGeom>
        </p:spPr>
      </p:pic>
      <p:sp>
        <p:nvSpPr>
          <p:cNvPr id="16" name="Freeform: Shape 15">
            <a:extLst>
              <a:ext uri="{FF2B5EF4-FFF2-40B4-BE49-F238E27FC236}">
                <a16:creationId xmlns="" xmlns:a16="http://schemas.microsoft.com/office/drawing/2014/main" id="{F78382DC-4207-465E-B379-1E16448AA22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901781" y="1071563"/>
            <a:ext cx="7290219" cy="5242298"/>
          </a:xfrm>
          <a:custGeom>
            <a:avLst/>
            <a:gdLst>
              <a:gd name="connsiteX0" fmla="*/ 0 w 7290218"/>
              <a:gd name="connsiteY0" fmla="*/ 0 h 5242298"/>
              <a:gd name="connsiteX1" fmla="*/ 7290218 w 7290218"/>
              <a:gd name="connsiteY1" fmla="*/ 0 h 5242298"/>
              <a:gd name="connsiteX2" fmla="*/ 7290218 w 7290218"/>
              <a:gd name="connsiteY2" fmla="*/ 5242298 h 5242298"/>
              <a:gd name="connsiteX3" fmla="*/ 0 w 7290218"/>
              <a:gd name="connsiteY3" fmla="*/ 5242298 h 5242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90218" h="5242298">
                <a:moveTo>
                  <a:pt x="0" y="0"/>
                </a:moveTo>
                <a:lnTo>
                  <a:pt x="7290218" y="0"/>
                </a:lnTo>
                <a:lnTo>
                  <a:pt x="7290218" y="5242298"/>
                </a:lnTo>
                <a:lnTo>
                  <a:pt x="0" y="5242298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AB299583-4C67-4885-96A0-CEF847BAF78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10869" y="1715030"/>
            <a:ext cx="5289483" cy="3967112"/>
          </a:xfrm>
          <a:prstGeom prst="rect">
            <a:avLst/>
          </a:prstGeom>
        </p:spPr>
      </p:pic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149968" y="1"/>
            <a:ext cx="7203831" cy="844061"/>
          </a:xfrm>
        </p:spPr>
        <p:txBody>
          <a:bodyPr/>
          <a:lstStyle/>
          <a:p>
            <a:pPr algn="ctr"/>
            <a:r>
              <a:rPr lang="ru-RU" dirty="0" smtClean="0"/>
              <a:t>«Спортивная ромашка»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022530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320040"/>
            <a:ext cx="9656064" cy="828822"/>
          </a:xfrm>
        </p:spPr>
        <p:txBody>
          <a:bodyPr/>
          <a:lstStyle/>
          <a:p>
            <a:pPr algn="ctr"/>
            <a:r>
              <a:rPr lang="ru-RU" dirty="0" smtClean="0"/>
              <a:t>«Интеллектуальная ромашка»</a:t>
            </a:r>
            <a:endParaRPr lang="ru-RU" dirty="0"/>
          </a:p>
        </p:txBody>
      </p:sp>
      <p:pic>
        <p:nvPicPr>
          <p:cNvPr id="6146" name="Picture 2" descr="C:\Users\олеся\Desktop\открытый урок\IMG_724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5815" y="1312985"/>
            <a:ext cx="9950908" cy="52519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олеся\Desktop\открытый урок\IMG_727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924" y="398585"/>
            <a:ext cx="10011508" cy="602566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320040"/>
            <a:ext cx="9656064" cy="805375"/>
          </a:xfrm>
        </p:spPr>
        <p:txBody>
          <a:bodyPr/>
          <a:lstStyle/>
          <a:p>
            <a:pPr algn="ctr"/>
            <a:r>
              <a:rPr lang="ru-RU" dirty="0" smtClean="0"/>
              <a:t>«Собери слово»</a:t>
            </a:r>
            <a:endParaRPr lang="ru-RU" dirty="0"/>
          </a:p>
        </p:txBody>
      </p:sp>
      <p:pic>
        <p:nvPicPr>
          <p:cNvPr id="7170" name="Picture 2" descr="C:\Users\олеся\Desktop\открытый урок\IMG_7291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1692" y="1247955"/>
            <a:ext cx="10199077" cy="530524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зящная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Изящная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261</TotalTime>
  <Words>54</Words>
  <Application>Microsoft Office PowerPoint</Application>
  <PresentationFormat>Произвольный</PresentationFormat>
  <Paragraphs>18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Изящная</vt:lpstr>
      <vt:lpstr>Слайд 1</vt:lpstr>
      <vt:lpstr>Слайд 2</vt:lpstr>
      <vt:lpstr>Читательская  грамотность  29.11-03.12.2021г </vt:lpstr>
      <vt:lpstr>«Сказка в пазлах»</vt:lpstr>
      <vt:lpstr>Слайд 5</vt:lpstr>
      <vt:lpstr>«Спортивная ромашка»</vt:lpstr>
      <vt:lpstr>«Интеллектуальная ромашка»</vt:lpstr>
      <vt:lpstr>Слайд 8</vt:lpstr>
      <vt:lpstr>«Собери слово»</vt:lpstr>
      <vt:lpstr>П</vt:lpstr>
      <vt:lpstr>«Олимпиада в картинках»</vt:lpstr>
      <vt:lpstr>«Разгадай кроссворд»</vt:lpstr>
      <vt:lpstr>Слайд 13</vt:lpstr>
      <vt:lpstr>Слайд 14</vt:lpstr>
      <vt:lpstr>Слайд 15</vt:lpstr>
      <vt:lpstr>Математическая  грамотность  06.12-10.12.2021г</vt:lpstr>
      <vt:lpstr>Слайд 17</vt:lpstr>
      <vt:lpstr>Слайд 18</vt:lpstr>
      <vt:lpstr>Слайд 19</vt:lpstr>
      <vt:lpstr>«Фишка в строй!»</vt:lpstr>
      <vt:lpstr>«Реши пример»</vt:lpstr>
      <vt:lpstr>«Выполни задания»</vt:lpstr>
      <vt:lpstr>Слайд 23</vt:lpstr>
      <vt:lpstr>Слайд 24</vt:lpstr>
      <vt:lpstr>Слайд 25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 выступления: «Развития читательской и математической грамотности на уроках физической культуры в МАОУ лицее «Морской технический»» Доклад подготовили: Серебренникова Н.Ю. Орлова О.Р. –учителя физической культуры МАОУ лицея «МТ» 28.12.2021г.</dc:title>
  <dc:creator>Sergey Serebrennikov</dc:creator>
  <cp:lastModifiedBy>олеся</cp:lastModifiedBy>
  <cp:revision>33</cp:revision>
  <dcterms:created xsi:type="dcterms:W3CDTF">2021-12-26T20:19:32Z</dcterms:created>
  <dcterms:modified xsi:type="dcterms:W3CDTF">2022-06-09T09:28:12Z</dcterms:modified>
</cp:coreProperties>
</file>