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5" r:id="rId6"/>
    <p:sldId id="263" r:id="rId7"/>
    <p:sldId id="267" r:id="rId8"/>
    <p:sldId id="268" r:id="rId9"/>
    <p:sldId id="270" r:id="rId10"/>
    <p:sldId id="291" r:id="rId11"/>
    <p:sldId id="280" r:id="rId12"/>
    <p:sldId id="281" r:id="rId13"/>
    <p:sldId id="289" r:id="rId14"/>
    <p:sldId id="283" r:id="rId15"/>
    <p:sldId id="287" r:id="rId16"/>
    <p:sldId id="288" r:id="rId17"/>
    <p:sldId id="271" r:id="rId18"/>
    <p:sldId id="272" r:id="rId19"/>
    <p:sldId id="273" r:id="rId20"/>
    <p:sldId id="274" r:id="rId21"/>
    <p:sldId id="277" r:id="rId22"/>
    <p:sldId id="276" r:id="rId23"/>
    <p:sldId id="275" r:id="rId24"/>
    <p:sldId id="278" r:id="rId25"/>
    <p:sldId id="279" r:id="rId26"/>
    <p:sldId id="290" r:id="rId27"/>
    <p:sldId id="292" r:id="rId28"/>
    <p:sldId id="294" r:id="rId29"/>
    <p:sldId id="29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B7A"/>
    <a:srgbClr val="0871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7DAC-214A-4BB2-B9CD-07516FC3CD74}" type="datetimeFigureOut">
              <a:rPr lang="ru-RU" smtClean="0"/>
              <a:t>14.08.2022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765B1-0D3C-492E-A80E-8A96BA81A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408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7DAC-214A-4BB2-B9CD-07516FC3CD74}" type="datetimeFigureOut">
              <a:rPr lang="ru-RU" smtClean="0"/>
              <a:t>14.08.2022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765B1-0D3C-492E-A80E-8A96BA81A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776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7DAC-214A-4BB2-B9CD-07516FC3CD74}" type="datetimeFigureOut">
              <a:rPr lang="ru-RU" smtClean="0"/>
              <a:t>14.08.2022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765B1-0D3C-492E-A80E-8A96BA81A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844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7DAC-214A-4BB2-B9CD-07516FC3CD74}" type="datetimeFigureOut">
              <a:rPr lang="ru-RU" smtClean="0"/>
              <a:t>14.08.2022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765B1-0D3C-492E-A80E-8A96BA81A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7DAC-214A-4BB2-B9CD-07516FC3CD74}" type="datetimeFigureOut">
              <a:rPr lang="ru-RU" smtClean="0"/>
              <a:t>14.08.2022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765B1-0D3C-492E-A80E-8A96BA81A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8174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7DAC-214A-4BB2-B9CD-07516FC3CD74}" type="datetimeFigureOut">
              <a:rPr lang="ru-RU" smtClean="0"/>
              <a:t>14.08.2022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765B1-0D3C-492E-A80E-8A96BA81A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524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7DAC-214A-4BB2-B9CD-07516FC3CD74}" type="datetimeFigureOut">
              <a:rPr lang="ru-RU" smtClean="0"/>
              <a:t>14.08.2022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765B1-0D3C-492E-A80E-8A96BA81A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015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7DAC-214A-4BB2-B9CD-07516FC3CD74}" type="datetimeFigureOut">
              <a:rPr lang="ru-RU" smtClean="0"/>
              <a:t>14.08.2022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765B1-0D3C-492E-A80E-8A96BA81A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461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7DAC-214A-4BB2-B9CD-07516FC3CD74}" type="datetimeFigureOut">
              <a:rPr lang="ru-RU" smtClean="0"/>
              <a:t>14.08.2022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765B1-0D3C-492E-A80E-8A96BA81A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7195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7DAC-214A-4BB2-B9CD-07516FC3CD74}" type="datetimeFigureOut">
              <a:rPr lang="ru-RU" smtClean="0"/>
              <a:t>14.08.2022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765B1-0D3C-492E-A80E-8A96BA81A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70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E7DAC-214A-4BB2-B9CD-07516FC3CD74}" type="datetimeFigureOut">
              <a:rPr lang="ru-RU" smtClean="0"/>
              <a:t>14.08.2022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765B1-0D3C-492E-A80E-8A96BA81A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8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E7DAC-214A-4BB2-B9CD-07516FC3CD74}" type="datetimeFigureOut">
              <a:rPr lang="ru-RU" smtClean="0"/>
              <a:t>14.08.2022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765B1-0D3C-492E-A80E-8A96BA81AD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37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resh.edu.ru/subject/lesson/7711/main/311998/" TargetMode="External"/><Relationship Id="rId2" Type="http://schemas.openxmlformats.org/officeDocument/2006/relationships/hyperlink" Target="http://oge.fipi.ru/os/xmodules/qprint/index.php?theme_guid=7C62C5208B90887344A5322D95E7427D&amp;proj_guid=DE0E276E497AB3784C3FC4CC20248DC0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nstrao.ru/?ysclid=l6s6yfdxcw728294828" TargetMode="External"/><Relationship Id="rId4" Type="http://schemas.openxmlformats.org/officeDocument/2006/relationships/hyperlink" Target="https://fioco.ru/obraztsi_i_opisaniya_vpr_2022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457825" y="1460500"/>
            <a:ext cx="5810250" cy="27590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ru-RU" sz="4000" b="1" dirty="0">
              <a:solidFill>
                <a:srgbClr val="1D3B7A"/>
              </a:solidFill>
              <a:latin typeface="+mn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DF4C73-A778-4297-B3B2-8E6B7C705B12}"/>
              </a:ext>
            </a:extLst>
          </p:cNvPr>
          <p:cNvSpPr/>
          <p:nvPr/>
        </p:nvSpPr>
        <p:spPr>
          <a:xfrm>
            <a:off x="5011720" y="915443"/>
            <a:ext cx="670245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>
                <a:ln w="3175" cmpd="sng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/>
                <a:ea typeface="Times New Roman" panose="02020603050405020304" pitchFamily="18" charset="0"/>
                <a:cs typeface="+mj-cs"/>
              </a:rPr>
              <a:t>Воспитательный потенциал современного урока математики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4400" kern="0" dirty="0">
              <a:ln w="3175" cmpd="sng">
                <a:noFill/>
              </a:ln>
              <a:solidFill>
                <a:srgbClr val="000000"/>
              </a:solidFill>
              <a:latin typeface="Garamond" panose="02020404030301010803"/>
              <a:cs typeface="+mj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err="1">
                <a:ln w="3175" cmpd="sng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/>
                <a:cs typeface="+mj-cs"/>
              </a:rPr>
              <a:t>Балагурова-Шемота</a:t>
            </a:r>
            <a:r>
              <a:rPr kumimoji="0" lang="ru-RU" sz="2400" b="0" i="0" u="none" strike="noStrike" kern="0" cap="none" spc="0" normalizeH="0" baseline="0" noProof="0" dirty="0">
                <a:ln w="3175" cmpd="sng"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/>
                <a:cs typeface="+mj-cs"/>
              </a:rPr>
              <a:t> Н.Ю, учитель математики МАОУ лицей №90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175152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D549E8-24FD-4A61-94CF-D07CB26EF18B}"/>
              </a:ext>
            </a:extLst>
          </p:cNvPr>
          <p:cNvSpPr/>
          <p:nvPr/>
        </p:nvSpPr>
        <p:spPr>
          <a:xfrm>
            <a:off x="1718820" y="998101"/>
            <a:ext cx="100269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момент вторжения, враг превосходил наши войска, по личному составу в 1,8 раза, по тяжелым и средним танкам в 1,5 раза, по самолетам в 3,2 раза, по орудиям минометам в 1,25 раза. Каково было вооружение захватчиков, если в войсках, прикрывавших Западные границы СССР, было 2,9 млн. человек, 1540 самолетов, 34695 орудий и минометов, 1800 тяжелых и средних танков?»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CA9D6E2-B671-4633-A1C7-F58CBA5C0AB1}"/>
              </a:ext>
            </a:extLst>
          </p:cNvPr>
          <p:cNvSpPr/>
          <p:nvPr/>
        </p:nvSpPr>
        <p:spPr>
          <a:xfrm>
            <a:off x="1718820" y="2905245"/>
            <a:ext cx="100269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Большинство отечественных снайперов обычно брало с собой 120 винтовочных патронов. Причём из них около 60% — патроны с лёгкой или тяжёлой пулей, 25% — патроны с бронебойно-зажигательной пулей и 15% – с зажигательной и трассирующей пулями. Какое количество патронов с разными видами пуль брали в бой снайперы?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970022A-61E3-406D-A772-84E4B12188AF}"/>
              </a:ext>
            </a:extLst>
          </p:cNvPr>
          <p:cNvSpPr/>
          <p:nvPr/>
        </p:nvSpPr>
        <p:spPr>
          <a:xfrm>
            <a:off x="1928768" y="260508"/>
            <a:ext cx="40924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</a:t>
            </a:r>
          </a:p>
        </p:txBody>
      </p:sp>
    </p:spTree>
    <p:extLst>
      <p:ext uri="{BB962C8B-B14F-4D97-AF65-F5344CB8AC3E}">
        <p14:creationId xmlns:p14="http://schemas.microsoft.com/office/powerpoint/2010/main" val="107986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FCE62AC-8791-4165-84A8-37E4BD97FAED}"/>
              </a:ext>
            </a:extLst>
          </p:cNvPr>
          <p:cNvSpPr/>
          <p:nvPr/>
        </p:nvSpPr>
        <p:spPr>
          <a:xfrm>
            <a:off x="1772237" y="1751608"/>
            <a:ext cx="99802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На обучение каждого ученика школы государство расходует … …..руб. в год.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Подсчитайте, во сколько рублей обходится государству обучение учащихся вашего класса, вашей семьи.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E3958E4-BA36-48C8-A8C3-FC7EBBDCA5DD}"/>
              </a:ext>
            </a:extLst>
          </p:cNvPr>
          <p:cNvSpPr/>
          <p:nvPr/>
        </p:nvSpPr>
        <p:spPr>
          <a:xfrm>
            <a:off x="1772238" y="291335"/>
            <a:ext cx="7795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гражданское и духовно-нравственное воспитание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54D4BC-5FCD-411F-B1D1-C49A381E6C57}"/>
              </a:ext>
            </a:extLst>
          </p:cNvPr>
          <p:cNvSpPr/>
          <p:nvPr/>
        </p:nvSpPr>
        <p:spPr>
          <a:xfrm>
            <a:off x="1647178" y="2687653"/>
            <a:ext cx="101302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Каждый из учеников нашего класса получил учебники бесплатно.</a:t>
            </a: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Сколько стоят эти учебники, если цена (книги) математики………руб., русского языка ………. руб. </a:t>
            </a: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государственных средств сэкономит один такой класс, если продлит жизнь учебникам на 2 года, на 5 лет?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013F787-1C18-457A-AE10-8B4AC875BA19}"/>
              </a:ext>
            </a:extLst>
          </p:cNvPr>
          <p:cNvSpPr/>
          <p:nvPr/>
        </p:nvSpPr>
        <p:spPr>
          <a:xfrm>
            <a:off x="1703962" y="830103"/>
            <a:ext cx="102115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</a:t>
            </a:r>
            <a:r>
              <a:rPr lang="ru-RU" sz="2000" u="sng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гражданственность</a:t>
            </a: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предполагает достаточный уровень сформированности качеств личности: коммуникативной культуры, толерантности и социальной активности, которая включает в себя ответственность,  организаторские и лидерские качества.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FF842A6-1767-442D-93A3-F3824E51F53D}"/>
              </a:ext>
            </a:extLst>
          </p:cNvPr>
          <p:cNvSpPr/>
          <p:nvPr/>
        </p:nvSpPr>
        <p:spPr>
          <a:xfrm>
            <a:off x="1772237" y="4292726"/>
            <a:ext cx="988012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В классе 30 учеников. Сколько граммов хлеба окажется в пищевых отходах после посещения классом столовой, если каждый оставит полкусочка хлеба, а масса всего кусочка 50 г?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07DE18-7B34-4F64-AA4F-65FC2F8A8ED7}"/>
              </a:ext>
            </a:extLst>
          </p:cNvPr>
          <p:cNvSpPr/>
          <p:nvPr/>
        </p:nvSpPr>
        <p:spPr>
          <a:xfrm>
            <a:off x="1895572" y="5444214"/>
            <a:ext cx="87857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Погублена целая буханка! А сколько их за неделю выбросил класс?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30E7F4-6DA6-4679-948B-89069DACB2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014"/>
          <a:stretch/>
        </p:blipFill>
        <p:spPr>
          <a:xfrm>
            <a:off x="9447228" y="5012235"/>
            <a:ext cx="2468252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26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46D675F-C8AB-4B85-B53C-26D93193B1A8}"/>
              </a:ext>
            </a:extLst>
          </p:cNvPr>
          <p:cNvSpPr/>
          <p:nvPr/>
        </p:nvSpPr>
        <p:spPr>
          <a:xfrm>
            <a:off x="1772240" y="278785"/>
            <a:ext cx="5445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трудовое воспитание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D31AE6-E5D1-4AE8-99D0-563F2C130ABC}"/>
              </a:ext>
            </a:extLst>
          </p:cNvPr>
          <p:cNvSpPr/>
          <p:nvPr/>
        </p:nvSpPr>
        <p:spPr>
          <a:xfrm>
            <a:off x="1675353" y="1017657"/>
            <a:ext cx="102495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Для 8 школьных работников администрация решила закупить защитные маски на декабрь. Маски надо менять   через каждые 2 часа, рабочий день длится 6 часов и выходной у работников - воскресенье.   Фирма А предлагает маски по 3 р. за шт. при покупке 100 шт., фирма Б за   5 р. за шт. при покупке 50 шт. 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Сколько денег при этом будет потрачено на более выгодную покупку?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A45A454-63DA-43B7-9CEC-7865B1CF4911}"/>
              </a:ext>
            </a:extLst>
          </p:cNvPr>
          <p:cNvSpPr/>
          <p:nvPr/>
        </p:nvSpPr>
        <p:spPr>
          <a:xfrm>
            <a:off x="1675353" y="3525295"/>
            <a:ext cx="1024955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>
                <a:solidFill>
                  <a:srgbClr val="181818"/>
                </a:solidFill>
                <a:latin typeface="Open Sans"/>
              </a:rPr>
              <a:t> </a:t>
            </a:r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изучении темы «Десятичные дроби» :</a:t>
            </a:r>
          </a:p>
          <a:p>
            <a:pPr algn="just"/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Липа живее в лесу до 400 лет, а в городе в 2,5 раза меньше. Сколько лет может прожить липа в городе? Как вы думаете, почему снижается продолжительность жизни деревьев в городе?</a:t>
            </a:r>
          </a:p>
          <a:p>
            <a:pPr algn="just"/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При изучении темы «Проценты»:</a:t>
            </a:r>
          </a:p>
          <a:p>
            <a:pPr algn="just"/>
            <a:r>
              <a:rPr lang="ru-RU" sz="2000" dirty="0">
                <a:solidFill>
                  <a:srgbClr val="18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В суровую зиму в лесу может погибнуть до 90% птиц. Если в лесу обитало 3400 птиц, то сколько останется их после зимы? Какова основная причина их гибели?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4DB2C7B-15D8-4E6F-BE0B-66F6903F7DA8}"/>
              </a:ext>
            </a:extLst>
          </p:cNvPr>
          <p:cNvSpPr/>
          <p:nvPr/>
        </p:nvSpPr>
        <p:spPr>
          <a:xfrm>
            <a:off x="1675353" y="2956649"/>
            <a:ext cx="3887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воспитание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064E46-5D98-433A-9AA4-EB70E109A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5013" y="2045247"/>
            <a:ext cx="1515029" cy="151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76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359A2B-1202-4485-B18E-A617D9C3C7A4}"/>
              </a:ext>
            </a:extLst>
          </p:cNvPr>
          <p:cNvSpPr/>
          <p:nvPr/>
        </p:nvSpPr>
        <p:spPr>
          <a:xfrm>
            <a:off x="1822516" y="279729"/>
            <a:ext cx="91597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гражданское и духовно-нравственное воспитание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088919-BCCE-4B83-87F4-A3C5CAAB0C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65" r="1467"/>
          <a:stretch/>
        </p:blipFill>
        <p:spPr>
          <a:xfrm>
            <a:off x="1822517" y="1121789"/>
            <a:ext cx="7104668" cy="381677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E2EF240-25BD-46C6-8D1B-CD5B794CE297}"/>
              </a:ext>
            </a:extLst>
          </p:cNvPr>
          <p:cNvSpPr/>
          <p:nvPr/>
        </p:nvSpPr>
        <p:spPr>
          <a:xfrm>
            <a:off x="1972900" y="5246281"/>
            <a:ext cx="58894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28600" lvl="0"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5 класс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учебник  Математика  автор А.Г. Мерзляк</a:t>
            </a:r>
          </a:p>
        </p:txBody>
      </p:sp>
    </p:spTree>
    <p:extLst>
      <p:ext uri="{BB962C8B-B14F-4D97-AF65-F5344CB8AC3E}">
        <p14:creationId xmlns:p14="http://schemas.microsoft.com/office/powerpoint/2010/main" val="495609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52FD97-C8C9-4FFB-9D1D-3201F759ECA6}"/>
              </a:ext>
            </a:extLst>
          </p:cNvPr>
          <p:cNvSpPr/>
          <p:nvPr/>
        </p:nvSpPr>
        <p:spPr>
          <a:xfrm>
            <a:off x="1747100" y="781895"/>
            <a:ext cx="10319209" cy="134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7330" lvl="0"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Каким образом можно «вносить» эстетический материал на урок математики?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  Использование на уроках красивых математических задач.</a:t>
            </a:r>
          </a:p>
          <a:p>
            <a:pPr marL="228600" lvl="0"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Использование на уроках математики красивых математических фактов.</a:t>
            </a:r>
          </a:p>
          <a:p>
            <a:pPr marL="228600" lvl="0"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5 класс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учебник  Математика  автор А.Г. Мерзляк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8DD9AEB-978F-475F-B86C-150AFDE9CB5D}"/>
              </a:ext>
            </a:extLst>
          </p:cNvPr>
          <p:cNvSpPr/>
          <p:nvPr/>
        </p:nvSpPr>
        <p:spPr>
          <a:xfrm>
            <a:off x="3519338" y="4101895"/>
            <a:ext cx="9800735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143099-61C4-40B5-98D5-DF64216FEB2C}"/>
              </a:ext>
            </a:extLst>
          </p:cNvPr>
          <p:cNvSpPr/>
          <p:nvPr/>
        </p:nvSpPr>
        <p:spPr>
          <a:xfrm>
            <a:off x="2177173" y="238152"/>
            <a:ext cx="3671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эстетическое воспитание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D2F0673-7816-48AA-821B-AB5B1D417B50}"/>
              </a:ext>
            </a:extLst>
          </p:cNvPr>
          <p:cNvSpPr/>
          <p:nvPr/>
        </p:nvSpPr>
        <p:spPr>
          <a:xfrm>
            <a:off x="7708365" y="222918"/>
            <a:ext cx="4197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научного познания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64689D-9D5C-42E5-8275-284AAC0271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8" t="3166" r="1068"/>
          <a:stretch/>
        </p:blipFill>
        <p:spPr>
          <a:xfrm>
            <a:off x="1586844" y="2392402"/>
            <a:ext cx="6802173" cy="25943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52457D-0905-4048-9394-F58BB59E0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408" y="1837053"/>
            <a:ext cx="3802983" cy="318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106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1BFA4F-FD42-44D7-BE9E-FCD62CC58484}"/>
              </a:ext>
            </a:extLst>
          </p:cNvPr>
          <p:cNvSpPr/>
          <p:nvPr/>
        </p:nvSpPr>
        <p:spPr>
          <a:xfrm>
            <a:off x="1715260" y="294713"/>
            <a:ext cx="3671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эстетическое воспитание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9AB29E-612D-481D-8ED5-3ED01A644F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6" r="3305" b="1990"/>
          <a:stretch/>
        </p:blipFill>
        <p:spPr>
          <a:xfrm>
            <a:off x="2115284" y="1513452"/>
            <a:ext cx="8597245" cy="455007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3F3887E-4E36-434B-933C-6E7069737FEE}"/>
              </a:ext>
            </a:extLst>
          </p:cNvPr>
          <p:cNvSpPr/>
          <p:nvPr/>
        </p:nvSpPr>
        <p:spPr>
          <a:xfrm>
            <a:off x="6805737" y="294713"/>
            <a:ext cx="42746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научного познания 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FE85FA7-ED9C-4FFB-8333-31FEF6E49B27}"/>
              </a:ext>
            </a:extLst>
          </p:cNvPr>
          <p:cNvSpPr/>
          <p:nvPr/>
        </p:nvSpPr>
        <p:spPr>
          <a:xfrm>
            <a:off x="1941922" y="1037928"/>
            <a:ext cx="63819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algn="just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6 класс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учебник Математика  автор А.Г. Мерзляк</a:t>
            </a:r>
          </a:p>
        </p:txBody>
      </p:sp>
    </p:spTree>
    <p:extLst>
      <p:ext uri="{BB962C8B-B14F-4D97-AF65-F5344CB8AC3E}">
        <p14:creationId xmlns:p14="http://schemas.microsoft.com/office/powerpoint/2010/main" val="3098636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746CE51-9C24-4B2F-B763-F35586B3ED87}"/>
              </a:ext>
            </a:extLst>
          </p:cNvPr>
          <p:cNvSpPr/>
          <p:nvPr/>
        </p:nvSpPr>
        <p:spPr>
          <a:xfrm>
            <a:off x="2180258" y="278351"/>
            <a:ext cx="5929252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гражданское и духовно-нравственное воспитание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и литература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класс учебник Математика А.Г. Мерзляк</a:t>
            </a:r>
          </a:p>
          <a:p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BCFEE3-2A91-415B-B813-3EC751A29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854" y="1658831"/>
            <a:ext cx="8635491" cy="11621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A3C74E-C87F-48AB-8EDB-1139816CA1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09" b="5835"/>
          <a:stretch/>
        </p:blipFill>
        <p:spPr>
          <a:xfrm>
            <a:off x="1625854" y="3084581"/>
            <a:ext cx="9002597" cy="1552844"/>
          </a:xfrm>
          <a:prstGeom prst="rect">
            <a:avLst/>
          </a:prstGeom>
        </p:spPr>
      </p:pic>
      <p:pic>
        <p:nvPicPr>
          <p:cNvPr id="1026" name="Picture 2" descr="https://img2.freepng.ru/20180403/rww/kisspng-tin-woodman-scarecrow-the-wonderful-wizard-of-oz-m-oz-5ac3a20bca4b26.4616418615227704438286.jpg">
            <a:extLst>
              <a:ext uri="{FF2B5EF4-FFF2-40B4-BE49-F238E27FC236}">
                <a16:creationId xmlns:a16="http://schemas.microsoft.com/office/drawing/2014/main" id="{B8E65BE6-EF2F-4A3A-B2FE-68364DB19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1" t="-285" r="18359" b="285"/>
          <a:stretch/>
        </p:blipFill>
        <p:spPr bwMode="auto">
          <a:xfrm>
            <a:off x="10135233" y="324814"/>
            <a:ext cx="1961808" cy="3010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Том Сойер">
            <a:extLst>
              <a:ext uri="{FF2B5EF4-FFF2-40B4-BE49-F238E27FC236}">
                <a16:creationId xmlns:a16="http://schemas.microsoft.com/office/drawing/2014/main" id="{1F874288-13B5-4D14-A390-4DA4083FE9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A90D2F-079A-4FEC-A31E-55889402E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4830" y="4154974"/>
            <a:ext cx="2260862" cy="22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01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69CB624-55F4-49FF-AB67-6C708B6AD063}"/>
              </a:ext>
            </a:extLst>
          </p:cNvPr>
          <p:cNvSpPr/>
          <p:nvPr/>
        </p:nvSpPr>
        <p:spPr>
          <a:xfrm>
            <a:off x="1604703" y="833017"/>
            <a:ext cx="10434320" cy="1263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" marR="8890" algn="just">
              <a:lnSpc>
                <a:spcPct val="107000"/>
              </a:lnSpc>
              <a:spcAft>
                <a:spcPts val="15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Летом семья решила сделать ремонт в квартире - поменять окна во всех комнатах. Всего в квартире 2 больших и 2 средних окна. В городе имеются две фирмы по установке окон «Сибирские окна» и «Всё для вас». Подбери самый бюджетный вариант установки всех окон, используя услуги обеих фирм. Запиши решение.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6A4E6600-6130-45B0-84C7-496D750BB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061168"/>
              </p:ext>
            </p:extLst>
          </p:nvPr>
        </p:nvGraphicFramePr>
        <p:xfrm>
          <a:off x="1660583" y="2096183"/>
          <a:ext cx="10322560" cy="419275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88980">
                  <a:extLst>
                    <a:ext uri="{9D8B030D-6E8A-4147-A177-3AD203B41FA5}">
                      <a16:colId xmlns:a16="http://schemas.microsoft.com/office/drawing/2014/main" val="827061406"/>
                    </a:ext>
                  </a:extLst>
                </a:gridCol>
                <a:gridCol w="4010022">
                  <a:extLst>
                    <a:ext uri="{9D8B030D-6E8A-4147-A177-3AD203B41FA5}">
                      <a16:colId xmlns:a16="http://schemas.microsoft.com/office/drawing/2014/main" val="1346996011"/>
                    </a:ext>
                  </a:extLst>
                </a:gridCol>
                <a:gridCol w="3823558">
                  <a:extLst>
                    <a:ext uri="{9D8B030D-6E8A-4147-A177-3AD203B41FA5}">
                      <a16:colId xmlns:a16="http://schemas.microsoft.com/office/drawing/2014/main" val="335891010"/>
                    </a:ext>
                  </a:extLst>
                </a:gridCol>
              </a:tblGrid>
              <a:tr h="350293">
                <a:tc>
                  <a:txBody>
                    <a:bodyPr/>
                    <a:lstStyle/>
                    <a:p>
                      <a:pPr marR="8572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Условия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100965" marT="36195" marB="0"/>
                </a:tc>
                <a:tc>
                  <a:txBody>
                    <a:bodyPr/>
                    <a:lstStyle/>
                    <a:p>
                      <a:pPr marL="10731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Фирма "Сибирские окна"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100965" marT="36195" marB="0"/>
                </a:tc>
                <a:tc>
                  <a:txBody>
                    <a:bodyPr/>
                    <a:lstStyle/>
                    <a:p>
                      <a:pPr marR="844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Фирма "Всё для вас"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100965" marT="36195" marB="0"/>
                </a:tc>
                <a:extLst>
                  <a:ext uri="{0D108BD9-81ED-4DB2-BD59-A6C34878D82A}">
                    <a16:rowId xmlns:a16="http://schemas.microsoft.com/office/drawing/2014/main" val="828960154"/>
                  </a:ext>
                </a:extLst>
              </a:tr>
              <a:tr h="7136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Демонтаж старых окон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100965" marT="3619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Любое за 550 рублей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100965" marT="3619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Большое окно-600 рублей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-400рублей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100965" marT="36195" marB="0"/>
                </a:tc>
                <a:extLst>
                  <a:ext uri="{0D108BD9-81ED-4DB2-BD59-A6C34878D82A}">
                    <a16:rowId xmlns:a16="http://schemas.microsoft.com/office/drawing/2014/main" val="3787618956"/>
                  </a:ext>
                </a:extLst>
              </a:tr>
              <a:tr h="3502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Доставка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100965" marT="3619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1000рублей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100965" marT="3619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 рублей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100965" marT="36195" marB="0"/>
                </a:tc>
                <a:extLst>
                  <a:ext uri="{0D108BD9-81ED-4DB2-BD59-A6C34878D82A}">
                    <a16:rowId xmlns:a16="http://schemas.microsoft.com/office/drawing/2014/main" val="2642672258"/>
                  </a:ext>
                </a:extLst>
              </a:tr>
              <a:tr h="7136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Установка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100965" marT="3619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Большое окно -1000 рублей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- 800рублей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100965" marT="3619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Большое окно -1200 рублей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 - 850рублей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100965" marT="36195" marB="0"/>
                </a:tc>
                <a:extLst>
                  <a:ext uri="{0D108BD9-81ED-4DB2-BD59-A6C34878D82A}">
                    <a16:rowId xmlns:a16="http://schemas.microsoft.com/office/drawing/2014/main" val="4143445977"/>
                  </a:ext>
                </a:extLst>
              </a:tr>
              <a:tr h="7136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100965" marT="3619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Большое окно -12 000 рублей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- 9 000рублей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100965" marT="3619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Большое окно-13000 рублей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- 9000 рублей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100965" marT="36195" marB="0"/>
                </a:tc>
                <a:extLst>
                  <a:ext uri="{0D108BD9-81ED-4DB2-BD59-A6C34878D82A}">
                    <a16:rowId xmlns:a16="http://schemas.microsoft.com/office/drawing/2014/main" val="3278982023"/>
                  </a:ext>
                </a:extLst>
              </a:tr>
              <a:tr h="10009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Дополнительные условия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100965" marT="36195" marB="0"/>
                </a:tc>
                <a:tc>
                  <a:txBody>
                    <a:bodyPr/>
                    <a:lstStyle/>
                    <a:p>
                      <a:pPr marR="28067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Если заказано более 3 окон, то установка  одного небольшого окна  бесплатная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100965" marT="3619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заказе 4-х окон доставка бесплатная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100965" marT="36195" marB="0"/>
                </a:tc>
                <a:extLst>
                  <a:ext uri="{0D108BD9-81ED-4DB2-BD59-A6C34878D82A}">
                    <a16:rowId xmlns:a16="http://schemas.microsoft.com/office/drawing/2014/main" val="493737604"/>
                  </a:ext>
                </a:extLst>
              </a:tr>
              <a:tr h="350293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Услуги грузового такси по городу - 500 рублей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100965" marT="3619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100965" marT="36195" marB="0"/>
                </a:tc>
                <a:extLst>
                  <a:ext uri="{0D108BD9-81ED-4DB2-BD59-A6C34878D82A}">
                    <a16:rowId xmlns:a16="http://schemas.microsoft.com/office/drawing/2014/main" val="859013788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6D2C2AE-BBFB-4B41-B0A2-BEE56EBAE543}"/>
              </a:ext>
            </a:extLst>
          </p:cNvPr>
          <p:cNvSpPr/>
          <p:nvPr/>
        </p:nvSpPr>
        <p:spPr>
          <a:xfrm>
            <a:off x="1791152" y="228724"/>
            <a:ext cx="3085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трудовое воспитание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756ABA8-8834-473D-8E8C-E9BB8AB40BBB}"/>
              </a:ext>
            </a:extLst>
          </p:cNvPr>
          <p:cNvSpPr/>
          <p:nvPr/>
        </p:nvSpPr>
        <p:spPr>
          <a:xfrm>
            <a:off x="7315262" y="300038"/>
            <a:ext cx="41976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научного познания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929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D7623E1-7E11-4591-81BB-8630921245A7}"/>
              </a:ext>
            </a:extLst>
          </p:cNvPr>
          <p:cNvSpPr/>
          <p:nvPr/>
        </p:nvSpPr>
        <p:spPr>
          <a:xfrm>
            <a:off x="3921760" y="89237"/>
            <a:ext cx="4091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Календарь событий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BFD4F5-8874-4F05-AFEC-315BF465E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75" t="8143" r="-2638" b="41555"/>
          <a:stretch/>
        </p:blipFill>
        <p:spPr>
          <a:xfrm>
            <a:off x="1583166" y="756627"/>
            <a:ext cx="6505137" cy="46692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315CCA-AB78-497C-9709-2D91B19B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7375" y="375505"/>
            <a:ext cx="4206433" cy="600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19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3761EA5-EC26-4DA5-BA9A-24383BC39439}"/>
              </a:ext>
            </a:extLst>
          </p:cNvPr>
          <p:cNvSpPr/>
          <p:nvPr/>
        </p:nvSpPr>
        <p:spPr>
          <a:xfrm>
            <a:off x="1679228" y="838986"/>
            <a:ext cx="5211766" cy="5217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4E571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  О К Т Я Б Р Я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4E571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М Е Ж Д У Н А Р О Д Н Ы Й     Д Е Н Ь     П О Ж И Л Ы Х    Л Ю Д Е Й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М Е Ж Д У Н А Р О Д Н Ы Й     Д Е Н Ь     М У З Ы К И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4E571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– 1 0    О К Т Я Б Р Я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В С Е М И Р Н А Я    Н Е Д Е Л Я    К О С М О С А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4E571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  О К Т Я Б Р Я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М Е Ж Д У Н А Р О Д Н Ы Й    Д Е Н Ь  УЧИТЕЛЯ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В С Е М И Р Н Ы Й    Д Е Н Ь     У Л Ы Б К И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4E571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  О К Т Я Б Р Я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В С Е М И Р Н Ы Й    Д Е Н Ь    П О Ч Т Ы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В С Е Р О С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Й С К И Й     Д Е Н Ь     Ч Т Е Н И Я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4E571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0   О К Т Я Б Р Я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М Е Ж Д У Н А Р О Д Н Ы Й     Д Е Н Ь      П О     У М Е Н Ь Ш Е Н И Ю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П А С Н О С Т И      С Т И Х И Й Н Ы Х    Б Е Д С Т В И Й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4E571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5   О К Т Я Б Р Я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Д Е Н Ь    М И Р О В О Й    П О Э З И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В С Е М И Р Н Ы Й    Д Е Н Ь    М Ы Т Ь Я    Р У К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4E571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6    О К Т Я Б Р Я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В С Е М И Р Н Ы Й    Д Е Н Ь     З Д О Р О В О Г О    П И Т А Н И Я</a:t>
            </a:r>
            <a:endParaRPr lang="ru-RU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AB4CC3E-9756-4276-82F3-914A6398194A}"/>
              </a:ext>
            </a:extLst>
          </p:cNvPr>
          <p:cNvSpPr/>
          <p:nvPr/>
        </p:nvSpPr>
        <p:spPr>
          <a:xfrm>
            <a:off x="6966408" y="1053603"/>
            <a:ext cx="4883085" cy="2651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4E571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9     О К Т Я Б Р Я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Д Е Н Ь     Л И Ц Е Я    И     Л И Ц Е И С Т О В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4E571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2     О К Т Я Б Р Я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Л И Т Е Р А Т У Р Н Ы Й    П Р А З Д Н И К    Б Е Л Ы Х     Ж У Р А В Л Е Й    В   Р О С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4E571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8    О К Т Я Б Р Я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М Е Ж Д У Н А Р О Д Н Ы Й    Д Е Н Ь    А Н И М А Ц И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solidFill>
                  <a:srgbClr val="4E5718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0    О К Т Я Б Р Я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Д Е Н Ь     П А М Я Т И     Ж Е Р Т В      П О Л И Т И Ч Е С К И Х      Р Е П Р Е С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Й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6B21023-2F3F-4BF7-9414-C3FD988EEEDB}"/>
              </a:ext>
            </a:extLst>
          </p:cNvPr>
          <p:cNvSpPr/>
          <p:nvPr/>
        </p:nvSpPr>
        <p:spPr>
          <a:xfrm>
            <a:off x="4841618" y="257005"/>
            <a:ext cx="3036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Календарь событий </a:t>
            </a:r>
          </a:p>
        </p:txBody>
      </p:sp>
    </p:spTree>
    <p:extLst>
      <p:ext uri="{BB962C8B-B14F-4D97-AF65-F5344CB8AC3E}">
        <p14:creationId xmlns:p14="http://schemas.microsoft.com/office/powerpoint/2010/main" val="3258069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32A9636-D668-4C76-A7AB-853E96275B55}"/>
              </a:ext>
            </a:extLst>
          </p:cNvPr>
          <p:cNvSpPr/>
          <p:nvPr/>
        </p:nvSpPr>
        <p:spPr>
          <a:xfrm>
            <a:off x="1659115" y="989084"/>
            <a:ext cx="99829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Федеральный закон от 31 июля 2020 г. N 304-ФЗ "О внесении изменений в Федеральный закон "Об образовании в Российской Федерации" по вопросам воспитания обучающихся" </a:t>
            </a:r>
            <a:endParaRPr lang="ru-RU" sz="20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2951635-1873-4C31-8749-6AC6B0AAE317}"/>
              </a:ext>
            </a:extLst>
          </p:cNvPr>
          <p:cNvSpPr/>
          <p:nvPr/>
        </p:nvSpPr>
        <p:spPr>
          <a:xfrm>
            <a:off x="1659115" y="2039690"/>
            <a:ext cx="9898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Стратегия развития воспитания в Российской Федерации  на период до 2025 года (распоряжение Правительства Российской Федерации от 29 мая 2015 г. № 996-р)</a:t>
            </a:r>
            <a:endParaRPr lang="ru-RU" sz="20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53D6B40-A184-4C5B-8720-0341C03E6E77}"/>
              </a:ext>
            </a:extLst>
          </p:cNvPr>
          <p:cNvSpPr/>
          <p:nvPr/>
        </p:nvSpPr>
        <p:spPr>
          <a:xfrm>
            <a:off x="4692737" y="189164"/>
            <a:ext cx="27252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Документы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7C9C8E1-9961-46A3-AC32-B1DE5069C31F}"/>
              </a:ext>
            </a:extLst>
          </p:cNvPr>
          <p:cNvSpPr/>
          <p:nvPr/>
        </p:nvSpPr>
        <p:spPr>
          <a:xfrm>
            <a:off x="1753490" y="4915257"/>
            <a:ext cx="97473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Стратегия повышения финансовой грамотности в Российской Федерации на 2017–2023 годы ( распоряжение   Правительства Российской Федерации от 25 сентября 2017 г. № 2039-р 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8B03AC9-70E0-4A27-8E34-0798147A863C}"/>
              </a:ext>
            </a:extLst>
          </p:cNvPr>
          <p:cNvSpPr/>
          <p:nvPr/>
        </p:nvSpPr>
        <p:spPr>
          <a:xfrm>
            <a:off x="1630830" y="4176144"/>
            <a:ext cx="102564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 развития математического образования в Российской Федерации (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распоряжение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Правительства Российской Федераци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    от 8 октября 2020 года № 2604-р)</a:t>
            </a: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F5DC7C3-2A85-44BE-A351-C14779167CCC}"/>
              </a:ext>
            </a:extLst>
          </p:cNvPr>
          <p:cNvSpPr/>
          <p:nvPr/>
        </p:nvSpPr>
        <p:spPr>
          <a:xfrm>
            <a:off x="1602663" y="2945598"/>
            <a:ext cx="9898144" cy="106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мероприятий по реализации в 2021 - 2025 годах Стратегии развития воспитания в Российской Федерации на период до 2025 года  (распоряжение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Правительства Российской Федерации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12 ноября 2020 г. № 2945-р)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220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8C226F4-17D0-4EC1-9C38-B901F99B9EAA}"/>
              </a:ext>
            </a:extLst>
          </p:cNvPr>
          <p:cNvSpPr/>
          <p:nvPr/>
        </p:nvSpPr>
        <p:spPr>
          <a:xfrm>
            <a:off x="1676876" y="769315"/>
            <a:ext cx="71424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октября 1957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 СССР произведён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запуск первого искусственного спутника Земли.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9672F2B-7AD1-48E0-AA71-2E6687A1028B}"/>
              </a:ext>
            </a:extLst>
          </p:cNvPr>
          <p:cNvSpPr/>
          <p:nvPr/>
        </p:nvSpPr>
        <p:spPr>
          <a:xfrm>
            <a:off x="1676876" y="1676125"/>
            <a:ext cx="71424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посчитаем, сколько лет прошло от этой даты?  </a:t>
            </a:r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 лет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101F0D7-DFA7-44D4-9B03-7E44A26A8E94}"/>
              </a:ext>
            </a:extLst>
          </p:cNvPr>
          <p:cNvSpPr/>
          <p:nvPr/>
        </p:nvSpPr>
        <p:spPr>
          <a:xfrm>
            <a:off x="1762812" y="5322147"/>
            <a:ext cx="64439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выглядят современные спутники и чем они  отличаются от первого спутника?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2BA03B-F26A-4F5F-B041-0ACB114B5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7583" y="876692"/>
            <a:ext cx="2859639" cy="2344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1038535-EE7D-4CC1-90D9-309B969C1DF2}"/>
              </a:ext>
            </a:extLst>
          </p:cNvPr>
          <p:cNvSpPr/>
          <p:nvPr/>
        </p:nvSpPr>
        <p:spPr>
          <a:xfrm>
            <a:off x="1610837" y="2630232"/>
            <a:ext cx="6381790" cy="2359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Начало полёта — 4 октября 1957 года в 19:28:34 по Гринвичу.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Окончание полёта — 4 января 1958 года.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Масса аппарата — 83,6 кг.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Максимальный диаметр — 0,58 м.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rgbClr val="2021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Период обращения — 96,2 минуты</a:t>
            </a: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88902C7-9169-4504-B777-D5B6A2040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741" y="3865637"/>
            <a:ext cx="3985259" cy="26568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C3FE439-61BA-4E77-A5FA-8305206D4D30}"/>
              </a:ext>
            </a:extLst>
          </p:cNvPr>
          <p:cNvSpPr/>
          <p:nvPr/>
        </p:nvSpPr>
        <p:spPr>
          <a:xfrm>
            <a:off x="2723494" y="369205"/>
            <a:ext cx="31806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Гражданское воспитание </a:t>
            </a:r>
          </a:p>
        </p:txBody>
      </p:sp>
    </p:spTree>
    <p:extLst>
      <p:ext uri="{BB962C8B-B14F-4D97-AF65-F5344CB8AC3E}">
        <p14:creationId xmlns:p14="http://schemas.microsoft.com/office/powerpoint/2010/main" val="3277156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F85359-ABCB-4DB2-8B24-C6FCCB22402C}"/>
              </a:ext>
            </a:extLst>
          </p:cNvPr>
          <p:cNvSpPr/>
          <p:nvPr/>
        </p:nvSpPr>
        <p:spPr>
          <a:xfrm>
            <a:off x="1687398" y="320511"/>
            <a:ext cx="63684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октября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-день космических войск РФ.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647D7B9-9ED6-4543-AA0F-72F8FD839649}"/>
              </a:ext>
            </a:extLst>
          </p:cNvPr>
          <p:cNvSpPr/>
          <p:nvPr/>
        </p:nvSpPr>
        <p:spPr>
          <a:xfrm>
            <a:off x="1687398" y="105180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был приурочен ко дню запуска первого искусственного спутника Земли, который в 1957 году открыл летопись космонавтики, в том числе и военной.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34DF1A-0F0C-4883-B0E4-7A442B8CB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041" y="1051808"/>
            <a:ext cx="4090410" cy="28704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21677A-CA9D-48AD-A28D-75F86D09CC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78" r="17107"/>
          <a:stretch/>
        </p:blipFill>
        <p:spPr>
          <a:xfrm>
            <a:off x="8213679" y="4047997"/>
            <a:ext cx="2475230" cy="2491841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F1F1E73-3E55-4EC6-9798-6D2E022331F7}"/>
              </a:ext>
            </a:extLst>
          </p:cNvPr>
          <p:cNvSpPr/>
          <p:nvPr/>
        </p:nvSpPr>
        <p:spPr>
          <a:xfrm>
            <a:off x="1687399" y="2621468"/>
            <a:ext cx="6096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 мая 2006 года –указ Президента РФ</a:t>
            </a:r>
          </a:p>
        </p:txBody>
      </p:sp>
    </p:spTree>
    <p:extLst>
      <p:ext uri="{BB962C8B-B14F-4D97-AF65-F5344CB8AC3E}">
        <p14:creationId xmlns:p14="http://schemas.microsoft.com/office/powerpoint/2010/main" val="27621436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05A43F-B771-48A4-82E8-477B93DC7027}"/>
              </a:ext>
            </a:extLst>
          </p:cNvPr>
          <p:cNvSpPr/>
          <p:nvPr/>
        </p:nvSpPr>
        <p:spPr>
          <a:xfrm>
            <a:off x="1659118" y="870803"/>
            <a:ext cx="5863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октября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стране отмечается День гражданской обороны МЧС РФ.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именно 4 октября?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A6339A0-E4F2-44DA-B85E-0CD6D411FE7E}"/>
              </a:ext>
            </a:extLst>
          </p:cNvPr>
          <p:cNvSpPr/>
          <p:nvPr/>
        </p:nvSpPr>
        <p:spPr>
          <a:xfrm>
            <a:off x="1734532" y="2071132"/>
            <a:ext cx="578805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 в 1932 году в СССР была создана централизованная система МПВО (местной противовоздушной обороны). Сыграло свою важную роль в годы Великой Отечественной войны. Подготовка населения к вероятным эвакуационным мероприятиям на случай авиационных бомбардировок позволила спасти сотни тысяч жизней от Минска и Киева до Ленинграда, Тулы и Москвы.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CE922C2-3DBA-4DCD-BDD7-9C3B4F23729E}"/>
              </a:ext>
            </a:extLst>
          </p:cNvPr>
          <p:cNvSpPr/>
          <p:nvPr/>
        </p:nvSpPr>
        <p:spPr>
          <a:xfrm>
            <a:off x="3050092" y="301416"/>
            <a:ext cx="35702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3F47DE-1295-4AAE-B9C6-406F83834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309" y="622419"/>
            <a:ext cx="4319587" cy="20698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CAD335-F626-44FA-AF34-B0D0D2C67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2310" y="2732020"/>
            <a:ext cx="4067175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96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E6708BF-E8DE-49CA-AE18-80493E294BEC}"/>
              </a:ext>
            </a:extLst>
          </p:cNvPr>
          <p:cNvSpPr/>
          <p:nvPr/>
        </p:nvSpPr>
        <p:spPr>
          <a:xfrm>
            <a:off x="1725104" y="884535"/>
            <a:ext cx="1012192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рождения Рихарда Зорге (4 октября 1895 - 7 ноября 1944) советский разведчик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/>
              <a:t>.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E12C56E-F968-402E-A981-56C35876CD51}"/>
              </a:ext>
            </a:extLst>
          </p:cNvPr>
          <p:cNvSpPr/>
          <p:nvPr/>
        </p:nvSpPr>
        <p:spPr>
          <a:xfrm>
            <a:off x="2388226" y="277386"/>
            <a:ext cx="4241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9D5203-15AD-4C9E-8630-D44B142D5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764" y="2122711"/>
            <a:ext cx="4333268" cy="2686626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7678F9C-0935-47F3-8817-6710E39BE74A}"/>
              </a:ext>
            </a:extLst>
          </p:cNvPr>
          <p:cNvSpPr/>
          <p:nvPr/>
        </p:nvSpPr>
        <p:spPr>
          <a:xfrm>
            <a:off x="1725104" y="2115641"/>
            <a:ext cx="563723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Рихард Зорге – известный разведчик, дипломат, журналист. Резидент разведки СССР в Японии, один из выдающихся разведчиков 20-го века,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Советского Союза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методов шифрования информации, к которому прибегал разведчик, — технология микрофотографии. С помощью специальных устройств фото важных объектов уменьшались до размера точки, а затем приклеивались в определенном месте письма с вполне рядовым текстом.</a:t>
            </a:r>
          </a:p>
        </p:txBody>
      </p:sp>
    </p:spTree>
    <p:extLst>
      <p:ext uri="{BB962C8B-B14F-4D97-AF65-F5344CB8AC3E}">
        <p14:creationId xmlns:p14="http://schemas.microsoft.com/office/powerpoint/2010/main" val="709115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61E040-58EC-4A3F-BCD9-1590F4424BDA}"/>
              </a:ext>
            </a:extLst>
          </p:cNvPr>
          <p:cNvSpPr/>
          <p:nvPr/>
        </p:nvSpPr>
        <p:spPr>
          <a:xfrm>
            <a:off x="1687398" y="856734"/>
            <a:ext cx="5514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октября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 день животных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B6CE869-1687-421D-8C9E-4FCEE179DE67}"/>
              </a:ext>
            </a:extLst>
          </p:cNvPr>
          <p:cNvSpPr/>
          <p:nvPr/>
        </p:nvSpPr>
        <p:spPr>
          <a:xfrm>
            <a:off x="1687397" y="1725816"/>
            <a:ext cx="561837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показывают исследования только за последнюю четверть века разнообразие биологических форм Земли сократилось почти на 30%, поставив под угрозу исчезновения еще более 30 тысяч зверей и растений.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54D4D96-B91D-4387-B6B2-06A7DB799ADC}"/>
              </a:ext>
            </a:extLst>
          </p:cNvPr>
          <p:cNvSpPr/>
          <p:nvPr/>
        </p:nvSpPr>
        <p:spPr>
          <a:xfrm>
            <a:off x="1706251" y="4165052"/>
            <a:ext cx="56183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цель этого дня — заставить современников задуматься о причиняемом ими вреде и собрать силы в поддержку страдающей экосистемы.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7AD367B-5D19-4231-B470-5A6273BDEB91}"/>
              </a:ext>
            </a:extLst>
          </p:cNvPr>
          <p:cNvSpPr/>
          <p:nvPr/>
        </p:nvSpPr>
        <p:spPr>
          <a:xfrm>
            <a:off x="2837467" y="282804"/>
            <a:ext cx="42514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воспитание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0CCEDB-EC30-4920-8754-DE4F4772C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209" y="856734"/>
            <a:ext cx="4572000" cy="11906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031442-0CE9-4DB1-8D39-11424DAE88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986"/>
          <a:stretch/>
        </p:blipFill>
        <p:spPr>
          <a:xfrm>
            <a:off x="8340067" y="2176989"/>
            <a:ext cx="3298265" cy="412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89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6715E5D-B9A9-43C9-82B0-EC815C6681A0}"/>
              </a:ext>
            </a:extLst>
          </p:cNvPr>
          <p:cNvSpPr/>
          <p:nvPr/>
        </p:nvSpPr>
        <p:spPr>
          <a:xfrm>
            <a:off x="2088051" y="938014"/>
            <a:ext cx="70191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октября -Всемирный день таблицы умножения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0C287C-0540-451C-8713-62DB8BB30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3771" y="1399679"/>
            <a:ext cx="5050790" cy="473322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624E601-FCD6-445E-89D8-608E49E54D82}"/>
              </a:ext>
            </a:extLst>
          </p:cNvPr>
          <p:cNvSpPr/>
          <p:nvPr/>
        </p:nvSpPr>
        <p:spPr>
          <a:xfrm>
            <a:off x="2973362" y="245516"/>
            <a:ext cx="42586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научного познания</a:t>
            </a:r>
          </a:p>
        </p:txBody>
      </p:sp>
    </p:spTree>
    <p:extLst>
      <p:ext uri="{BB962C8B-B14F-4D97-AF65-F5344CB8AC3E}">
        <p14:creationId xmlns:p14="http://schemas.microsoft.com/office/powerpoint/2010/main" val="1273442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497F45-F3A6-4C15-B7FC-6E76141B4C30}"/>
              </a:ext>
            </a:extLst>
          </p:cNvPr>
          <p:cNvPicPr/>
          <p:nvPr/>
        </p:nvPicPr>
        <p:blipFill rotWithShape="1">
          <a:blip r:embed="rId2"/>
          <a:srcRect r="14146" b="10285"/>
          <a:stretch/>
        </p:blipFill>
        <p:spPr bwMode="auto">
          <a:xfrm>
            <a:off x="1707930" y="241692"/>
            <a:ext cx="10019014" cy="63746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7850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CB95924-258D-4338-B6F3-7460D8A4F503}"/>
              </a:ext>
            </a:extLst>
          </p:cNvPr>
          <p:cNvPicPr/>
          <p:nvPr/>
        </p:nvPicPr>
        <p:blipFill rotWithShape="1">
          <a:blip r:embed="rId2"/>
          <a:srcRect b="10439"/>
          <a:stretch/>
        </p:blipFill>
        <p:spPr bwMode="auto">
          <a:xfrm>
            <a:off x="1711767" y="229490"/>
            <a:ext cx="7253124" cy="39748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173A1C-32EC-4231-9AA5-48E39029DD38}"/>
              </a:ext>
            </a:extLst>
          </p:cNvPr>
          <p:cNvPicPr/>
          <p:nvPr/>
        </p:nvPicPr>
        <p:blipFill rotWithShape="1">
          <a:blip r:embed="rId3"/>
          <a:srcRect l="4857" t="9661" r="15298" b="20363"/>
          <a:stretch/>
        </p:blipFill>
        <p:spPr bwMode="auto">
          <a:xfrm>
            <a:off x="5030002" y="3176834"/>
            <a:ext cx="6944797" cy="32730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65368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&amp;quot;Человек подобен дроби: в знаменателе - то, что он о себе думает, в чи...">
            <a:extLst>
              <a:ext uri="{FF2B5EF4-FFF2-40B4-BE49-F238E27FC236}">
                <a16:creationId xmlns:a16="http://schemas.microsoft.com/office/drawing/2014/main" id="{B2E335DC-2B35-4AE6-A7E1-42376E9C4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902" y="895547"/>
            <a:ext cx="7031602" cy="526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636C667-2A24-4997-B9E5-E4765DAFFB8A}"/>
              </a:ext>
            </a:extLst>
          </p:cNvPr>
          <p:cNvSpPr/>
          <p:nvPr/>
        </p:nvSpPr>
        <p:spPr>
          <a:xfrm>
            <a:off x="1677971" y="1039927"/>
            <a:ext cx="308484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«Увеличить своего числителя – свои достоинства – не во власти человека, </a:t>
            </a:r>
          </a:p>
          <a:p>
            <a:pPr lvl="0"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всякий может уменьшить своего знаменателя – свое мнение о самом себе, и этим уменьшением приблизиться к совершенству»  </a:t>
            </a:r>
          </a:p>
        </p:txBody>
      </p:sp>
    </p:spTree>
    <p:extLst>
      <p:ext uri="{BB962C8B-B14F-4D97-AF65-F5344CB8AC3E}">
        <p14:creationId xmlns:p14="http://schemas.microsoft.com/office/powerpoint/2010/main" val="1530247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B062CDE-E959-413F-9E87-B33676B5F7E3}"/>
              </a:ext>
            </a:extLst>
          </p:cNvPr>
          <p:cNvSpPr/>
          <p:nvPr/>
        </p:nvSpPr>
        <p:spPr>
          <a:xfrm>
            <a:off x="1819373" y="952107"/>
            <a:ext cx="10048973" cy="4006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Список ресурсов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Открытый банк заданий ОГЭ (fipi.ru)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Урок 15. решение текстовых задач с помощью умножения и деления - Математика - 5 класс - Российская электронная школа (resh.edu.ru)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ФИОКО - Образцы и описания проверочных работ для проведения ВПР в 2022 году (fioco.ru)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ФГБНУ "Институт стратегии развития образования РАО" (instrao.ru)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Сборник математических задач «Основы финансовой грамотности». В 3 т. Т. 2 для 5–9 классов / Составители: Н.П.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Моторо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Н.В. Новожилова, М.М.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Шалашова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Москва, 2019. – 89 с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Общественно-научные предметы. Финансовая грамотность. Современный мир. Методические рекомендации. 8—9 классы : учеб. пособие для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общеобразоват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организаций / Е. Б.  Лавренова, О.  Н.  Лаврентьева.  — М. : Просвещение, 2021.  — 224 с. </a:t>
            </a: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157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7D8834-023E-4C94-8B2D-228BC120C74C}"/>
              </a:ext>
            </a:extLst>
          </p:cNvPr>
          <p:cNvSpPr/>
          <p:nvPr/>
        </p:nvSpPr>
        <p:spPr>
          <a:xfrm>
            <a:off x="4164239" y="189909"/>
            <a:ext cx="58826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воспитания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39696E1-2BBF-4B86-B094-53B9A0D7A936}"/>
              </a:ext>
            </a:extLst>
          </p:cNvPr>
          <p:cNvSpPr/>
          <p:nvPr/>
        </p:nvSpPr>
        <p:spPr>
          <a:xfrm>
            <a:off x="1704680" y="1074638"/>
            <a:ext cx="1035010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Гражданское воспитание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российской гражданской идентичности, принадлежности к общности граждан Российской Федерации, уважения к правам, свободам и обязанностям гражданина России…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E10AF3E-0480-4D6B-905A-ABF3F8C481AF}"/>
              </a:ext>
            </a:extLst>
          </p:cNvPr>
          <p:cNvSpPr/>
          <p:nvPr/>
        </p:nvSpPr>
        <p:spPr>
          <a:xfrm>
            <a:off x="1640787" y="2292465"/>
            <a:ext cx="1036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воспитание любви к родному краю, Родине, своему народу, уважения к другим народам России…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A7EEC36-9706-4D1C-BB2B-8263C8C8D27F}"/>
              </a:ext>
            </a:extLst>
          </p:cNvPr>
          <p:cNvSpPr/>
          <p:nvPr/>
        </p:nvSpPr>
        <p:spPr>
          <a:xfrm>
            <a:off x="1615387" y="3407790"/>
            <a:ext cx="1041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 воспитание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на основе духовно-нравственной культуры народов России, воспитание честности, доброты, милосердия, сопереживания, справедливости, коллективизма, дружелюбия и взаимопомощи, 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E971AFA-5EAE-430A-99B0-6A3540EB16D3}"/>
              </a:ext>
            </a:extLst>
          </p:cNvPr>
          <p:cNvSpPr/>
          <p:nvPr/>
        </p:nvSpPr>
        <p:spPr>
          <a:xfrm>
            <a:off x="1742910" y="4677733"/>
            <a:ext cx="98195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Эстетическое воспитание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эстетической культуры на основе российских традиционных духовных ценностей…</a:t>
            </a:r>
          </a:p>
        </p:txBody>
      </p:sp>
    </p:spTree>
    <p:extLst>
      <p:ext uri="{BB962C8B-B14F-4D97-AF65-F5344CB8AC3E}">
        <p14:creationId xmlns:p14="http://schemas.microsoft.com/office/powerpoint/2010/main" val="3990670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AC88463-8B0D-45EF-83ED-1C083CB13D3B}"/>
              </a:ext>
            </a:extLst>
          </p:cNvPr>
          <p:cNvSpPr/>
          <p:nvPr/>
        </p:nvSpPr>
        <p:spPr>
          <a:xfrm>
            <a:off x="4298621" y="252824"/>
            <a:ext cx="53692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воспитания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4AD7687-B034-4B4D-92DE-9EB9C61B9F43}"/>
              </a:ext>
            </a:extLst>
          </p:cNvPr>
          <p:cNvSpPr/>
          <p:nvPr/>
        </p:nvSpPr>
        <p:spPr>
          <a:xfrm>
            <a:off x="1734523" y="864309"/>
            <a:ext cx="1019980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воспитание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культуры здорового образа жизни и эмоционального благополучия — развитие физических способностей с учётом возможностей и состояния здоровья,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FFB1862-DC20-4ACD-B3EE-D73130560AF1}"/>
              </a:ext>
            </a:extLst>
          </p:cNvPr>
          <p:cNvSpPr/>
          <p:nvPr/>
        </p:nvSpPr>
        <p:spPr>
          <a:xfrm>
            <a:off x="1696823" y="2252611"/>
            <a:ext cx="100316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Трудовое воспитание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уважения к труду, трудящимся, результатам труда (своего и других людей), получение профессии..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8FF16C3-D33B-4A42-AFEC-7A1BCC79E911}"/>
              </a:ext>
            </a:extLst>
          </p:cNvPr>
          <p:cNvSpPr/>
          <p:nvPr/>
        </p:nvSpPr>
        <p:spPr>
          <a:xfrm>
            <a:off x="1696824" y="3271582"/>
            <a:ext cx="101998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воспитание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экологической культуры, ответственного, бережного отношения к природе, 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7BC2D77-AFD8-4BFE-80AE-60485BF4FA92}"/>
              </a:ext>
            </a:extLst>
          </p:cNvPr>
          <p:cNvSpPr/>
          <p:nvPr/>
        </p:nvSpPr>
        <p:spPr>
          <a:xfrm>
            <a:off x="1696824" y="4362475"/>
            <a:ext cx="100646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	научного 	познания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—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стремления  к познанию себя и других людей, природы и общества, к получению знаний, ..</a:t>
            </a:r>
          </a:p>
        </p:txBody>
      </p:sp>
    </p:spTree>
    <p:extLst>
      <p:ext uri="{BB962C8B-B14F-4D97-AF65-F5344CB8AC3E}">
        <p14:creationId xmlns:p14="http://schemas.microsoft.com/office/powerpoint/2010/main" val="901022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CCFBF97-AC9A-43E5-8F0B-C9207265A558}"/>
              </a:ext>
            </a:extLst>
          </p:cNvPr>
          <p:cNvSpPr/>
          <p:nvPr/>
        </p:nvSpPr>
        <p:spPr>
          <a:xfrm>
            <a:off x="2769909" y="344287"/>
            <a:ext cx="47813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 результаты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815E5F8-1F1B-4FAD-A0F8-CAD9E6F6FA5B}"/>
              </a:ext>
            </a:extLst>
          </p:cNvPr>
          <p:cNvSpPr/>
          <p:nvPr/>
        </p:nvSpPr>
        <p:spPr>
          <a:xfrm>
            <a:off x="1753386" y="1097280"/>
            <a:ext cx="101809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проявлением интереса к прошлому и настоящему российской математики, ценностным отношением к достижениям российских математиков и российской математической школы, к использованию этих достижений в других науках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0F14FF4-2FC6-4B20-AE17-6CF6AFA7072E}"/>
              </a:ext>
            </a:extLst>
          </p:cNvPr>
          <p:cNvSpPr/>
          <p:nvPr/>
        </p:nvSpPr>
        <p:spPr>
          <a:xfrm>
            <a:off x="1753386" y="2238129"/>
            <a:ext cx="1027238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гражданское и духовно-нравственное воспитание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представлением о математических основах функционирования различных структур, явлений, процедур гражданского общества (выборы, опросы и пр.); готовностью к обсуждению этических проблем, связанных с практическим применением достижений науки,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4101AA-4975-4274-8C02-F8575701A33E}"/>
              </a:ext>
            </a:extLst>
          </p:cNvPr>
          <p:cNvSpPr/>
          <p:nvPr/>
        </p:nvSpPr>
        <p:spPr>
          <a:xfrm>
            <a:off x="1753385" y="3994531"/>
            <a:ext cx="102723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трудовое воспитание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установкой на активное участие в решении практических задач математической направленности, осознанием важности математического образования на протяжении всей жизни для успешной профессиональной деятельности и развитием необходимых умений; </a:t>
            </a:r>
          </a:p>
        </p:txBody>
      </p:sp>
    </p:spTree>
    <p:extLst>
      <p:ext uri="{BB962C8B-B14F-4D97-AF65-F5344CB8AC3E}">
        <p14:creationId xmlns:p14="http://schemas.microsoft.com/office/powerpoint/2010/main" val="3140354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7695CCF-E4A0-46C0-B860-13969D092B33}"/>
              </a:ext>
            </a:extLst>
          </p:cNvPr>
          <p:cNvSpPr/>
          <p:nvPr/>
        </p:nvSpPr>
        <p:spPr>
          <a:xfrm>
            <a:off x="1696824" y="913563"/>
            <a:ext cx="100206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ценности научного познания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пониманием математической науки как сферы человеческой деятельности, этапов её развития и значимости для развития цивилизации; овладением языком математики и математической культурой как средством познания мира; овладением простейшими навыками исследовательской деятельности 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3B047E4-2CCE-4CA8-93DD-AF8B3B36A4ED}"/>
              </a:ext>
            </a:extLst>
          </p:cNvPr>
          <p:cNvSpPr/>
          <p:nvPr/>
        </p:nvSpPr>
        <p:spPr>
          <a:xfrm>
            <a:off x="1611981" y="2475483"/>
            <a:ext cx="100206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воспитание: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культуры здоровья и эмоционального благополучия: готовностью применять математические знания в интересах своего здоровья, ведения здорового образа жизни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A8E1E87-756C-4AA9-B665-8CBF8BDF8319}"/>
              </a:ext>
            </a:extLst>
          </p:cNvPr>
          <p:cNvSpPr/>
          <p:nvPr/>
        </p:nvSpPr>
        <p:spPr>
          <a:xfrm>
            <a:off x="1646548" y="3628373"/>
            <a:ext cx="10121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экологическое воспитание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ориентацией на применение математических знаний для решения задач в области сохранности окружающей среды, осознанием глобального характера экологических проблем и путей их решения </a:t>
            </a:r>
            <a:endParaRPr lang="ru-RU" sz="20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74336E-F30A-4F9C-BF26-29227E0E99C5}"/>
              </a:ext>
            </a:extLst>
          </p:cNvPr>
          <p:cNvSpPr/>
          <p:nvPr/>
        </p:nvSpPr>
        <p:spPr>
          <a:xfrm>
            <a:off x="1696824" y="4781263"/>
            <a:ext cx="101212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эстетическое воспитание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способностью к эмоциональному и эстетическому восприятию математических объектов, задач, решений, рассуждений; умению видеть математические закономерности в искусстве.</a:t>
            </a:r>
          </a:p>
        </p:txBody>
      </p:sp>
    </p:spTree>
    <p:extLst>
      <p:ext uri="{BB962C8B-B14F-4D97-AF65-F5344CB8AC3E}">
        <p14:creationId xmlns:p14="http://schemas.microsoft.com/office/powerpoint/2010/main" val="3478451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E82E19-7668-4777-9C18-573892260006}"/>
              </a:ext>
            </a:extLst>
          </p:cNvPr>
          <p:cNvSpPr/>
          <p:nvPr/>
        </p:nvSpPr>
        <p:spPr>
          <a:xfrm>
            <a:off x="1772239" y="1687710"/>
            <a:ext cx="99641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установить уважительные и доверительные отношения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DC92477-54C5-4FE5-8B0D-7833F392058F}"/>
              </a:ext>
            </a:extLst>
          </p:cNvPr>
          <p:cNvSpPr/>
          <p:nvPr/>
        </p:nvSpPr>
        <p:spPr>
          <a:xfrm>
            <a:off x="1708345" y="2993377"/>
            <a:ext cx="92208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ea typeface="Segoe UI Symbol" panose="020B0502040204020203" pitchFamily="34" charset="0"/>
              </a:rPr>
              <a:t>-      </a:t>
            </a:r>
            <a:r>
              <a:rPr lang="ru-RU" sz="3200" dirty="0"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увлечь ребят совместной деятельностью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8453F72-FA50-40FC-98ED-541A02140589}"/>
              </a:ext>
            </a:extLst>
          </p:cNvPr>
          <p:cNvSpPr/>
          <p:nvPr/>
        </p:nvSpPr>
        <p:spPr>
          <a:xfrm>
            <a:off x="1772237" y="3924058"/>
            <a:ext cx="99641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/>
              <a:t>-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наполнить коммуникацию на уроке ценностно ориентированным содержанием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0614B9B-7F9B-4B7D-8607-516718E44618}"/>
              </a:ext>
            </a:extLst>
          </p:cNvPr>
          <p:cNvSpPr/>
          <p:nvPr/>
        </p:nvSpPr>
        <p:spPr>
          <a:xfrm>
            <a:off x="1913640" y="347221"/>
            <a:ext cx="88836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реализовать воспитательный потенциал на уроке математики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9666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F67914-E2C9-4728-A58B-1F89285DA204}"/>
              </a:ext>
            </a:extLst>
          </p:cNvPr>
          <p:cNvSpPr/>
          <p:nvPr/>
        </p:nvSpPr>
        <p:spPr>
          <a:xfrm>
            <a:off x="1979629" y="329238"/>
            <a:ext cx="8731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Тонкости конструктивного диалога на уроке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716D0E-778A-41E7-BB0B-B7558FDA042D}"/>
              </a:ext>
            </a:extLst>
          </p:cNvPr>
          <p:cNvSpPr/>
          <p:nvPr/>
        </p:nvSpPr>
        <p:spPr>
          <a:xfrm>
            <a:off x="1781665" y="960180"/>
            <a:ext cx="10001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обеспечить на уроке безопасную атмосферу: каждый ученик должен быть уверен, что любое мнение, не будет подвергаться насмешкам, оскорблениям или унизительным комментариям учителя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88731A-8DE2-46DA-97C0-B8FE22DACC47}"/>
              </a:ext>
            </a:extLst>
          </p:cNvPr>
          <p:cNvSpPr/>
          <p:nvPr/>
        </p:nvSpPr>
        <p:spPr>
          <a:xfrm>
            <a:off x="1781665" y="2356655"/>
            <a:ext cx="9885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-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перебивать говорящих учеников, не прибегать к категоричным или резким оценкам их высказываний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22ACDE1-E9F5-42A0-9F26-7DDD7872A07C}"/>
              </a:ext>
            </a:extLst>
          </p:cNvPr>
          <p:cNvSpPr/>
          <p:nvPr/>
        </p:nvSpPr>
        <p:spPr>
          <a:xfrm>
            <a:off x="1706250" y="3383798"/>
            <a:ext cx="9885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просить ребенка уточнять смысл каких‑либо его высказываний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9DF5D0-22E9-443D-ADFC-DDDE05A4E200}"/>
              </a:ext>
            </a:extLst>
          </p:cNvPr>
          <p:cNvSpPr/>
          <p:nvPr/>
        </p:nvSpPr>
        <p:spPr>
          <a:xfrm>
            <a:off x="1781665" y="4320125"/>
            <a:ext cx="100018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для более адекватного понимания ребенка прибегать к приему перефразирования, то есть формулирования высказанной школьником мысли, другими словами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2272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7A846E6-A622-47D1-AF3E-BD59C946F96B}"/>
              </a:ext>
            </a:extLst>
          </p:cNvPr>
          <p:cNvSpPr/>
          <p:nvPr/>
        </p:nvSpPr>
        <p:spPr>
          <a:xfrm>
            <a:off x="2952161" y="198953"/>
            <a:ext cx="40156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Отбор заданий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26413C0-0254-438C-AC73-FA7C8EEF8767}"/>
              </a:ext>
            </a:extLst>
          </p:cNvPr>
          <p:cNvSpPr/>
          <p:nvPr/>
        </p:nvSpPr>
        <p:spPr>
          <a:xfrm>
            <a:off x="1640263" y="966457"/>
            <a:ext cx="57231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DC69B0-89D5-4AEC-8839-999D2B6AE764}"/>
              </a:ext>
            </a:extLst>
          </p:cNvPr>
          <p:cNvSpPr/>
          <p:nvPr/>
        </p:nvSpPr>
        <p:spPr>
          <a:xfrm>
            <a:off x="1627851" y="1370628"/>
            <a:ext cx="102216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Максимальная скорость советского истребителя военного времени «ЯК-¬3» 720 км/ч,   а   немецкого   истребителя  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Мессершмидт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–   109»   на   120   км/ч   меньше скорости   «ЯК¬-3»   и   на   30   км/ч   больше   истребителя   «Фоке¬Вульф¬190¬-А». Найдите скорости немецких истребителей и сравните их со скоростью «ЯК¬-3».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5C74BDE-21CC-48B8-9C97-27308DF28976}"/>
              </a:ext>
            </a:extLst>
          </p:cNvPr>
          <p:cNvSpPr/>
          <p:nvPr/>
        </p:nvSpPr>
        <p:spPr>
          <a:xfrm>
            <a:off x="1627851" y="4138704"/>
            <a:ext cx="102216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Советская промышленность за годы войны изготовила около 30 тыс. боевых машин «Катюша». В ходе Берлинской операции было задействовано 5 % этих машин. Сколько «Катюш» участвовало в Берлинской операции?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Завод в Нижнем Тагиле в январе 1942 г выпустил 75 танков, а в декабре 1942 – 765 танков. Во сколько раз выросла производительность труда?</a:t>
            </a:r>
          </a:p>
        </p:txBody>
      </p:sp>
      <p:pic>
        <p:nvPicPr>
          <p:cNvPr id="2050" name="Picture 2" descr="https://upload.wikimedia.org/wikipedia/commons/thumb/3/3e/2011._%D0%9C%D0%B0%D1%80%D0%BA%D0%B0_%D0%A0%D0%BE%D1%81%D1%81%D0%B8%D0%B8_1476.jpg/280px-2011._%D0%9C%D0%B0%D1%80%D0%BA%D0%B0_%D0%A0%D0%BE%D1%81%D1%81%D0%B8%D0%B8_1476.jpg">
            <a:extLst>
              <a:ext uri="{FF2B5EF4-FFF2-40B4-BE49-F238E27FC236}">
                <a16:creationId xmlns:a16="http://schemas.microsoft.com/office/drawing/2014/main" id="{17E96357-CD03-4108-B198-DA4E93EF7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974" y="2762250"/>
            <a:ext cx="26670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i?id=7ba9eb4b33288bdc435a5072ab6e1340-5231980-images-thumbs&amp;ref=rim&amp;n=33&amp;w=480&amp;h=335">
            <a:extLst>
              <a:ext uri="{FF2B5EF4-FFF2-40B4-BE49-F238E27FC236}">
                <a16:creationId xmlns:a16="http://schemas.microsoft.com/office/drawing/2014/main" id="{3DD119D4-CFC0-43BE-A4EB-35565232B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4"/>
          <a:stretch/>
        </p:blipFill>
        <p:spPr bwMode="auto">
          <a:xfrm>
            <a:off x="2169254" y="2694067"/>
            <a:ext cx="2332566" cy="148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CC9644-D302-4BC9-BC9F-D4B4B35A2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9158" y="2634845"/>
            <a:ext cx="2270047" cy="144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281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2568</Words>
  <Application>Microsoft Office PowerPoint</Application>
  <PresentationFormat>Широкоэкранный</PresentationFormat>
  <Paragraphs>183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Arial</vt:lpstr>
      <vt:lpstr>Calibri</vt:lpstr>
      <vt:lpstr>Calibri Light</vt:lpstr>
      <vt:lpstr>Garamond</vt:lpstr>
      <vt:lpstr>Open Sans</vt:lpstr>
      <vt:lpstr>Segoe UI Symbol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 В. Кондрашова</dc:creator>
  <cp:lastModifiedBy>Админ</cp:lastModifiedBy>
  <cp:revision>52</cp:revision>
  <dcterms:created xsi:type="dcterms:W3CDTF">2022-08-09T08:21:29Z</dcterms:created>
  <dcterms:modified xsi:type="dcterms:W3CDTF">2022-08-14T18:19:44Z</dcterms:modified>
</cp:coreProperties>
</file>