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notesMasterIdLst>
    <p:notesMasterId r:id="rId31"/>
  </p:notesMasterIdLst>
  <p:sldIdLst>
    <p:sldId id="256" r:id="rId2"/>
    <p:sldId id="418" r:id="rId3"/>
    <p:sldId id="257" r:id="rId4"/>
    <p:sldId id="419" r:id="rId5"/>
    <p:sldId id="287" r:id="rId6"/>
    <p:sldId id="393" r:id="rId7"/>
    <p:sldId id="394" r:id="rId8"/>
    <p:sldId id="401" r:id="rId9"/>
    <p:sldId id="400" r:id="rId10"/>
    <p:sldId id="399" r:id="rId11"/>
    <p:sldId id="396" r:id="rId12"/>
    <p:sldId id="397" r:id="rId13"/>
    <p:sldId id="398" r:id="rId14"/>
    <p:sldId id="415" r:id="rId15"/>
    <p:sldId id="407" r:id="rId16"/>
    <p:sldId id="408" r:id="rId17"/>
    <p:sldId id="414" r:id="rId18"/>
    <p:sldId id="402" r:id="rId19"/>
    <p:sldId id="403" r:id="rId20"/>
    <p:sldId id="404" r:id="rId21"/>
    <p:sldId id="405" r:id="rId22"/>
    <p:sldId id="406" r:id="rId23"/>
    <p:sldId id="409" r:id="rId24"/>
    <p:sldId id="410" r:id="rId25"/>
    <p:sldId id="411" r:id="rId26"/>
    <p:sldId id="412" r:id="rId27"/>
    <p:sldId id="413" r:id="rId28"/>
    <p:sldId id="416" r:id="rId29"/>
    <p:sldId id="417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B7A"/>
    <a:srgbClr val="0871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0D6A3-7D93-481F-A686-1E976647BDC1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61210-7E63-4C69-90ED-515EF918750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49D52B0-D215-4ADE-B2FA-44907F053C37}" type="slidenum">
              <a:rPr lang="ru-RU" smtClean="0"/>
              <a:pPr eaLnBrk="1" hangingPunct="1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7DAC-214A-4BB2-B9CD-07516FC3CD74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65B1-0D3C-492E-A80E-8A96BA81AD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408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7DAC-214A-4BB2-B9CD-07516FC3CD74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65B1-0D3C-492E-A80E-8A96BA81AD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77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7DAC-214A-4BB2-B9CD-07516FC3CD74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65B1-0D3C-492E-A80E-8A96BA81AD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84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7DAC-214A-4BB2-B9CD-07516FC3CD74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65B1-0D3C-492E-A80E-8A96BA81AD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7DAC-214A-4BB2-B9CD-07516FC3CD74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65B1-0D3C-492E-A80E-8A96BA81AD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17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7DAC-214A-4BB2-B9CD-07516FC3CD74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65B1-0D3C-492E-A80E-8A96BA81AD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52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7DAC-214A-4BB2-B9CD-07516FC3CD74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65B1-0D3C-492E-A80E-8A96BA81AD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1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7DAC-214A-4BB2-B9CD-07516FC3CD74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65B1-0D3C-492E-A80E-8A96BA81AD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46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7DAC-214A-4BB2-B9CD-07516FC3CD74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65B1-0D3C-492E-A80E-8A96BA81AD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19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7DAC-214A-4BB2-B9CD-07516FC3CD74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65B1-0D3C-492E-A80E-8A96BA81AD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70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7DAC-214A-4BB2-B9CD-07516FC3CD74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65B1-0D3C-492E-A80E-8A96BA81AD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7DAC-214A-4BB2-B9CD-07516FC3CD74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765B1-0D3C-492E-A80E-8A96BA81AD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7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fgosreestr.ru/oop?page=3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iro23.ru/?page_id=27332" TargetMode="External"/><Relationship Id="rId2" Type="http://schemas.openxmlformats.org/officeDocument/2006/relationships/hyperlink" Target="https://iro23.ru/?page_id=577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z19qvPox248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dsoo.ru/Primernie_rabochie_progra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fgosreestr.ru/oop?page=1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080095" y="1315644"/>
            <a:ext cx="8111905" cy="29213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4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Изменения в содержании школьного математического образования в соответствии с требованиями обновленного ФГОС ООО</a:t>
            </a:r>
            <a:endParaRPr lang="ru-RU" sz="400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D81228A-8047-4CEC-8B43-905C02BCFCF3}"/>
              </a:ext>
            </a:extLst>
          </p:cNvPr>
          <p:cNvSpPr/>
          <p:nvPr/>
        </p:nvSpPr>
        <p:spPr>
          <a:xfrm>
            <a:off x="5474328" y="4539941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Белай Елена Николаевна, </a:t>
            </a:r>
          </a:p>
          <a:p>
            <a:pPr algn="r"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зав. кафедрой математики, информатики и технологического образования</a:t>
            </a:r>
          </a:p>
          <a:p>
            <a:pPr algn="r"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ГБОУ ИРО Краснодарского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3717515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76400" y="142722"/>
            <a:ext cx="10515600" cy="56292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32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КЛАСС. </a:t>
            </a:r>
            <a:r>
              <a:rPr lang="ru-RU" sz="3200" dirty="0">
                <a:solidFill>
                  <a:schemeClr val="accent5"/>
                </a:solidFill>
                <a:latin typeface="Arial" pitchFamily="34" charset="0"/>
                <a:ea typeface="+mj-ea"/>
                <a:cs typeface="Arial" pitchFamily="34" charset="0"/>
              </a:rPr>
              <a:t>Натуральные числа</a:t>
            </a:r>
          </a:p>
          <a:p>
            <a:pPr marR="0" indent="0" fontAlgn="auto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6397" y="3161234"/>
            <a:ext cx="1027596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2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КЛАСС. </a:t>
            </a:r>
            <a:r>
              <a:rPr lang="ru-RU" sz="32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Натуральные числа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30B29AE-B434-4CC2-B0B0-3B1724B1759D}"/>
              </a:ext>
            </a:extLst>
          </p:cNvPr>
          <p:cNvSpPr/>
          <p:nvPr/>
        </p:nvSpPr>
        <p:spPr>
          <a:xfrm>
            <a:off x="1676397" y="3723308"/>
            <a:ext cx="102759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rgbClr val="231F20"/>
                </a:solidFill>
                <a:latin typeface="Times New Roman" panose="02020603050405020304" pitchFamily="18" charset="0"/>
              </a:rPr>
              <a:t>Числовые выражения, порядок действий,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</a:rPr>
              <a:t> использование скобок. </a:t>
            </a:r>
            <a:r>
              <a:rPr lang="ru-RU" sz="2400" u="sng" dirty="0">
                <a:solidFill>
                  <a:srgbClr val="231F20"/>
                </a:solidFill>
                <a:latin typeface="Times New Roman" panose="02020603050405020304" pitchFamily="18" charset="0"/>
              </a:rPr>
              <a:t>Использование при вычислениях переместительного и сочетательного свойств (законов) сложения и умножения, распределительного свойства умножения. Округление натуральных чисел.</a:t>
            </a:r>
            <a:r>
              <a:rPr lang="ru-RU" sz="2400" dirty="0"/>
              <a:t> </a:t>
            </a:r>
            <a:r>
              <a:rPr lang="ru-RU" sz="2400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Делители и кратные числа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наибольший общий делитель и</a:t>
            </a:r>
            <a:r>
              <a:rPr lang="ru-RU" sz="2400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наименьшее общее кратное. Делимость суммы и произведения.</a:t>
            </a:r>
            <a:r>
              <a:rPr lang="ru-RU" sz="2400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Деление</a:t>
            </a:r>
            <a:r>
              <a:rPr lang="ru-RU" sz="2400" u="sng" spc="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u="sng" spc="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остатком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BB2967C-036F-40AC-A2B2-A76283BA74F2}"/>
              </a:ext>
            </a:extLst>
          </p:cNvPr>
          <p:cNvSpPr/>
          <p:nvPr/>
        </p:nvSpPr>
        <p:spPr>
          <a:xfrm>
            <a:off x="1676397" y="826368"/>
            <a:ext cx="10515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rgbClr val="231F20"/>
                </a:solidFill>
                <a:latin typeface="Times New Roman" panose="02020603050405020304" pitchFamily="18" charset="0"/>
              </a:rPr>
              <a:t>Округление натуральных чисел. Числовое выражение</a:t>
            </a:r>
            <a:r>
              <a:rPr lang="ru-RU" sz="2400" i="1" u="sng" dirty="0">
                <a:solidFill>
                  <a:srgbClr val="231F20"/>
                </a:solidFill>
                <a:latin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</a:rPr>
              <a:t>Вычисление значений числовых выражений;</a:t>
            </a:r>
            <a:r>
              <a:rPr lang="ru-RU" sz="2400" i="1" u="sng" dirty="0">
                <a:solidFill>
                  <a:srgbClr val="231F2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rgbClr val="231F20"/>
                </a:solidFill>
                <a:latin typeface="Times New Roman" panose="02020603050405020304" pitchFamily="18" charset="0"/>
              </a:rPr>
              <a:t>порядок выполнения действий.</a:t>
            </a:r>
          </a:p>
          <a:p>
            <a:r>
              <a:rPr lang="ru-RU" sz="2400" u="sng" dirty="0">
                <a:solidFill>
                  <a:srgbClr val="231F20"/>
                </a:solidFill>
                <a:latin typeface="Times New Roman" panose="02020603050405020304" pitchFamily="18" charset="0"/>
              </a:rPr>
              <a:t>Использование при вычислениях переместительного и сочетательного свойств (законов) сложения и умножения, распределительного свойства умножения. Делители и кратные числа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</a:rPr>
              <a:t>, разложение на множители. Простые и составные числа. Признаки делимости на 2, 5, 10, 3, 9. </a:t>
            </a:r>
            <a:r>
              <a:rPr lang="ru-RU" sz="2400" u="sng" dirty="0">
                <a:solidFill>
                  <a:srgbClr val="231F20"/>
                </a:solidFill>
                <a:latin typeface="Times New Roman" panose="02020603050405020304" pitchFamily="18" charset="0"/>
              </a:rPr>
              <a:t>Деление с остатком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ru-RU" dirty="0"/>
              <a:t> </a:t>
            </a:r>
            <a:endParaRPr lang="ru-RU" sz="2400" i="1" u="sng" dirty="0">
              <a:solidFill>
                <a:srgbClr val="231F2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897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76400" y="157593"/>
            <a:ext cx="10515600" cy="562923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indent="0" fontAlgn="auto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КЛАСС. Дроби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76400" y="3999072"/>
            <a:ext cx="1027596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2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КЛАСС. Дроби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30B29AE-B434-4CC2-B0B0-3B1724B1759D}"/>
              </a:ext>
            </a:extLst>
          </p:cNvPr>
          <p:cNvSpPr/>
          <p:nvPr/>
        </p:nvSpPr>
        <p:spPr>
          <a:xfrm>
            <a:off x="1676399" y="4534603"/>
            <a:ext cx="102759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rgbClr val="231F20"/>
                </a:solidFill>
                <a:latin typeface="Times New Roman" panose="02020603050405020304" pitchFamily="18" charset="0"/>
              </a:rPr>
              <a:t>Обыкновенная дробь, основное свойство дроби, сокращение дробей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</a:rPr>
              <a:t>. </a:t>
            </a:r>
            <a:r>
              <a:rPr lang="ru-RU" sz="2400" u="sng" dirty="0">
                <a:solidFill>
                  <a:srgbClr val="231F20"/>
                </a:solidFill>
                <a:latin typeface="Times New Roman" panose="02020603050405020304" pitchFamily="18" charset="0"/>
              </a:rPr>
              <a:t>Сравнение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</a:rPr>
              <a:t> и упорядочивание </a:t>
            </a:r>
            <a:r>
              <a:rPr lang="ru-RU" sz="2400" u="sng" dirty="0">
                <a:solidFill>
                  <a:srgbClr val="231F20"/>
                </a:solidFill>
                <a:latin typeface="Times New Roman" panose="02020603050405020304" pitchFamily="18" charset="0"/>
              </a:rPr>
              <a:t>дробей.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rgbClr val="231F20"/>
                </a:solidFill>
                <a:latin typeface="Times New Roman" panose="02020603050405020304" pitchFamily="18" charset="0"/>
              </a:rPr>
              <a:t>Решение задач на нахождение части от целого и целого по его части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</a:rPr>
              <a:t>. Дробное число как результат деления.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BB2967C-036F-40AC-A2B2-A76283BA74F2}"/>
              </a:ext>
            </a:extLst>
          </p:cNvPr>
          <p:cNvSpPr/>
          <p:nvPr/>
        </p:nvSpPr>
        <p:spPr>
          <a:xfrm>
            <a:off x="1676399" y="901728"/>
            <a:ext cx="101293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</a:rPr>
              <a:t>Представление о дроби как способе записи части величины. </a:t>
            </a:r>
            <a:r>
              <a:rPr lang="ru-RU" sz="2400" u="sng" dirty="0">
                <a:solidFill>
                  <a:srgbClr val="231F20"/>
                </a:solidFill>
                <a:latin typeface="Times New Roman" panose="02020603050405020304" pitchFamily="18" charset="0"/>
              </a:rPr>
              <a:t>Обыкновенные дроби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</a:rPr>
              <a:t>. Правильные и неправильные дроби. Смешанная дробь; представление смешанной дроби в виде неправильной дроби и выделение целой части числа из неправильной дроби. Изображение дробей точками на числовой прямой. </a:t>
            </a:r>
            <a:r>
              <a:rPr lang="ru-RU" sz="2400" u="sng" dirty="0">
                <a:solidFill>
                  <a:srgbClr val="231F20"/>
                </a:solidFill>
                <a:latin typeface="Times New Roman" panose="02020603050405020304" pitchFamily="18" charset="0"/>
              </a:rPr>
              <a:t>Основное свойство дроби. Сокращение дробей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</a:rPr>
              <a:t>. Приведение дроби к новому знаменателю. </a:t>
            </a:r>
            <a:r>
              <a:rPr lang="ru-RU" sz="2400" u="sng" dirty="0">
                <a:solidFill>
                  <a:srgbClr val="231F20"/>
                </a:solidFill>
                <a:latin typeface="Times New Roman" panose="02020603050405020304" pitchFamily="18" charset="0"/>
              </a:rPr>
              <a:t>Сравнение дробей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</a:rPr>
              <a:t>. Сложение и вычитание дробей. Умножение и деление дробей; взаимно-обратные дроби. </a:t>
            </a:r>
            <a:r>
              <a:rPr lang="ru-RU" sz="2400" u="sng" dirty="0">
                <a:solidFill>
                  <a:srgbClr val="231F20"/>
                </a:solidFill>
                <a:latin typeface="Times New Roman" panose="02020603050405020304" pitchFamily="18" charset="0"/>
              </a:rPr>
              <a:t>Нахождение части целого и целого по его части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5803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84536" y="171072"/>
            <a:ext cx="10515600" cy="562923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indent="0" fontAlgn="auto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КЛАСС. Дроби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76399" y="2957782"/>
            <a:ext cx="1027596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2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КЛАСС. Дроби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30B29AE-B434-4CC2-B0B0-3B1724B1759D}"/>
              </a:ext>
            </a:extLst>
          </p:cNvPr>
          <p:cNvSpPr/>
          <p:nvPr/>
        </p:nvSpPr>
        <p:spPr>
          <a:xfrm>
            <a:off x="1683026" y="3600906"/>
            <a:ext cx="102759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rgbClr val="231F20"/>
                </a:solidFill>
                <a:latin typeface="Times New Roman" panose="02020603050405020304" pitchFamily="18" charset="0"/>
              </a:rPr>
              <a:t>Представление десятичной дроби в виде обыкновенной дроби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</a:rPr>
              <a:t>и возможность представления обыкновенной дроби в виде десятичной. Десятичные дроби и метрическая система мер. </a:t>
            </a:r>
            <a:r>
              <a:rPr lang="ru-RU" sz="2400" u="sng" dirty="0">
                <a:solidFill>
                  <a:srgbClr val="231F20"/>
                </a:solidFill>
                <a:latin typeface="Times New Roman" panose="02020603050405020304" pitchFamily="18" charset="0"/>
              </a:rPr>
              <a:t>Арифметические действия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</a:rPr>
              <a:t>и числовые выражения с обыкновенными и </a:t>
            </a:r>
            <a:r>
              <a:rPr lang="ru-RU" sz="2400" u="sng" dirty="0">
                <a:solidFill>
                  <a:srgbClr val="231F20"/>
                </a:solidFill>
                <a:latin typeface="Times New Roman" panose="02020603050405020304" pitchFamily="18" charset="0"/>
              </a:rPr>
              <a:t>десятичными дробями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BB2967C-036F-40AC-A2B2-A76283BA74F2}"/>
              </a:ext>
            </a:extLst>
          </p:cNvPr>
          <p:cNvSpPr/>
          <p:nvPr/>
        </p:nvSpPr>
        <p:spPr>
          <a:xfrm>
            <a:off x="1784536" y="1061058"/>
            <a:ext cx="102759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</a:rPr>
              <a:t>Десятичная запись дробей. </a:t>
            </a:r>
            <a:r>
              <a:rPr lang="ru-RU" sz="2400" u="sng" dirty="0">
                <a:solidFill>
                  <a:srgbClr val="231F20"/>
                </a:solidFill>
                <a:latin typeface="Times New Roman" panose="02020603050405020304" pitchFamily="18" charset="0"/>
              </a:rPr>
              <a:t>Представление десятичной дроби в виде обыкновенной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</a:rPr>
              <a:t>. Изображение десятичных дробей точками на числовой прямой. Сравнение десятичных дробей. Арифметические действия с десятичными дробями. Округление десятичных дробей.</a:t>
            </a:r>
          </a:p>
        </p:txBody>
      </p:sp>
    </p:spTree>
    <p:extLst>
      <p:ext uri="{BB962C8B-B14F-4D97-AF65-F5344CB8AC3E}">
        <p14:creationId xmlns:p14="http://schemas.microsoft.com/office/powerpoint/2010/main" val="42942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76400" y="160195"/>
            <a:ext cx="10515600" cy="56292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32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КЛАСС.</a:t>
            </a:r>
            <a:r>
              <a:rPr lang="ru-RU" sz="32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Наглядная геометрия</a:t>
            </a:r>
          </a:p>
          <a:p>
            <a:pPr marR="0" indent="0" fontAlgn="auto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76400" y="3122274"/>
            <a:ext cx="1027596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2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КЛАСС. </a:t>
            </a:r>
            <a:r>
              <a:rPr lang="ru-RU" sz="32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Наглядная геометрия</a:t>
            </a:r>
            <a:endParaRPr lang="ru-RU" sz="320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30B29AE-B434-4CC2-B0B0-3B1724B1759D}"/>
              </a:ext>
            </a:extLst>
          </p:cNvPr>
          <p:cNvSpPr/>
          <p:nvPr/>
        </p:nvSpPr>
        <p:spPr>
          <a:xfrm>
            <a:off x="1765425" y="3657805"/>
            <a:ext cx="10186943" cy="2394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695" marR="97790" indent="143510" algn="just">
              <a:lnSpc>
                <a:spcPct val="105000"/>
              </a:lnSpc>
              <a:spcBef>
                <a:spcPts val="60"/>
              </a:spcBef>
              <a:spcAft>
                <a:spcPts val="0"/>
              </a:spcAft>
            </a:pPr>
            <a:r>
              <a:rPr lang="ru-RU" sz="2400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Наглядные</a:t>
            </a:r>
            <a:r>
              <a:rPr lang="ru-RU" sz="2400" u="sng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представления</a:t>
            </a:r>
            <a:r>
              <a:rPr lang="ru-RU" sz="2400" u="sng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u="sng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пространственных</a:t>
            </a:r>
            <a:r>
              <a:rPr lang="ru-RU" sz="2400" u="sng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фигурах:</a:t>
            </a:r>
            <a:r>
              <a:rPr lang="ru-RU" sz="2400" u="sng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параллелепипед,</a:t>
            </a:r>
            <a:r>
              <a:rPr lang="ru-RU" sz="2400" u="sng" spc="2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куб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spc="2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призма,</a:t>
            </a:r>
            <a:r>
              <a:rPr lang="ru-RU" sz="2400" spc="21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пирамида,</a:t>
            </a:r>
            <a:r>
              <a:rPr lang="ru-RU" sz="2400" spc="2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конус,</a:t>
            </a:r>
            <a:r>
              <a:rPr lang="ru-RU" sz="2400" spc="21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цилиндр,</a:t>
            </a:r>
            <a:r>
              <a:rPr lang="ru-RU" sz="2400" spc="2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шар</a:t>
            </a:r>
            <a:r>
              <a:rPr lang="ru-RU" sz="2400" spc="-27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сфера. Изображение пространственных фигур. Примеры развёрток многогранников, цилиндра и конуса. Создание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</a:rPr>
              <a:t>моделей пространственных фигур (из бумаги, проволоки, пластилина и др.). Понятие объёма; </a:t>
            </a:r>
            <a:r>
              <a:rPr lang="ru-RU" sz="2400" u="sng" dirty="0">
                <a:solidFill>
                  <a:srgbClr val="231F20"/>
                </a:solidFill>
                <a:latin typeface="Times New Roman" panose="02020603050405020304" pitchFamily="18" charset="0"/>
              </a:rPr>
              <a:t>единицы измерения объёма. Объём прямоугольного параллелепипеда, куба.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BB2967C-036F-40AC-A2B2-A76283BA74F2}"/>
              </a:ext>
            </a:extLst>
          </p:cNvPr>
          <p:cNvSpPr/>
          <p:nvPr/>
        </p:nvSpPr>
        <p:spPr>
          <a:xfrm>
            <a:off x="1765426" y="950777"/>
            <a:ext cx="101869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rgbClr val="231F20"/>
                </a:solidFill>
                <a:latin typeface="Times New Roman" panose="02020603050405020304" pitchFamily="18" charset="0"/>
              </a:rPr>
              <a:t>Наглядные представления о пространственных фигурах: прямоугольный параллелепипед, куб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</a:rPr>
              <a:t>, многогранники. Изображение простейших многогранников. Развёртки куба и параллелепипеда. Создание моделей многогранников (из бумаги, проволоки, пластилина и др.). </a:t>
            </a:r>
            <a:r>
              <a:rPr lang="ru-RU" sz="2400" u="sng" dirty="0">
                <a:solidFill>
                  <a:srgbClr val="231F20"/>
                </a:solidFill>
                <a:latin typeface="Times New Roman" panose="02020603050405020304" pitchFamily="18" charset="0"/>
              </a:rPr>
              <a:t>Объём прямоугольного параллелепипеда, куба. Единицы измерения объёма.</a:t>
            </a:r>
          </a:p>
        </p:txBody>
      </p:sp>
    </p:spTree>
    <p:extLst>
      <p:ext uri="{BB962C8B-B14F-4D97-AF65-F5344CB8AC3E}">
        <p14:creationId xmlns:p14="http://schemas.microsoft.com/office/powerpoint/2010/main" val="2070471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EA60C-170B-49E4-9F7C-8CB9407B9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53252"/>
            <a:ext cx="10515600" cy="835602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Математика (базовый уровень 7 – 9 классы)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3571DEA-9219-4CB1-BD7D-21F0E83FB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792" y="988854"/>
            <a:ext cx="103828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учебном плане на изучение математики в 7—9 классах выделяется 6 учебных часов в неделю в течение каждого года обучения, всего 612 учебных часов.</a:t>
            </a:r>
          </a:p>
          <a:p>
            <a:pPr marL="0" indent="0">
              <a:buNone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Учебный курс «Алгебра» - 3 часа в неделю.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Учебный курс «Геометрия» - 2 часа в неделю.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Учебный курс «Вероятность и статистика» - 1 час в неделю.</a:t>
            </a:r>
          </a:p>
          <a:p>
            <a:pPr marL="0" indent="0">
              <a:buNone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801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76400" y="160195"/>
            <a:ext cx="10515600" cy="56292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32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КЛАСС.</a:t>
            </a:r>
            <a:r>
              <a:rPr lang="ru-RU" sz="32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Учебный курс «Алгебра»</a:t>
            </a:r>
          </a:p>
          <a:p>
            <a:pPr marR="0" indent="0" fontAlgn="auto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BB2967C-036F-40AC-A2B2-A76283BA74F2}"/>
              </a:ext>
            </a:extLst>
          </p:cNvPr>
          <p:cNvSpPr/>
          <p:nvPr/>
        </p:nvSpPr>
        <p:spPr>
          <a:xfrm>
            <a:off x="1765426" y="950777"/>
            <a:ext cx="101869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Дроби обыкновенные и десятичные, переход от одной формы записи дробей к другой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Понятие рационального числа, запись, сравнение, упорядочивание рациональных чисел. Арифметические действия с рациональными числами.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 из реальной практики на части, на дроби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с натуральным показателем: определение, преобразование выражений на основе определения, запись больших чисел.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Проценты, запись процентов в виде дроби и дроби в виде процентов. Три основные задачи на проценты, решение задач из реальной практики.</a:t>
            </a:r>
          </a:p>
          <a:p>
            <a:pPr algn="just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признаков делимости, разложение на множители натуральных чисел. Реальные зависимости, в том числе прямая и обратная пропорциональности.</a:t>
            </a:r>
            <a:endParaRPr lang="ru-RU" sz="2400" b="1" dirty="0">
              <a:solidFill>
                <a:srgbClr val="231F2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6B0C6DC-E6BC-4588-AFA9-D33FE3B8FC5D}"/>
              </a:ext>
            </a:extLst>
          </p:cNvPr>
          <p:cNvSpPr/>
          <p:nvPr/>
        </p:nvSpPr>
        <p:spPr>
          <a:xfrm>
            <a:off x="1765426" y="3938698"/>
            <a:ext cx="10275683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695" marR="97790" indent="143510" algn="just">
              <a:lnSpc>
                <a:spcPct val="105000"/>
              </a:lnSpc>
              <a:spcBef>
                <a:spcPts val="55"/>
              </a:spcBef>
              <a:spcAft>
                <a:spcPts val="0"/>
              </a:spcAft>
            </a:pPr>
            <a:r>
              <a:rPr lang="ru-RU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задач на</a:t>
            </a:r>
            <a:r>
              <a:rPr lang="ru-RU" u="sng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нахождение</a:t>
            </a:r>
            <a:r>
              <a:rPr lang="ru-RU" u="sng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части</a:t>
            </a:r>
            <a:r>
              <a:rPr lang="ru-RU" u="sng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u="sng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целого</a:t>
            </a:r>
            <a:r>
              <a:rPr lang="ru-RU" u="sng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u="sng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целого</a:t>
            </a:r>
            <a:r>
              <a:rPr lang="ru-RU" u="sng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u="sng" spc="-1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ru-RU" u="sng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части.</a:t>
            </a:r>
            <a:r>
              <a:rPr lang="ru-RU" u="sng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Дробное</a:t>
            </a:r>
            <a:r>
              <a:rPr lang="ru-RU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число как результат деления. </a:t>
            </a:r>
            <a:r>
              <a:rPr lang="ru-RU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Представление десятичной дроби в</a:t>
            </a:r>
            <a:r>
              <a:rPr lang="ru-RU" u="sng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 обыкновенной дроби и возможность представления обыкновенной дроби в виде десятичной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Десятичные дроби и метрическая система мер. Арифметические действия и числовые выражения</a:t>
            </a:r>
            <a:r>
              <a:rPr lang="ru-RU" spc="10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pc="10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обыкновенными</a:t>
            </a:r>
            <a:r>
              <a:rPr lang="ru-RU" spc="10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10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десятичными</a:t>
            </a:r>
            <a:r>
              <a:rPr lang="ru-RU" spc="10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дробями.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Масштаб, </a:t>
            </a:r>
            <a:r>
              <a:rPr lang="ru-RU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пропорция.</a:t>
            </a:r>
            <a:r>
              <a:rPr lang="ru-RU" u="sng" spc="4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</a:t>
            </a:r>
            <a:r>
              <a:rPr lang="ru-RU" u="sng" spc="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пропорций</a:t>
            </a:r>
            <a:r>
              <a:rPr lang="ru-RU" u="sng" spc="4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u="sng" spc="4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решении</a:t>
            </a:r>
            <a:r>
              <a:rPr lang="ru-RU" u="sng" spc="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задач.</a:t>
            </a:r>
            <a:endParaRPr lang="ru-RU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Понятие процента. Вычисление процента от величины и величины</a:t>
            </a:r>
            <a:r>
              <a:rPr lang="ru-RU" u="sng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ru-RU" u="sng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её</a:t>
            </a:r>
            <a:r>
              <a:rPr lang="ru-RU" u="sng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проценту.</a:t>
            </a:r>
            <a:r>
              <a:rPr lang="ru-RU" u="sng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Выражение</a:t>
            </a:r>
            <a:r>
              <a:rPr lang="ru-RU" u="sng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процентов</a:t>
            </a:r>
            <a:r>
              <a:rPr lang="ru-RU" u="sng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десятичными</a:t>
            </a:r>
            <a:r>
              <a:rPr lang="ru-RU" u="sng" spc="-27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дробями. Решение задач на проценты. Выражение отношения</a:t>
            </a:r>
            <a:r>
              <a:rPr lang="ru-RU" u="sng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величин</a:t>
            </a:r>
            <a:r>
              <a:rPr lang="ru-RU" u="sng" spc="7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u="sng" spc="7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процентах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715E3C2-78E4-4288-B8A6-C85D21E11951}"/>
              </a:ext>
            </a:extLst>
          </p:cNvPr>
          <p:cNvSpPr txBox="1">
            <a:spLocks/>
          </p:cNvSpPr>
          <p:nvPr/>
        </p:nvSpPr>
        <p:spPr>
          <a:xfrm>
            <a:off x="1865014" y="3317438"/>
            <a:ext cx="9732475" cy="56292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32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КЛАСС.</a:t>
            </a:r>
            <a:r>
              <a:rPr lang="ru-RU" sz="32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941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76400" y="160195"/>
            <a:ext cx="10515600" cy="56292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3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КЛАСС.</a:t>
            </a:r>
            <a:r>
              <a:rPr lang="ru-RU" sz="30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Содержание курса «Алгебра»</a:t>
            </a:r>
          </a:p>
          <a:p>
            <a:pPr marR="0" indent="0" fontAlgn="auto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338C934-2981-41AA-9D35-AFE2AEAF3404}"/>
              </a:ext>
            </a:extLst>
          </p:cNvPr>
          <p:cNvSpPr/>
          <p:nvPr/>
        </p:nvSpPr>
        <p:spPr>
          <a:xfrm>
            <a:off x="1676400" y="788495"/>
            <a:ext cx="10515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и вычисления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 и неравенства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 с одной переменной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Линейное уравнение. Решение уравнений, сводящихся к линейным. Квадратное уравнение. Решение уравнений, сводящихся к квадратным. Биквадратное уравнение. Примеры решения уравнений третьей и четвёртой степеней разложением на множители. Решение дробно-рациональных уравнений. Решение текстовых задач алгебраическим методом.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уравнений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с двумя переменными и его график. Решение систем двух линейных уравнений с двумя переменными. Решение систем двух уравнений, одно из которых линейное, а другое — второй степени. Графическая интерпретация системы уравнений с двумя переменными. Решение текстовых задач алгебраическим способом.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Неравенства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Числовые неравенства и их свойства.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линейных неравенств с одной переменной. Решение систем линейных неравенств с одной переменной. Квадратные неравенства. Графическая интерпретация неравенств и систем неравенств с двумя переменными.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Квадратичная функция, её график и свойства. Парабола, координаты вершины параболы, ось симметрии параболы. Графики  функций: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их свойства.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Числовые последовательности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3368CFD0-16CA-4BDE-A32D-5FC3163D3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2689C213-54C1-4C23-A496-53B145248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3490" y="606950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B891A1D7-D9FD-49FD-937B-F9B4DA1FD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A309E7E9-7D01-4612-992C-6509B29029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593721"/>
              </p:ext>
            </p:extLst>
          </p:nvPr>
        </p:nvGraphicFramePr>
        <p:xfrm>
          <a:off x="5140859" y="5955672"/>
          <a:ext cx="3771390" cy="508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Equation" r:id="rId3" imgW="3390900" imgH="457200" progId="Equation.DSMT4">
                  <p:embed/>
                </p:oleObj>
              </mc:Choice>
              <mc:Fallback>
                <p:oleObj name="Equation" r:id="rId3" imgW="3390900" imgH="457200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0859" y="5955672"/>
                        <a:ext cx="3771390" cy="5085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816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76400" y="160195"/>
            <a:ext cx="10515600" cy="56292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32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Содержание курса «Геометрия». Некоторые темы.</a:t>
            </a:r>
          </a:p>
          <a:p>
            <a:pPr marR="0" indent="0" fontAlgn="auto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3368CFD0-16CA-4BDE-A32D-5FC3163D3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2689C213-54C1-4C23-A496-53B145248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3490" y="606950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B891A1D7-D9FD-49FD-937B-F9B4DA1FD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9B816A2-1A24-4941-9A6D-B1FCED28E565}"/>
              </a:ext>
            </a:extLst>
          </p:cNvPr>
          <p:cNvSpPr/>
          <p:nvPr/>
        </p:nvSpPr>
        <p:spPr>
          <a:xfrm>
            <a:off x="1771461" y="947605"/>
            <a:ext cx="10061418" cy="549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7805" marR="72390" algn="just">
              <a:lnSpc>
                <a:spcPct val="105000"/>
              </a:lnSpc>
              <a:spcBef>
                <a:spcPts val="15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</a:rPr>
              <a:t>7 класс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</a:rPr>
              <a:t>. Неравенства в геометрии: неравенство треугольника, неравенство о длине ломаной, теорема о большем угле и большей стороне треугольника. </a:t>
            </a:r>
          </a:p>
          <a:p>
            <a:pPr marL="217805" marR="72390" algn="just">
              <a:lnSpc>
                <a:spcPct val="105000"/>
              </a:lnSpc>
              <a:spcBef>
                <a:spcPts val="15"/>
              </a:spcBef>
              <a:spcAft>
                <a:spcPts val="0"/>
              </a:spcAft>
            </a:pPr>
            <a:endParaRPr lang="ru-RU" sz="2400" b="1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7805" marR="72390" algn="just">
              <a:lnSpc>
                <a:spcPct val="105000"/>
              </a:lnSpc>
              <a:spcBef>
                <a:spcPts val="15"/>
              </a:spcBef>
              <a:spcAft>
                <a:spcPts val="0"/>
              </a:spcAft>
            </a:pPr>
            <a:endParaRPr lang="ru-RU" sz="2400" b="1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7805" marR="72390" algn="just">
              <a:lnSpc>
                <a:spcPct val="105000"/>
              </a:lnSpc>
              <a:spcBef>
                <a:spcPts val="15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 класс.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 удвоения медианы.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</a:rPr>
              <a:t>Центр масс треугольника.</a:t>
            </a:r>
            <a:r>
              <a:rPr lang="ru-RU" sz="2400" dirty="0"/>
              <a:t> </a:t>
            </a:r>
          </a:p>
          <a:p>
            <a:pPr marL="217805" marR="72390" algn="just">
              <a:lnSpc>
                <a:spcPct val="105000"/>
              </a:lnSpc>
              <a:spcBef>
                <a:spcPts val="15"/>
              </a:spcBef>
              <a:spcAft>
                <a:spcPts val="0"/>
              </a:spcAft>
            </a:pP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</a:rPr>
              <a:t>Применение подобия при решении практических задач.</a:t>
            </a:r>
          </a:p>
          <a:p>
            <a:pPr marL="217805" marR="72390" algn="just">
              <a:lnSpc>
                <a:spcPct val="105000"/>
              </a:lnSpc>
              <a:spcBef>
                <a:spcPts val="15"/>
              </a:spcBef>
              <a:spcAft>
                <a:spcPts val="0"/>
              </a:spcAft>
            </a:pP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</a:rPr>
              <a:t>Применение теоремы Пифагора при решении практических задач.</a:t>
            </a:r>
          </a:p>
          <a:p>
            <a:pPr marL="217805" marR="72390" algn="just">
              <a:lnSpc>
                <a:spcPct val="105000"/>
              </a:lnSpc>
              <a:spcBef>
                <a:spcPts val="15"/>
              </a:spcBef>
              <a:spcAft>
                <a:spcPts val="0"/>
              </a:spcAft>
            </a:pPr>
            <a:endParaRPr lang="ru-RU" sz="2400" dirty="0">
              <a:solidFill>
                <a:srgbClr val="231F20"/>
              </a:solidFill>
              <a:latin typeface="Times New Roman" panose="02020603050405020304" pitchFamily="18" charset="0"/>
            </a:endParaRPr>
          </a:p>
          <a:p>
            <a:pPr marL="217805" marR="72390" algn="just">
              <a:lnSpc>
                <a:spcPct val="105000"/>
              </a:lnSpc>
              <a:spcBef>
                <a:spcPts val="15"/>
              </a:spcBef>
              <a:spcAft>
                <a:spcPts val="0"/>
              </a:spcAft>
            </a:pPr>
            <a:endParaRPr lang="ru-RU" sz="2400" dirty="0">
              <a:solidFill>
                <a:srgbClr val="231F20"/>
              </a:solidFill>
              <a:latin typeface="Times New Roman" panose="02020603050405020304" pitchFamily="18" charset="0"/>
            </a:endParaRPr>
          </a:p>
          <a:p>
            <a:pPr marL="217805" marR="72390" algn="just">
              <a:lnSpc>
                <a:spcPct val="105000"/>
              </a:lnSpc>
              <a:spcBef>
                <a:spcPts val="15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</a:rPr>
              <a:t>9 класс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</a:rPr>
              <a:t>. Решение практических задач с использованием теоремы косинусов и теоремы синусов.</a:t>
            </a:r>
          </a:p>
          <a:p>
            <a:pPr marL="217805" marR="72390" algn="just">
              <a:lnSpc>
                <a:spcPct val="105000"/>
              </a:lnSpc>
              <a:spcBef>
                <a:spcPts val="15"/>
              </a:spcBef>
              <a:spcAft>
                <a:spcPts val="0"/>
              </a:spcAft>
            </a:pP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</a:rPr>
              <a:t>Теорема о произведении отрезков хорд, теоремы о произведении отрезков секущих, теорема о квадрате касательной.</a:t>
            </a:r>
          </a:p>
        </p:txBody>
      </p:sp>
    </p:spTree>
    <p:extLst>
      <p:ext uri="{BB962C8B-B14F-4D97-AF65-F5344CB8AC3E}">
        <p14:creationId xmlns:p14="http://schemas.microsoft.com/office/powerpoint/2010/main" val="346077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86204" y="160195"/>
            <a:ext cx="10605796" cy="56292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32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– 9. Учебный курс «Вероятность и статистика» </a:t>
            </a:r>
          </a:p>
          <a:p>
            <a:pPr marR="0" indent="0" fontAlgn="auto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BB2967C-036F-40AC-A2B2-A76283BA74F2}"/>
              </a:ext>
            </a:extLst>
          </p:cNvPr>
          <p:cNvSpPr/>
          <p:nvPr/>
        </p:nvSpPr>
        <p:spPr>
          <a:xfrm>
            <a:off x="1741141" y="1159008"/>
            <a:ext cx="100826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 структуре программы выделены следующие содержательно-методические линии:</a:t>
            </a:r>
          </a:p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«Представление данных и описательная статистика»;</a:t>
            </a:r>
          </a:p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«Вероятность»;</a:t>
            </a:r>
          </a:p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«Элементы комбинаторики»;</a:t>
            </a:r>
          </a:p>
          <a:p>
            <a:pPr algn="just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«Введение в теорию графов».</a:t>
            </a:r>
          </a:p>
        </p:txBody>
      </p:sp>
    </p:spTree>
    <p:extLst>
      <p:ext uri="{BB962C8B-B14F-4D97-AF65-F5344CB8AC3E}">
        <p14:creationId xmlns:p14="http://schemas.microsoft.com/office/powerpoint/2010/main" val="3911738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76400" y="160195"/>
            <a:ext cx="10515600" cy="56292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3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КЛАСС.</a:t>
            </a:r>
            <a:r>
              <a:rPr lang="ru-RU" sz="30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Содержание курса «Вероятность и статистика» </a:t>
            </a:r>
          </a:p>
          <a:p>
            <a:pPr marR="0" indent="0" fontAlgn="auto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5879B5-7DFC-44E2-821D-36AD5CFB99B6}"/>
              </a:ext>
            </a:extLst>
          </p:cNvPr>
          <p:cNvSpPr/>
          <p:nvPr/>
        </p:nvSpPr>
        <p:spPr>
          <a:xfrm>
            <a:off x="1676400" y="909156"/>
            <a:ext cx="10437137" cy="549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" marR="72390" indent="143510" algn="just">
              <a:lnSpc>
                <a:spcPct val="105000"/>
              </a:lnSpc>
              <a:spcBef>
                <a:spcPts val="335"/>
              </a:spcBef>
              <a:spcAft>
                <a:spcPts val="0"/>
              </a:spcAft>
            </a:pPr>
            <a:r>
              <a:rPr lang="ru-RU" sz="2400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Представление данных в виде таблиц, диаграмм, графиков.</a:t>
            </a:r>
            <a:r>
              <a:rPr lang="ru-RU" sz="2400" u="sng" spc="-28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u="sng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Заполнение</a:t>
            </a:r>
            <a:r>
              <a:rPr lang="ru-RU" sz="2400" u="sng" spc="-4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таблиц,</a:t>
            </a:r>
            <a:r>
              <a:rPr lang="ru-RU" sz="2400" u="sng" spc="-4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чтение</a:t>
            </a:r>
            <a:r>
              <a:rPr lang="ru-RU" sz="2400" u="sng" spc="-4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u="sng" spc="-4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построение</a:t>
            </a:r>
            <a:r>
              <a:rPr lang="ru-RU" sz="2400" u="sng" spc="-4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диаграмм</a:t>
            </a:r>
            <a:r>
              <a:rPr lang="ru-RU" sz="2400" u="sng" spc="-4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(столбиковых (столбчатых) и круговых). Чтение графиков реальных процессов. Извлечение информации из диаграмм и таблиц, использование</a:t>
            </a:r>
            <a:r>
              <a:rPr lang="ru-RU" sz="2400" u="sng" spc="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u="sng" spc="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интерпретация</a:t>
            </a:r>
            <a:r>
              <a:rPr lang="ru-RU" sz="2400" u="sng" spc="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данных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" marR="72390" indent="143510" algn="just">
              <a:lnSpc>
                <a:spcPct val="105000"/>
              </a:lnSpc>
              <a:spcBef>
                <a:spcPts val="20"/>
              </a:spcBef>
              <a:spcAft>
                <a:spcPts val="0"/>
              </a:spcAft>
            </a:pP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Описательная статистика: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среднее арифметическое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медиана,</a:t>
            </a:r>
            <a:r>
              <a:rPr lang="ru-RU" sz="2400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размах, наибольшее и наименьшее значения набора числовых</a:t>
            </a:r>
            <a:r>
              <a:rPr lang="ru-RU" sz="2400" spc="-29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данных.</a:t>
            </a:r>
            <a:r>
              <a:rPr lang="ru-RU" sz="2400" spc="4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Примеры</a:t>
            </a:r>
            <a:r>
              <a:rPr lang="ru-RU" sz="2400" spc="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случайной</a:t>
            </a:r>
            <a:r>
              <a:rPr lang="ru-RU" sz="2400" spc="4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изменчивости.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" marR="72390" indent="143510" algn="just">
              <a:lnSpc>
                <a:spcPct val="105000"/>
              </a:lnSpc>
              <a:spcBef>
                <a:spcPts val="15"/>
              </a:spcBef>
              <a:spcAft>
                <a:spcPts val="0"/>
              </a:spcAft>
            </a:pP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Случайный</a:t>
            </a:r>
            <a:r>
              <a:rPr lang="ru-RU" sz="24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эксперимент</a:t>
            </a:r>
            <a:r>
              <a:rPr lang="ru-RU" sz="2400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(опыт)</a:t>
            </a:r>
            <a:r>
              <a:rPr lang="ru-RU" sz="2400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случайное</a:t>
            </a:r>
            <a:r>
              <a:rPr lang="ru-RU" sz="2400" u="sng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событие.</a:t>
            </a:r>
            <a:r>
              <a:rPr lang="ru-RU" sz="2400" u="sng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Вероятность и частота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Роль маловероятных и практически достоверных событий в природе и в обществе.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Монета и игральная кость</a:t>
            </a:r>
            <a:r>
              <a:rPr lang="ru-RU" sz="2400" spc="-27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7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теории</a:t>
            </a:r>
            <a:r>
              <a:rPr lang="ru-RU" sz="2400" spc="7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вероятностей.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" marR="72390" indent="143510" algn="just">
              <a:lnSpc>
                <a:spcPct val="105000"/>
              </a:lnSpc>
              <a:spcBef>
                <a:spcPts val="20"/>
              </a:spcBef>
              <a:spcAft>
                <a:spcPts val="0"/>
              </a:spcAft>
            </a:pP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Граф, вершина, ребро. Степень вершины. Число рёбер и суммарная</a:t>
            </a:r>
            <a:r>
              <a:rPr lang="ru-RU" sz="2400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степень</a:t>
            </a:r>
            <a:r>
              <a:rPr lang="ru-RU" sz="2400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вершин.</a:t>
            </a:r>
            <a:r>
              <a:rPr lang="ru-RU" sz="2400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Представление</a:t>
            </a:r>
            <a:r>
              <a:rPr lang="ru-RU" sz="2400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связности графа.</a:t>
            </a:r>
            <a:r>
              <a:rPr lang="ru-RU" sz="2400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Цепи</a:t>
            </a:r>
            <a:r>
              <a:rPr lang="ru-RU" sz="2400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циклы.</a:t>
            </a:r>
            <a:r>
              <a:rPr lang="ru-RU" sz="2400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Пути</a:t>
            </a:r>
            <a:r>
              <a:rPr lang="ru-RU" sz="2400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графах.</a:t>
            </a:r>
            <a:r>
              <a:rPr lang="ru-RU" sz="2400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Обход</a:t>
            </a:r>
            <a:r>
              <a:rPr lang="ru-RU" sz="2400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графа</a:t>
            </a:r>
            <a:r>
              <a:rPr lang="ru-RU" sz="2400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(эйлеров</a:t>
            </a:r>
            <a:r>
              <a:rPr lang="ru-RU" sz="2400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путь).</a:t>
            </a:r>
            <a:r>
              <a:rPr lang="ru-RU" sz="2400" spc="-27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Представление об ориентированном графе. Решение задач</a:t>
            </a:r>
            <a:r>
              <a:rPr lang="ru-RU" sz="2400" spc="-27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7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помощью</a:t>
            </a:r>
            <a:r>
              <a:rPr lang="ru-RU" sz="2400" spc="7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графов.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22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318327" y="102393"/>
            <a:ext cx="9035473" cy="101118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Обновленный ФГОС ООО -2021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1934670" y="1380251"/>
            <a:ext cx="9896546" cy="452596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6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Приказ Министерства просвещения Российской Федерации от 31.05.2021 № 287 «Об утверждении федерального государственного образовательного стандарта основного общего образования»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3844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76400" y="160195"/>
            <a:ext cx="10515600" cy="56292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3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КЛАСС.</a:t>
            </a:r>
            <a:r>
              <a:rPr lang="ru-RU" sz="30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Содержание курса «Вероятность и статистика» </a:t>
            </a:r>
          </a:p>
          <a:p>
            <a:pPr marR="0" indent="0" fontAlgn="auto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5879B5-7DFC-44E2-821D-36AD5CFB99B6}"/>
              </a:ext>
            </a:extLst>
          </p:cNvPr>
          <p:cNvSpPr/>
          <p:nvPr/>
        </p:nvSpPr>
        <p:spPr>
          <a:xfrm>
            <a:off x="1676400" y="999691"/>
            <a:ext cx="1043713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данных в виде таблиц, диаграмм, графиков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Множество, элемент множества, подмножество.  Операции над множествами: объединение, пересечение, дополнение. Свойства операций над множествами: переместительное, сочетательное, распределительное, включения. Использование графического представления множеств для описания реальных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и явлений, при решении задач.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рассеивания данных. Дисперсия и стандартное отклонение числовых наборов. Диаграмма рассеивания.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Элементарные события случайного опыта.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Случайные события. Вероятности событий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Опыты с равновозможными элементарными событиями. Случайный выбор.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между маловероятными и практически достоверными событиями в природе, обществе и науке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Дерево. Свойства деревьев: единственность пути, существование висячей вершины, связь между числом вершин и числом рёбер. Правило умножения. Решение задач с помощью графов. Противоположные события. Диаграмма Эйлера. Объединение и пересечение событий. Несовместные события. Формула сложения вероятностей. Условная вероятность. Правило умножения. Независимые события. Представление эксперимента в виде дерева. Решение задач на нахождение вероятностей с помощью дерева случайного эксперимента, диаграмм Эйлера.</a:t>
            </a:r>
          </a:p>
        </p:txBody>
      </p:sp>
    </p:spTree>
    <p:extLst>
      <p:ext uri="{BB962C8B-B14F-4D97-AF65-F5344CB8AC3E}">
        <p14:creationId xmlns:p14="http://schemas.microsoft.com/office/powerpoint/2010/main" val="345969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76400" y="160195"/>
            <a:ext cx="10515600" cy="56292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3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КЛАСС.</a:t>
            </a:r>
            <a:r>
              <a:rPr lang="ru-RU" sz="30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Содержание курса «Вероятность и статистика» </a:t>
            </a:r>
          </a:p>
          <a:p>
            <a:pPr marR="0" indent="0" fontAlgn="auto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5879B5-7DFC-44E2-821D-36AD5CFB99B6}"/>
              </a:ext>
            </a:extLst>
          </p:cNvPr>
          <p:cNvSpPr/>
          <p:nvPr/>
        </p:nvSpPr>
        <p:spPr>
          <a:xfrm>
            <a:off x="1676400" y="999691"/>
            <a:ext cx="1043713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данных в виде таблиц, диаграмм, графиков, интерпретация данных. Чтение и построение таблиц, диаграмм, графиков по реальным данным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Перестановки и факториал. Сочетания и число сочетаний. Треугольник Паскаля. Решение задач с использованием комбинаторики.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Геометрическая вероятность. Случайный выбор точки из фигуры на плоскости, из отрезка и из дуги окружности.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Испытание. Успех и неудача. Серия испытаний до первого успеха. Серия испытаний Бернулли. Вероятности событий в серии испытаний Бернулли.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Случайная величина и распределение вероятностей. Математическое ожидание и дисперсия. Примеры математического ожидания как теоретического среднего значения величины. Математическое ожидание и дисперсия случайной величины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«число успехов в серии испытаний Бернулли».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о законе больших чисел. Измерение вероятностей с помощью частот. Роль и значение закона больших чисел в природе и обществе.</a:t>
            </a:r>
          </a:p>
        </p:txBody>
      </p:sp>
    </p:spTree>
    <p:extLst>
      <p:ext uri="{BB962C8B-B14F-4D97-AF65-F5344CB8AC3E}">
        <p14:creationId xmlns:p14="http://schemas.microsoft.com/office/powerpoint/2010/main" val="2209824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76400" y="160195"/>
            <a:ext cx="10515600" cy="56292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3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КЛАСС.</a:t>
            </a:r>
            <a:r>
              <a:rPr lang="ru-RU" sz="30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Характеристика деятельности обучающихся</a:t>
            </a:r>
          </a:p>
          <a:p>
            <a:pPr marR="0" indent="0" fontAlgn="auto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0546F87-4670-45BA-A80E-37902D87403D}"/>
              </a:ext>
            </a:extLst>
          </p:cNvPr>
          <p:cNvSpPr/>
          <p:nvPr/>
        </p:nvSpPr>
        <p:spPr>
          <a:xfrm>
            <a:off x="1979692" y="1238308"/>
            <a:ext cx="9681172" cy="3384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6680" marR="101600" algn="just">
              <a:lnSpc>
                <a:spcPct val="96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Решать задачи 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вычисление математического ожидания и дисперсии дискретной случайной величины по заданному распределению, в том числе задач, связанных со страхованием и лотереями.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6680" marR="101600" algn="just">
              <a:lnSpc>
                <a:spcPct val="9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Знакомиться 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математическим ожиданием и дисперсией некоторых распределений, в том числе распределения случайной величины «число успехов» в серии испытаний Бернулли.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81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EA60C-170B-49E4-9F7C-8CB9407B9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723" y="161926"/>
            <a:ext cx="10515600" cy="83560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https://fgosreestr.ru/oop?page=3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5C6679B-42AD-4DFB-9221-D7590A2E5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78091" y="841058"/>
            <a:ext cx="8793018" cy="566892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4D5977E-EF5C-46DE-A226-363F1174B141}"/>
              </a:ext>
            </a:extLst>
          </p:cNvPr>
          <p:cNvSpPr/>
          <p:nvPr/>
        </p:nvSpPr>
        <p:spPr>
          <a:xfrm>
            <a:off x="2571184" y="5830432"/>
            <a:ext cx="9098733" cy="6795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827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EA60C-170B-49E4-9F7C-8CB9407B9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42996"/>
            <a:ext cx="10515600" cy="835602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Примерная рабочая программа. Математика (углубленный уровень 7 – 9 классы)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3571DEA-9219-4CB1-BD7D-21F0E83FB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517808"/>
            <a:ext cx="103828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учебном плане на изучение математики в 7—9 классах выделяется 8 учебных часов в неделю в течение каждого года обучения, всего 816 учебных часов.</a:t>
            </a:r>
          </a:p>
          <a:p>
            <a:pPr marL="0" indent="0">
              <a:buNone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Учебный курс «Алгебра» - 4 часа в неделю.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Учебный курс «Геометрия» - 3 часа в неделю.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Учебный курс «Вероятность и статистика» - 1 час в неделю.</a:t>
            </a:r>
          </a:p>
          <a:p>
            <a:pPr marL="0" indent="0">
              <a:buNone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476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EA60C-170B-49E4-9F7C-8CB9407B9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25301"/>
            <a:ext cx="10515600" cy="835602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Учебный курс «Алгебра». Некоторые темы.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3571DEA-9219-4CB1-BD7D-21F0E83FB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1060903"/>
            <a:ext cx="10292281" cy="53398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 класс.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делимости на 2, 4, 8, 5, 3, 6, 9, 10, 11. Алгоритм Евклида. Арифметические операции над остатками.</a:t>
            </a:r>
            <a:r>
              <a:rPr lang="ru-RU" sz="3000" dirty="0"/>
              <a:t> 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Кусочно-заданные функции.</a:t>
            </a:r>
          </a:p>
          <a:p>
            <a:pPr marL="0" indent="0">
              <a:buNone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класс.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с остатками. Остатки степеней. Применение остатков к решению уравнений в целых числах и текстовых задач.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Кусочно-заданные функции.</a:t>
            </a:r>
          </a:p>
          <a:p>
            <a:pPr marL="0" indent="0">
              <a:buNone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класс.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применений методов равносильных преобразований, замены переменной, графического метода при решении уравнений 3-й и 4-й степеней.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математической индукции. Простейшие примеры.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786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EA60C-170B-49E4-9F7C-8CB9407B9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25301"/>
            <a:ext cx="10515600" cy="835602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Учебный курс «Геометрия». Некоторые темы.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3571DEA-9219-4CB1-BD7D-21F0E83FB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1060903"/>
            <a:ext cx="10292281" cy="5339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 класс.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Параллельность прямых, исторические сведения о постулате Евклида и о роли Лобачевского в открытии неевклидовой геометрии. Свойство медианы прямоугольного треугольника, проведённой к гипотенузе. </a:t>
            </a:r>
          </a:p>
          <a:p>
            <a:pPr marL="0" indent="0">
              <a:buNone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класс.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 Вариньона для произвольного четырёхугольника.</a:t>
            </a:r>
          </a:p>
          <a:p>
            <a:pPr marL="0" indent="0">
              <a:buNone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класс.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 геометрической оптики. 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Теоремы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Чевы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Менелая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Дистрибутивность скалярного произведения.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737983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EA60C-170B-49E4-9F7C-8CB9407B9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25301"/>
            <a:ext cx="10515600" cy="83560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Учебный курс «Вероятность и статистика». Некоторые темы.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3571DEA-9219-4CB1-BD7D-21F0E83FB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1060903"/>
            <a:ext cx="10292281" cy="53398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 класс.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Описательная статистика: среднее арифметическое, медиана, размах, наибольшее и наименьшее значения, квартили, среднее гармоническое, среднее гармоническое числовых данных.</a:t>
            </a:r>
            <a:r>
              <a:rPr lang="ru-RU" sz="2200" dirty="0"/>
              <a:t> 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Утверждения и высказывания. Отрицание утверждения, условные утверждения, обратные и равносильные утверждения; необходимые и достаточные условия, свойства и признаки. Противоположные утверждения, доказательства от противного.</a:t>
            </a:r>
          </a:p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класс.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рассеивания числового массива.  Дисперсия и стандартное отклонение числового набора. Свойства дисперсии и стандартного отклонения. Диаграммы рассеивания двух наблюдаемых величин. Линейная связь на диаграмме рассеивания. Логические союзы «И» и «ИЛИ». Связь между логическими союзами и операциями над множествами. Использование логических союзов в алгебре.</a:t>
            </a:r>
          </a:p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класс.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Дисперсия и стандартное отклонение случайной величины. Свойства математического ожидания и дисперсии. Математическое ожидание и дисперсия изученных распределений.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Неравенство Чебышева. Закон больших чисел. Математические основания измерения вероятностей.</a:t>
            </a:r>
          </a:p>
        </p:txBody>
      </p:sp>
    </p:spTree>
    <p:extLst>
      <p:ext uri="{BB962C8B-B14F-4D97-AF65-F5344CB8AC3E}">
        <p14:creationId xmlns:p14="http://schemas.microsoft.com/office/powerpoint/2010/main" val="953344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EA60C-170B-49E4-9F7C-8CB9407B9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25301"/>
            <a:ext cx="10117494" cy="83560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помощь учителю математики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3571DEA-9219-4CB1-BD7D-21F0E83FB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1060903"/>
            <a:ext cx="10292281" cy="5339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С 31.01.2022 обучено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1775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учителей математики, планирующих работать в 5 классе с 1 сентября 2022 года</a:t>
            </a:r>
          </a:p>
          <a:p>
            <a:pPr marL="0" indent="0">
              <a:buNone/>
            </a:pP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Раздел «Федеральные государственные образовательные стандарты»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 https://iro23.ru/?page_id=5772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«Методические рекомендации по преподаванию математики в 2022-2023 учебном году» 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https://iro23.ru/?page_id=27332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Запись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вебинара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 14.06.2022 «Рабочие программы по математике»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https://youtu.be/z19qvPox248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В рамках реализации ДПП ПК тьюторов по математике (19.09.2022 </a:t>
            </a:r>
            <a:r>
              <a:rPr lang="ru-RU" sz="2400">
                <a:latin typeface="Tahoma" pitchFamily="34" charset="0"/>
                <a:ea typeface="Tahoma" pitchFamily="34" charset="0"/>
                <a:cs typeface="Tahoma" pitchFamily="34" charset="0"/>
              </a:rPr>
              <a:t>– 24.09.2022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) будет разработан план работы с учителями математики в 2022 году  по изучению курса «Вероятность и статистика»</a:t>
            </a:r>
          </a:p>
          <a:p>
            <a:pPr marL="0" indent="0">
              <a:buNone/>
            </a:pP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344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321" y="1061778"/>
            <a:ext cx="9294715" cy="233974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Здоровья и успехов в новом учебном году!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2653" y="3456477"/>
            <a:ext cx="10095723" cy="2624487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Кафедра математики, информатики и технологического образования </a:t>
            </a:r>
            <a:r>
              <a:rPr lang="ru-RU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E-mail</a:t>
            </a:r>
            <a:r>
              <a:rPr lang="ru-RU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kmii@iro23.ru</a:t>
            </a:r>
            <a:br>
              <a:rPr lang="ru-RU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Кабинет: № 223</a:t>
            </a:r>
            <a:br>
              <a:rPr lang="ru-RU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Телефон: 8 (861) 232-37-47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38000" y="4150302"/>
            <a:ext cx="1614064" cy="16459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170005"/>
            <a:ext cx="10515600" cy="952626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отличия по математике</a:t>
            </a:r>
            <a:endParaRPr lang="ru-RU" sz="4000" b="1" dirty="0">
              <a:solidFill>
                <a:schemeClr val="accent5"/>
              </a:solidFill>
            </a:endParaRP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F4470410-5F13-4C40-90A7-F314C64C68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279769"/>
              </p:ext>
            </p:extLst>
          </p:nvPr>
        </p:nvGraphicFramePr>
        <p:xfrm>
          <a:off x="1676400" y="1316243"/>
          <a:ext cx="10437137" cy="49479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8010">
                  <a:extLst>
                    <a:ext uri="{9D8B030D-6E8A-4147-A177-3AD203B41FA5}">
                      <a16:colId xmlns:a16="http://schemas.microsoft.com/office/drawing/2014/main" val="2046649218"/>
                    </a:ext>
                  </a:extLst>
                </a:gridCol>
                <a:gridCol w="5219127">
                  <a:extLst>
                    <a:ext uri="{9D8B030D-6E8A-4147-A177-3AD203B41FA5}">
                      <a16:colId xmlns:a16="http://schemas.microsoft.com/office/drawing/2014/main" val="2289692952"/>
                    </a:ext>
                  </a:extLst>
                </a:gridCol>
              </a:tblGrid>
              <a:tr h="5925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ФГОС ООО 2010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ФГОС ООО 2021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9390611"/>
                  </a:ext>
                </a:extLst>
              </a:tr>
              <a:tr h="774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«Математика и информатика»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«Математика», «Информатика»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6419208"/>
                  </a:ext>
                </a:extLst>
              </a:tr>
              <a:tr h="1212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«Математика. Алгебра. Геометрия. Информатика»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«Математика. Алгебра. Геометрия. Вероятность и статистика»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763670"/>
                  </a:ext>
                </a:extLst>
              </a:tr>
              <a:tr h="8035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Только</a:t>
                      </a:r>
                      <a:r>
                        <a:rPr lang="ru-RU" sz="2400" b="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2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базовый уровень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Базовый и углубленный уровень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8901313"/>
                  </a:ext>
                </a:extLst>
              </a:tr>
              <a:tr h="1100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5-9 класс – по 170 часов в год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5-6 класс по 170 часов в год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7-9 класс по 204 часа в год (БУ)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7-9 класс по 272 часа в год (УУ)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3725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0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728332" y="135227"/>
            <a:ext cx="10241973" cy="10525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Единое содержание общего образования https://edsoo.ru/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1728332" y="1050202"/>
            <a:ext cx="9625468" cy="512676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102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A8DF7-3A38-40BD-B792-6983F36F2DDF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7" t="13750" r="23280" b="11250"/>
          <a:stretch>
            <a:fillRect/>
          </a:stretch>
        </p:blipFill>
        <p:spPr bwMode="auto">
          <a:xfrm>
            <a:off x="1728332" y="888619"/>
            <a:ext cx="10463668" cy="574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7AB3A3-4A18-4CD2-8166-FAD3B931DC26}"/>
              </a:ext>
            </a:extLst>
          </p:cNvPr>
          <p:cNvSpPr/>
          <p:nvPr/>
        </p:nvSpPr>
        <p:spPr>
          <a:xfrm>
            <a:off x="8193386" y="923276"/>
            <a:ext cx="1801640" cy="12314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833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7320" y="217284"/>
            <a:ext cx="10239468" cy="1421394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Примерная рабочая программа основного общего образования предмета «Математика»</a:t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latin typeface="Arial" pitchFamily="34" charset="0"/>
                <a:cs typeface="Arial" pitchFamily="34" charset="0"/>
                <a:hlinkClick r:id="rId2"/>
              </a:rPr>
              <a:t>https://edsoo.ru/Primernie_rabochie_progra.htm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1733" y="1548142"/>
            <a:ext cx="5558929" cy="47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CF5695-F90D-4D91-B59E-399AB437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212" y="365125"/>
            <a:ext cx="9624588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038932-2E8C-4AB7-8612-9B637CF34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9624" y="1825625"/>
            <a:ext cx="9724176" cy="4351338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56C47B-821E-4F08-B277-E6E9C9C56E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9624" y="153320"/>
            <a:ext cx="9995026" cy="633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22917-E946-4502-84CD-5F320FC9C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456" y="269331"/>
            <a:ext cx="10515600" cy="558511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https://fgosreestr.ru/oop?page=11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2765129-73AD-4555-B221-4E62EF47A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13524" y="945537"/>
            <a:ext cx="8120094" cy="538577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F7E83E5-3F9A-4F3D-98A6-ECABB65E164E}"/>
              </a:ext>
            </a:extLst>
          </p:cNvPr>
          <p:cNvSpPr/>
          <p:nvPr/>
        </p:nvSpPr>
        <p:spPr>
          <a:xfrm>
            <a:off x="2969537" y="5830432"/>
            <a:ext cx="7242772" cy="5008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640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4B27-820D-4DCC-AEC2-ACED7D418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516" y="129735"/>
            <a:ext cx="10311897" cy="1083429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Примерная программа по математике 5-9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C0AF2F-D6A7-4599-90F9-2D8A73DA6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212" y="1354844"/>
            <a:ext cx="10194201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Содержание образования, соответствующее предметным результатам освоения Примерной рабочей программы, распределённым по годам обучения, структурировано таким образом, чтобы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 всем основным, принципиальным вопросам обучающиеся обращались неоднократно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чтобы овладение математическими понятиями и навыками осуществлялось последовательно и поступательно, с соблюдением принципа преемственности, а новые знания включались в общую систему математических представлений обучающихся, расширяя и углубляя её, образуя прочные множественные связи.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077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560DA8-46DF-4AA6-8134-8A292A26D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427" y="231523"/>
            <a:ext cx="9931652" cy="115365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СОДЕРЖАНИЕ КУРСА «МАТЕМАТИКА» </a:t>
            </a:r>
            <a:br>
              <a:rPr lang="ru-RU" sz="36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(ПО ГОДАМ ОБУЧЕНИЯ)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DD17F2-0D57-47C6-BA1D-F1C6D22F0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3466" y="1619125"/>
            <a:ext cx="5157787" cy="823912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класс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FC66F8-85A5-40CB-8CA4-508011734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73466" y="2494623"/>
            <a:ext cx="5157787" cy="368458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Натуральные числа и нуль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Дроби</a:t>
            </a:r>
            <a:endParaRPr lang="ru-RU" b="1" i="1" dirty="0">
              <a:latin typeface="Arial" panose="020B0604020202020204" pitchFamily="34" charset="0"/>
              <a:ea typeface="Georgia" panose="02040502050405020303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Решение текстовых задач</a:t>
            </a:r>
          </a:p>
          <a:p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Наглядная геометрия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F2F10A9-CF60-4B65-A658-8CD3A8692F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05530" y="1650144"/>
            <a:ext cx="5183188" cy="823912"/>
          </a:xfrm>
        </p:spPr>
        <p:txBody>
          <a:bodyPr/>
          <a:lstStyle/>
          <a:p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класс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C6D314-2931-4649-8C91-78887DFE45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05942" y="2443037"/>
            <a:ext cx="5183188" cy="3684588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Натуральные числа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Дроби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Положительные и отрицательные числа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Буквенные выражения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Решение текстовых задач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Наглядная геометрия</a:t>
            </a:r>
          </a:p>
        </p:txBody>
      </p:sp>
    </p:spTree>
    <p:extLst>
      <p:ext uri="{BB962C8B-B14F-4D97-AF65-F5344CB8AC3E}">
        <p14:creationId xmlns:p14="http://schemas.microsoft.com/office/powerpoint/2010/main" val="40644964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2432</Words>
  <Application>Microsoft Office PowerPoint</Application>
  <PresentationFormat>Широкоэкранный</PresentationFormat>
  <Paragraphs>169</Paragraphs>
  <Slides>29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Georgia</vt:lpstr>
      <vt:lpstr>Tahoma</vt:lpstr>
      <vt:lpstr>Times New Roman</vt:lpstr>
      <vt:lpstr>Тема Office</vt:lpstr>
      <vt:lpstr>Equation</vt:lpstr>
      <vt:lpstr>Презентация PowerPoint</vt:lpstr>
      <vt:lpstr>Обновленный ФГОС ООО -2021</vt:lpstr>
      <vt:lpstr>Основные отличия по математике</vt:lpstr>
      <vt:lpstr>Единое содержание общего образования https://edsoo.ru/</vt:lpstr>
      <vt:lpstr>Примерная рабочая программа основного общего образования предмета «Математика» https://edsoo.ru/Primernie_rabochie_progra.htm</vt:lpstr>
      <vt:lpstr>Презентация PowerPoint</vt:lpstr>
      <vt:lpstr>https://fgosreestr.ru/oop?page=11 </vt:lpstr>
      <vt:lpstr>Примерная программа по математике 5-9</vt:lpstr>
      <vt:lpstr>СОДЕРЖАНИЕ КУРСА «МАТЕМАТИКА»  (ПО ГОДАМ ОБУЧЕНИЯ)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Математика (базовый уровень 7 – 9 классы)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https://fgosreestr.ru/oop?page=3 </vt:lpstr>
      <vt:lpstr>Примерная рабочая программа. Математика (углубленный уровень 7 – 9 классы)</vt:lpstr>
      <vt:lpstr>Учебный курс «Алгебра». Некоторые темы.</vt:lpstr>
      <vt:lpstr>Учебный курс «Геометрия». Некоторые темы.</vt:lpstr>
      <vt:lpstr>Учебный курс «Вероятность и статистика». Некоторые темы.</vt:lpstr>
      <vt:lpstr>В помощь учителю математики</vt:lpstr>
      <vt:lpstr>Здоровья и успехов в новом учебном году!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В. Кондрашова</dc:creator>
  <cp:lastModifiedBy>Елена Н. Белай</cp:lastModifiedBy>
  <cp:revision>61</cp:revision>
  <dcterms:created xsi:type="dcterms:W3CDTF">2022-08-09T08:21:29Z</dcterms:created>
  <dcterms:modified xsi:type="dcterms:W3CDTF">2022-08-16T09:20:17Z</dcterms:modified>
</cp:coreProperties>
</file>