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9" r:id="rId8"/>
    <p:sldId id="265" r:id="rId9"/>
    <p:sldId id="274" r:id="rId10"/>
    <p:sldId id="275" r:id="rId11"/>
    <p:sldId id="286" r:id="rId12"/>
    <p:sldId id="282" r:id="rId13"/>
    <p:sldId id="283" r:id="rId14"/>
    <p:sldId id="284" r:id="rId15"/>
    <p:sldId id="285" r:id="rId16"/>
    <p:sldId id="267" r:id="rId17"/>
    <p:sldId id="266" r:id="rId18"/>
    <p:sldId id="271" r:id="rId19"/>
    <p:sldId id="270" r:id="rId20"/>
    <p:sldId id="272" r:id="rId21"/>
    <p:sldId id="269" r:id="rId22"/>
    <p:sldId id="260" r:id="rId23"/>
    <p:sldId id="258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D3B7A"/>
    <a:srgbClr val="0871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8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4220A-3AAF-47CD-A971-73C13F869EF5}" type="datetimeFigureOut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35472-26E2-4138-A2C6-7C503B335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9711D-6AC6-4FA6-A6FE-93EBA361C181}" type="datetimeFigureOut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C3A4-BF1C-45DE-BBE2-A5E06A04F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92FF-3910-466A-89CA-BEFF84D044B8}" type="datetimeFigureOut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4F7E7-0D31-4562-A62F-753EBC201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5F2C-FE76-473E-B8D1-6B81516FB22D}" type="datetimeFigureOut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77C7-1B11-40AE-A507-350EDE0B7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DF3B-D240-450C-836D-8B9AED5115A8}" type="datetimeFigureOut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B2F9-0EB0-414E-9AC2-B35DE541C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95810-057C-4791-BCC4-83DC33C8BB4F}" type="datetimeFigureOut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3205-29E8-4371-B8E5-FA614A305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8E38-9A00-49B2-BDE6-EEF5C6A31118}" type="datetimeFigureOut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1D7B8-BB55-49DA-843B-5BEA9E68A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8C326-F5A6-43C5-8731-218B753BC821}" type="datetimeFigureOut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39B67-BE5E-4962-83F0-6DEE640FE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764C9-2A22-470B-83B6-BC95020100C5}" type="datetimeFigureOut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94A6-9F21-4253-8140-68A7E0720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E018-EEDC-4954-9DA7-9B6AB3B20C57}" type="datetimeFigureOut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2F98-9AF1-45E2-A6B0-6C96326CB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08AD-6C49-49EC-9384-B4BD02E41517}" type="datetimeFigureOut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08AF-4807-4CD7-9BAF-0879C055D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6ADCDC-8A44-41F3-8012-154EFD8E1991}" type="datetimeFigureOut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7662E2-E687-48A1-B897-71D69D4C5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instrao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rao.ru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instrao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instrao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v.ru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&#1083;&#1080;&#1094;&#1077;&#1081;373.&#1088;&#1092;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 txBox="1">
            <a:spLocks/>
          </p:cNvSpPr>
          <p:nvPr/>
        </p:nvSpPr>
        <p:spPr bwMode="auto">
          <a:xfrm>
            <a:off x="4606925" y="1114425"/>
            <a:ext cx="75850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4000" b="1">
                <a:solidFill>
                  <a:srgbClr val="1D3B7A"/>
                </a:solidFill>
              </a:rPr>
              <a:t>Формирование функциональной грамотности на уроке математики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018463" y="4816475"/>
            <a:ext cx="38957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1D3B7A"/>
                </a:solidFill>
              </a:rPr>
              <a:t>Боклогова Ольга Павловна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1D3B7A"/>
                </a:solidFill>
              </a:rPr>
              <a:t>Преподаватель ОД(математика, 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1D3B7A"/>
                </a:solidFill>
              </a:rPr>
              <a:t>информатика и ИКТ)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1D3B7A"/>
                </a:solidFill>
              </a:rPr>
              <a:t>Краснодарского ПКУ</a:t>
            </a:r>
          </a:p>
          <a:p>
            <a:pPr>
              <a:lnSpc>
                <a:spcPct val="90000"/>
              </a:lnSpc>
            </a:pP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1673225" y="0"/>
            <a:ext cx="9680575" cy="1325563"/>
          </a:xfrm>
        </p:spPr>
        <p:txBody>
          <a:bodyPr/>
          <a:lstStyle/>
          <a:p>
            <a:r>
              <a:rPr lang="ru-RU" b="1" smtClean="0">
                <a:solidFill>
                  <a:srgbClr val="1D3B7A"/>
                </a:solidFill>
                <a:latin typeface="Arial" charset="0"/>
              </a:rPr>
              <a:t>Активное слушание</a:t>
            </a:r>
          </a:p>
        </p:txBody>
      </p:sp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13" y="1082675"/>
            <a:ext cx="80645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4197350" y="6280150"/>
            <a:ext cx="6226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/>
              <a:t>https://avatars.mds.yandex.net/i?id=55e88db5c41c327346569a849cc7a7b5-4395348-images-thumbs&amp;n=13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1676400" y="-217488"/>
            <a:ext cx="10515600" cy="1325563"/>
          </a:xfrm>
        </p:spPr>
        <p:txBody>
          <a:bodyPr/>
          <a:lstStyle/>
          <a:p>
            <a:r>
              <a:rPr lang="ru-RU" b="1" smtClean="0">
                <a:solidFill>
                  <a:srgbClr val="1D3B7A"/>
                </a:solidFill>
                <a:latin typeface="Arial" charset="0"/>
              </a:rPr>
              <a:t>Задачи на любой урок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950" y="909638"/>
            <a:ext cx="65436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0" y="2981325"/>
            <a:ext cx="7240588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1966913" y="252413"/>
            <a:ext cx="889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2400"/>
              <a:t>Институт стратегии развития образования. </a:t>
            </a:r>
            <a:r>
              <a:rPr lang="ru-RU" sz="2400" b="1">
                <a:hlinkClick r:id="rId2"/>
              </a:rPr>
              <a:t>https://instrao.ru/</a:t>
            </a:r>
            <a:endParaRPr lang="ru-RU" sz="2400" b="1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933450"/>
            <a:ext cx="10294938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88" y="1014413"/>
            <a:ext cx="10015537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966913" y="252413"/>
            <a:ext cx="889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2400"/>
              <a:t>Институт стратегии развития образования. </a:t>
            </a:r>
            <a:r>
              <a:rPr lang="ru-RU" sz="2400" b="1">
                <a:hlinkClick r:id="rId3"/>
              </a:rPr>
              <a:t>https://instrao.ru/</a:t>
            </a:r>
            <a:endParaRPr lang="ru-RU" sz="24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966913" y="252413"/>
            <a:ext cx="889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2400"/>
              <a:t>Институт стратегии развития образования. </a:t>
            </a:r>
            <a:r>
              <a:rPr lang="ru-RU" sz="2400" b="1">
                <a:hlinkClick r:id="rId2"/>
              </a:rPr>
              <a:t>https://instrao.ru/</a:t>
            </a:r>
            <a:endParaRPr lang="ru-RU" sz="2400" b="1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350" y="985838"/>
            <a:ext cx="1027430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1966913" y="252413"/>
            <a:ext cx="889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2400"/>
              <a:t>Институт стратегии развития образования. </a:t>
            </a:r>
            <a:r>
              <a:rPr lang="ru-RU" sz="2400" b="1">
                <a:hlinkClick r:id="rId2"/>
              </a:rPr>
              <a:t>https://instrao.ru/</a:t>
            </a:r>
            <a:endParaRPr lang="ru-RU" sz="2400" b="1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0413" y="930275"/>
            <a:ext cx="75628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1600200" y="0"/>
            <a:ext cx="11037888" cy="1695450"/>
          </a:xfrm>
        </p:spPr>
        <p:txBody>
          <a:bodyPr/>
          <a:lstStyle/>
          <a:p>
            <a:r>
              <a:rPr lang="ru-RU" sz="4000" b="1" smtClean="0">
                <a:solidFill>
                  <a:srgbClr val="1D3B7A"/>
                </a:solidFill>
              </a:rPr>
              <a:t>Задание из банка института стратегии развития образования</a:t>
            </a:r>
            <a:r>
              <a:rPr lang="ru-RU" smtClean="0"/>
              <a:t> 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8975" y="1458913"/>
            <a:ext cx="739775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1676400" y="185738"/>
            <a:ext cx="10515600" cy="1325562"/>
          </a:xfrm>
        </p:spPr>
        <p:txBody>
          <a:bodyPr/>
          <a:lstStyle/>
          <a:p>
            <a:r>
              <a:rPr lang="ru-RU" sz="4000" b="1" smtClean="0">
                <a:solidFill>
                  <a:srgbClr val="1D3B7A"/>
                </a:solidFill>
              </a:rPr>
              <a:t>Задание из банка института стратегии развития образования</a:t>
            </a: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0" y="1404938"/>
            <a:ext cx="9694863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676400" y="169863"/>
            <a:ext cx="10515600" cy="1325562"/>
          </a:xfrm>
        </p:spPr>
        <p:txBody>
          <a:bodyPr/>
          <a:lstStyle/>
          <a:p>
            <a:r>
              <a:rPr lang="ru-RU" sz="4000" b="1" smtClean="0">
                <a:solidFill>
                  <a:srgbClr val="1D3B7A"/>
                </a:solidFill>
              </a:rPr>
              <a:t>Задание из банка института стратегии развития образования</a:t>
            </a: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3425" y="1795463"/>
            <a:ext cx="9034463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1676400" y="266700"/>
            <a:ext cx="10515600" cy="1325563"/>
          </a:xfrm>
        </p:spPr>
        <p:txBody>
          <a:bodyPr/>
          <a:lstStyle/>
          <a:p>
            <a:r>
              <a:rPr lang="ru-RU" sz="4000" b="1" smtClean="0">
                <a:solidFill>
                  <a:srgbClr val="1D3B7A"/>
                </a:solidFill>
              </a:rPr>
              <a:t>Задание из банка лицея №373 г. Санкт-Петербурга</a:t>
            </a: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638" y="1600200"/>
            <a:ext cx="85248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790700" y="-101600"/>
            <a:ext cx="10515600" cy="13255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1D3B7A"/>
                </a:solidFill>
                <a:latin typeface="Arial" charset="0"/>
              </a:rPr>
              <a:t>Читательская грамотность</a:t>
            </a:r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0" y="1300163"/>
            <a:ext cx="7754938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325" y="925513"/>
            <a:ext cx="7956550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1801813" y="176213"/>
            <a:ext cx="708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/>
              <a:t>Министерство просвещения РФ.</a:t>
            </a:r>
            <a:r>
              <a:rPr lang="ru-RU"/>
              <a:t> </a:t>
            </a:r>
            <a:r>
              <a:rPr lang="en-US">
                <a:hlinkClick r:id="rId3"/>
              </a:rPr>
              <a:t>https</a:t>
            </a:r>
            <a:r>
              <a:rPr lang="ru-RU">
                <a:hlinkClick r:id="rId3"/>
              </a:rPr>
              <a:t>://</a:t>
            </a:r>
            <a:r>
              <a:rPr lang="en-US">
                <a:hlinkClick r:id="rId3"/>
              </a:rPr>
              <a:t>fg</a:t>
            </a:r>
            <a:r>
              <a:rPr lang="ru-RU">
                <a:hlinkClick r:id="rId3"/>
              </a:rPr>
              <a:t>.</a:t>
            </a:r>
            <a:r>
              <a:rPr lang="en-US">
                <a:hlinkClick r:id="rId3"/>
              </a:rPr>
              <a:t>resh</a:t>
            </a:r>
            <a:r>
              <a:rPr lang="ru-RU">
                <a:hlinkClick r:id="rId3"/>
              </a:rPr>
              <a:t>.</a:t>
            </a:r>
            <a:r>
              <a:rPr lang="en-US">
                <a:hlinkClick r:id="rId3"/>
              </a:rPr>
              <a:t>edu</a:t>
            </a:r>
            <a:r>
              <a:rPr lang="ru-RU">
                <a:hlinkClick r:id="rId3"/>
              </a:rPr>
              <a:t>.</a:t>
            </a:r>
            <a:r>
              <a:rPr lang="en-US">
                <a:hlinkClick r:id="rId3"/>
              </a:rPr>
              <a:t>ru</a:t>
            </a:r>
            <a:r>
              <a:rPr lang="ru-RU">
                <a:hlinkClick r:id="rId3"/>
              </a:rPr>
              <a:t>/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288" y="938213"/>
            <a:ext cx="9983787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1903413" y="176213"/>
            <a:ext cx="448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2400"/>
              <a:t>Просвещение. </a:t>
            </a:r>
            <a:r>
              <a:rPr lang="en-US" sz="2400">
                <a:hlinkClick r:id="rId3"/>
              </a:rPr>
              <a:t>https://prosv.ru/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1676400" y="147638"/>
            <a:ext cx="10515600" cy="1325562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Arial" charset="0"/>
              </a:rPr>
              <a:t>ГБОУ Лицей №373 Московского района Санкт-Петербурга «Экономический лицей». </a:t>
            </a:r>
            <a:r>
              <a:rPr lang="en-US" sz="2800" smtClean="0">
                <a:latin typeface="Arial" charset="0"/>
                <a:hlinkClick r:id="rId2"/>
              </a:rPr>
              <a:t>https</a:t>
            </a:r>
            <a:r>
              <a:rPr lang="ru-RU" sz="2800" smtClean="0">
                <a:latin typeface="Arial" charset="0"/>
                <a:hlinkClick r:id="rId2"/>
              </a:rPr>
              <a:t>://</a:t>
            </a:r>
            <a:r>
              <a:rPr lang="en-US" sz="2800" smtClean="0">
                <a:latin typeface="Arial" charset="0"/>
                <a:hlinkClick r:id="rId2"/>
              </a:rPr>
              <a:t>www</a:t>
            </a:r>
            <a:r>
              <a:rPr lang="ru-RU" sz="2800" smtClean="0">
                <a:latin typeface="Arial" charset="0"/>
                <a:hlinkClick r:id="rId2"/>
              </a:rPr>
              <a:t>.лицей373.рф/</a:t>
            </a:r>
            <a:r>
              <a:rPr lang="ru-RU" smtClean="0"/>
              <a:t> </a:t>
            </a:r>
          </a:p>
        </p:txBody>
      </p:sp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1525588"/>
            <a:ext cx="968851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5538" y="904875"/>
            <a:ext cx="625792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208213" y="196850"/>
            <a:ext cx="4227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/>
              <a:t>Тренажёры по развитию ФГ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1535113" y="0"/>
            <a:ext cx="10515600" cy="1325563"/>
          </a:xfrm>
        </p:spPr>
        <p:txBody>
          <a:bodyPr/>
          <a:lstStyle/>
          <a:p>
            <a:r>
              <a:rPr lang="ru-RU" sz="2400" smtClean="0">
                <a:latin typeface="Arial" charset="0"/>
              </a:rPr>
              <a:t>Сборники эталонных изданий под редакцией Г.С. Ковалёвой</a:t>
            </a:r>
            <a:r>
              <a:rPr lang="ru-RU" smtClean="0"/>
              <a:t> </a:t>
            </a:r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7713" y="1035050"/>
            <a:ext cx="61531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ru-RU" sz="2400" smtClean="0">
                <a:latin typeface="Arial" charset="0"/>
              </a:rPr>
              <a:t>Пособия Института развития образования</a:t>
            </a:r>
            <a:r>
              <a:rPr lang="ru-RU" smtClean="0"/>
              <a:t> </a:t>
            </a:r>
          </a:p>
        </p:txBody>
      </p:sp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4338" y="1027113"/>
            <a:ext cx="390207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071563"/>
            <a:ext cx="454977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3057525" y="1647825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3057525" y="1647825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ru-RU" sz="2800" smtClean="0">
                <a:latin typeface="Arial" charset="0"/>
              </a:rPr>
              <a:t>Пособия Института развития образования</a:t>
            </a:r>
          </a:p>
        </p:txBody>
      </p:sp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7688" y="1012825"/>
            <a:ext cx="38862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1263" y="1055688"/>
            <a:ext cx="4926012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ChangeArrowheads="1"/>
          </p:cNvSpPr>
          <p:nvPr/>
        </p:nvSpPr>
        <p:spPr bwMode="auto">
          <a:xfrm>
            <a:off x="1725613" y="277813"/>
            <a:ext cx="622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Пособия Института развития образования</a:t>
            </a:r>
          </a:p>
        </p:txBody>
      </p:sp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025" y="981075"/>
            <a:ext cx="3900488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25" y="1012825"/>
            <a:ext cx="44958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2950" y="1054100"/>
            <a:ext cx="38973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6650" y="1033463"/>
            <a:ext cx="533241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2009775" y="244475"/>
            <a:ext cx="622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Пособия Института развития образования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2090738" y="-146050"/>
            <a:ext cx="9612312" cy="1325563"/>
          </a:xfrm>
        </p:spPr>
        <p:txBody>
          <a:bodyPr/>
          <a:lstStyle/>
          <a:p>
            <a:r>
              <a:rPr lang="ru-RU" smtClean="0">
                <a:solidFill>
                  <a:srgbClr val="1D3B7A"/>
                </a:solidFill>
                <a:latin typeface="Arial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1512888" y="0"/>
            <a:ext cx="10515600" cy="13255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1D3B7A"/>
                </a:solidFill>
                <a:latin typeface="Arial" charset="0"/>
              </a:rPr>
              <a:t>Читательская грамотность</a:t>
            </a: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5313" y="1079500"/>
            <a:ext cx="91789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1512888" y="0"/>
            <a:ext cx="10515600" cy="8032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1D3B7A"/>
                </a:solidFill>
                <a:latin typeface="Arial" charset="0"/>
              </a:rPr>
              <a:t>Читательская грамотность</a:t>
            </a:r>
          </a:p>
        </p:txBody>
      </p:sp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050" y="990600"/>
            <a:ext cx="807085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1D3B7A"/>
                </a:solidFill>
                <a:latin typeface="Arial" charset="0"/>
              </a:rPr>
              <a:t>Внимание! Ошибка!</a:t>
            </a:r>
          </a:p>
        </p:txBody>
      </p:sp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1063" y="2843213"/>
            <a:ext cx="763905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7738" y="1554163"/>
            <a:ext cx="3743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5200" y="4440238"/>
            <a:ext cx="203835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1724025" y="0"/>
            <a:ext cx="9177338" cy="13255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1D3B7A"/>
                </a:solidFill>
                <a:latin typeface="Arial" charset="0"/>
              </a:rPr>
              <a:t>Прямоугольный треугольник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695450"/>
            <a:ext cx="768826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813" y="3600450"/>
            <a:ext cx="74993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0" y="2900363"/>
            <a:ext cx="25527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26575" y="1011238"/>
            <a:ext cx="25892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4298950"/>
            <a:ext cx="61515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61513" y="4694238"/>
            <a:ext cx="22701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1524000" y="-223838"/>
            <a:ext cx="10515600" cy="13255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1D3B7A"/>
                </a:solidFill>
                <a:latin typeface="Arial" charset="0"/>
              </a:rPr>
              <a:t>Самоподготовка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611313" y="935038"/>
            <a:ext cx="10491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u="sng">
                <a:solidFill>
                  <a:srgbClr val="1D3B7A"/>
                </a:solidFill>
              </a:rPr>
              <a:t>Должный образ задаётся преподавателем:</a:t>
            </a:r>
            <a:r>
              <a:rPr lang="ru-RU"/>
              <a:t> 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368550" y="1620838"/>
            <a:ext cx="175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1D3B7A"/>
                </a:solidFill>
                <a:latin typeface="Times New Roman" pitchFamily="18" charset="0"/>
              </a:rPr>
              <a:t>Можно: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693863" y="2305050"/>
            <a:ext cx="84248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1D3B7A"/>
                </a:solidFill>
                <a:latin typeface="Times New Roman" pitchFamily="18" charset="0"/>
              </a:rPr>
              <a:t>Спрашивать у одноклассников, как решается задача;</a:t>
            </a:r>
          </a:p>
          <a:p>
            <a:r>
              <a:rPr lang="ru-RU" sz="2400">
                <a:solidFill>
                  <a:srgbClr val="1D3B7A"/>
                </a:solidFill>
                <a:latin typeface="Times New Roman" pitchFamily="18" charset="0"/>
              </a:rPr>
              <a:t>Объяснять , как решается задача;</a:t>
            </a:r>
          </a:p>
          <a:p>
            <a:r>
              <a:rPr lang="ru-RU" sz="2400">
                <a:solidFill>
                  <a:srgbClr val="1D3B7A"/>
                </a:solidFill>
                <a:latin typeface="Times New Roman" pitchFamily="18" charset="0"/>
              </a:rPr>
              <a:t>Не выполнять самоподготовку, если материал непонятен;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192338" y="3906838"/>
            <a:ext cx="185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1D3B7A"/>
                </a:solidFill>
              </a:rPr>
              <a:t>Нельзя: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2227263" y="4687888"/>
            <a:ext cx="182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1D3B7A"/>
                </a:solidFill>
              </a:rPr>
              <a:t>Списывать!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ru-RU" b="1" smtClean="0">
                <a:solidFill>
                  <a:srgbClr val="1D3B7A"/>
                </a:solidFill>
                <a:latin typeface="Arial" charset="0"/>
              </a:rPr>
              <a:t>Коллективная разминка</a:t>
            </a: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627188" y="1084263"/>
            <a:ext cx="6430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1D3B7A"/>
                </a:solidFill>
              </a:rPr>
              <a:t>Математика 6 класс, «Делители и кратные»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913" y="1585913"/>
            <a:ext cx="4403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3133725"/>
            <a:ext cx="48625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8638" y="3605213"/>
            <a:ext cx="44815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5475" y="5092700"/>
            <a:ext cx="4198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65325" y="5537200"/>
            <a:ext cx="43513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35813" y="1527175"/>
            <a:ext cx="41783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85025" y="2684463"/>
            <a:ext cx="48101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07250" y="3173413"/>
            <a:ext cx="43068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6775" y="3679825"/>
            <a:ext cx="430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42175" y="4157663"/>
            <a:ext cx="478631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18375" y="5140325"/>
            <a:ext cx="313848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1676400" y="-201613"/>
            <a:ext cx="10515600" cy="1325563"/>
          </a:xfrm>
        </p:spPr>
        <p:txBody>
          <a:bodyPr/>
          <a:lstStyle/>
          <a:p>
            <a:r>
              <a:rPr lang="ru-RU" b="1" smtClean="0">
                <a:solidFill>
                  <a:srgbClr val="1D3B7A"/>
                </a:solidFill>
                <a:latin typeface="Arial" charset="0"/>
              </a:rPr>
              <a:t>Усвоение терминологии</a:t>
            </a: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03288"/>
            <a:ext cx="65246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0563" y="3733800"/>
            <a:ext cx="66040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175</Words>
  <Application>Microsoft Office PowerPoint</Application>
  <PresentationFormat>Произвольный</PresentationFormat>
  <Paragraphs>42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 Light</vt:lpstr>
      <vt:lpstr>Calibri</vt:lpstr>
      <vt:lpstr>Times New Roman</vt:lpstr>
      <vt:lpstr>Тема Office</vt:lpstr>
      <vt:lpstr>Слайд 1</vt:lpstr>
      <vt:lpstr>Читательская грамотность</vt:lpstr>
      <vt:lpstr>Читательская грамотность</vt:lpstr>
      <vt:lpstr>Читательская грамотность</vt:lpstr>
      <vt:lpstr>Внимание! Ошибка!</vt:lpstr>
      <vt:lpstr>Прямоугольный треугольник</vt:lpstr>
      <vt:lpstr>Самоподготовка</vt:lpstr>
      <vt:lpstr>Коллективная разминка</vt:lpstr>
      <vt:lpstr>Усвоение терминологии</vt:lpstr>
      <vt:lpstr>Активное слушание</vt:lpstr>
      <vt:lpstr>Задачи на любой урок</vt:lpstr>
      <vt:lpstr>Слайд 12</vt:lpstr>
      <vt:lpstr>Слайд 13</vt:lpstr>
      <vt:lpstr>Слайд 14</vt:lpstr>
      <vt:lpstr>Слайд 15</vt:lpstr>
      <vt:lpstr>Задание из банка института стратегии развития образования </vt:lpstr>
      <vt:lpstr>Задание из банка института стратегии развития образования</vt:lpstr>
      <vt:lpstr>Задание из банка института стратегии развития образования</vt:lpstr>
      <vt:lpstr>Задание из банка лицея №373 г. Санкт-Петербурга</vt:lpstr>
      <vt:lpstr>Слайд 20</vt:lpstr>
      <vt:lpstr>Слайд 21</vt:lpstr>
      <vt:lpstr>ГБОУ Лицей №373 Московского района Санкт-Петербурга «Экономический лицей». https://www.лицей373.рф/ </vt:lpstr>
      <vt:lpstr>Слайд 23</vt:lpstr>
      <vt:lpstr>Сборники эталонных изданий под редакцией Г.С. Ковалёвой </vt:lpstr>
      <vt:lpstr>Пособия Института развития образования </vt:lpstr>
      <vt:lpstr>Пособия Института развития образования</vt:lpstr>
      <vt:lpstr>Слайд 27</vt:lpstr>
      <vt:lpstr>Слайд 28</vt:lpstr>
      <vt:lpstr>Благодарю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Кондрашова</dc:creator>
  <cp:lastModifiedBy>Артем</cp:lastModifiedBy>
  <cp:revision>9</cp:revision>
  <dcterms:created xsi:type="dcterms:W3CDTF">2022-08-09T08:21:29Z</dcterms:created>
  <dcterms:modified xsi:type="dcterms:W3CDTF">2022-08-15T06:41:53Z</dcterms:modified>
</cp:coreProperties>
</file>