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79" r:id="rId25"/>
    <p:sldId id="288" r:id="rId26"/>
    <p:sldId id="280" r:id="rId27"/>
    <p:sldId id="281" r:id="rId28"/>
    <p:sldId id="282" r:id="rId29"/>
    <p:sldId id="283" r:id="rId30"/>
    <p:sldId id="286" r:id="rId31"/>
    <p:sldId id="287" r:id="rId32"/>
    <p:sldId id="28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B7A"/>
    <a:srgbClr val="087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A694A-CB36-4A03-9A61-8A83745A7AC0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50B9-B5F2-4445-95C7-EF7FF6A2B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8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9D52B0-D215-4ADE-B2FA-44907F053C37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0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7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4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7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6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9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0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7DAC-214A-4BB2-B9CD-07516FC3CD74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65B1-0D3C-492E-A80E-8A96BA81A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7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E:\&#1072;&#1074;&#1075;&#1091;&#1089;&#1090;_2022\16.08.22_&#1041;&#1091;&#1088;&#1076;&#1102;&#1075;&#1086;&#1074;&#1072;%20&#1057;&#1048;_&#1084;&#1072;&#1090;&#1077;&#1088;&#1080;&#1072;&#1083;&#1099;\4.matematika_5-9_&#1060;&#1048;&#1055;&#1048;_&#1082;&#1086;&#1076;&#1080;&#1092;&#1080;&#1082;&#1072;&#1090;&#1086;&#1088;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Prikaz_Ministerstva_prosvescheniya_Rossijskoj_Federacii_ot_31_05_2021_287_Ob_utverzhdenii_federalnogo_gosudarstvennogo_obrazovat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07346" y="437931"/>
            <a:ext cx="7472217" cy="59813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Использование тематического классификатора содержания образования портала Единое содержание общего образования в деятельности учителя математики при составлении контрольно-измерительных материалов.</a:t>
            </a:r>
            <a:endParaRPr lang="ru-RU" sz="3600" b="1" dirty="0">
              <a:solidFill>
                <a:srgbClr val="1D3B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75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34836" y="130176"/>
            <a:ext cx="9947564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Кодификатор ФИПИ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E4129-830A-4626-9770-7B35F8CD5DF4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t="12350" r="10011" b="5408"/>
          <a:stretch>
            <a:fillRect/>
          </a:stretch>
        </p:blipFill>
        <p:spPr bwMode="auto">
          <a:xfrm>
            <a:off x="46568" y="981075"/>
            <a:ext cx="1214543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8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022764" y="274638"/>
            <a:ext cx="9559636" cy="8509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Кодификатор ФИПИ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884218" y="1374920"/>
            <a:ext cx="987598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3400" dirty="0" smtClean="0"/>
              <a:t>Кодификатор состоит из двух разделов: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3400" dirty="0" smtClean="0"/>
              <a:t> раздел 1. «Перечень распределённых по классам проверяемых требований к результатам освоения основной образовательной программы основного общего образования по математике»;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3400" dirty="0" smtClean="0"/>
              <a:t> раздел 2. «Перечень распределённых по классам проверяемых элементов содержания по математике».</a:t>
            </a:r>
          </a:p>
        </p:txBody>
      </p:sp>
      <p:sp>
        <p:nvSpPr>
          <p:cNvPr id="4" name="Управляющая кнопка: документ 3">
            <a:hlinkClick r:id="rId2" action="ppaction://hlinkfile" highlightClick="1"/>
          </p:cNvPr>
          <p:cNvSpPr/>
          <p:nvPr/>
        </p:nvSpPr>
        <p:spPr>
          <a:xfrm>
            <a:off x="10128251" y="5661026"/>
            <a:ext cx="1344083" cy="1008063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435" y="937030"/>
            <a:ext cx="10474587" cy="66690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частью Общероссийской системы оценки качества образования являются оценочные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оценивания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определить уровень сформированности метапредметных и предметных результатов у учащихся основной школы. Инструментом оценивания являются контрольно-измерительные материалы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2BD54-92BC-4637-92FB-3724CCF45C72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892685" y="891873"/>
            <a:ext cx="10096115" cy="58322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Понятие контрольно-измерительных материалов (КИМ) включает два существенных момента: контроль и измерение. КИМ предназначен для оценки уровня освоения образовательной программы по учебному предмету.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Целью разработки КИМ является установление соответствия уровня подготовки учащихся на данном этапе обучения требованиям к уровню подготовки учащихся, предусмотренных рабочей программой по учебным предметам, курсам.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промежуточной аттестации школа должна проверять те результаты и в таком порядке,  который прописан во ФГОС ООО.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16059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8124" r="11333" b="15833"/>
          <a:stretch>
            <a:fillRect/>
          </a:stretch>
        </p:blipFill>
        <p:spPr bwMode="auto">
          <a:xfrm>
            <a:off x="-23284" y="1717964"/>
            <a:ext cx="12170835" cy="480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251" y="2899076"/>
            <a:ext cx="8688916" cy="863600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01669" y="244620"/>
            <a:ext cx="873702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1D3B7A"/>
                </a:solidFill>
                <a:latin typeface="+mn-lt"/>
              </a:rPr>
              <a:t>Темы контрольных работ по Тематическому классификатору:</a:t>
            </a:r>
            <a:endParaRPr lang="ru-RU" sz="3200" b="1" dirty="0">
              <a:solidFill>
                <a:srgbClr val="1D3B7A"/>
              </a:solidFill>
              <a:latin typeface="+mn-lt"/>
            </a:endParaRP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EA0DC-C1DF-4DA3-8914-20EECD50D368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653309" y="0"/>
            <a:ext cx="984654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1D3B7A"/>
                </a:solidFill>
                <a:latin typeface="+mn-lt"/>
              </a:rPr>
              <a:t>Темы контрольных работ по Тематическому классификатору:</a:t>
            </a:r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12C81-1C1A-48F5-8C68-2E0CA5AF156D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10519" r="42369"/>
          <a:stretch>
            <a:fillRect/>
          </a:stretch>
        </p:blipFill>
        <p:spPr bwMode="auto">
          <a:xfrm>
            <a:off x="192618" y="2636838"/>
            <a:ext cx="11855449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"/>
          <a:stretch>
            <a:fillRect/>
          </a:stretch>
        </p:blipFill>
        <p:spPr bwMode="auto">
          <a:xfrm>
            <a:off x="192618" y="3933825"/>
            <a:ext cx="1199938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1"/>
          <a:stretch>
            <a:fillRect/>
          </a:stretch>
        </p:blipFill>
        <p:spPr bwMode="auto">
          <a:xfrm>
            <a:off x="229948" y="5268621"/>
            <a:ext cx="9793816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33797" r="36433" b="55009"/>
          <a:stretch>
            <a:fillRect/>
          </a:stretch>
        </p:blipFill>
        <p:spPr bwMode="auto">
          <a:xfrm>
            <a:off x="143933" y="1196975"/>
            <a:ext cx="120480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810326" y="-26988"/>
            <a:ext cx="9772073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Темы контрольных работ по Тематическому классификатору: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5" r="28893" b="3571"/>
          <a:stretch>
            <a:fillRect/>
          </a:stretch>
        </p:blipFill>
        <p:spPr bwMode="auto">
          <a:xfrm>
            <a:off x="190501" y="2636838"/>
            <a:ext cx="118575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r="18268"/>
          <a:stretch>
            <a:fillRect/>
          </a:stretch>
        </p:blipFill>
        <p:spPr bwMode="auto">
          <a:xfrm>
            <a:off x="-48684" y="3716338"/>
            <a:ext cx="1219411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62975" r="23204"/>
          <a:stretch>
            <a:fillRect/>
          </a:stretch>
        </p:blipFill>
        <p:spPr bwMode="auto">
          <a:xfrm>
            <a:off x="239185" y="5167025"/>
            <a:ext cx="10991849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9" r="49213"/>
          <a:stretch>
            <a:fillRect/>
          </a:stretch>
        </p:blipFill>
        <p:spPr bwMode="auto">
          <a:xfrm>
            <a:off x="175871" y="1341438"/>
            <a:ext cx="9218084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933826"/>
            <a:ext cx="12192000" cy="1008063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0"/>
            <a:ext cx="119528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7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7" y="620713"/>
            <a:ext cx="11616267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2059708" y="44451"/>
            <a:ext cx="9522691" cy="56197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D3B7A"/>
                </a:solidFill>
                <a:latin typeface="+mn-lt"/>
              </a:rPr>
              <a:t>Последние уроки в 5 классе</a:t>
            </a:r>
          </a:p>
        </p:txBody>
      </p:sp>
    </p:spTree>
    <p:extLst>
      <p:ext uri="{BB962C8B-B14F-4D97-AF65-F5344CB8AC3E}">
        <p14:creationId xmlns:p14="http://schemas.microsoft.com/office/powerpoint/2010/main" val="41593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022764" y="44451"/>
            <a:ext cx="9559636" cy="56197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Последний урок в 5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классе (Урок 168)</a:t>
            </a:r>
            <a:endParaRPr lang="ru-RU" sz="36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6583E-3671-464E-96AC-B5A66E1F326C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12192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3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2318327" y="1566863"/>
            <a:ext cx="9346624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hlinkClick r:id="rId3" tooltip="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(Зарегистрирован 05.07.2021 № 64101)"/>
              </a:rPr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(Зарегистрирован 05.07.2021 № 64101)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338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E2483-DC82-4673-B0A9-EE0AAEE347A3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3" t="19376" r="36281" b="6250"/>
          <a:stretch>
            <a:fillRect/>
          </a:stretch>
        </p:blipFill>
        <p:spPr bwMode="auto">
          <a:xfrm>
            <a:off x="1293079" y="44451"/>
            <a:ext cx="328795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1" t="19376" r="36414" b="4791"/>
          <a:stretch>
            <a:fillRect/>
          </a:stretch>
        </p:blipFill>
        <p:spPr bwMode="auto">
          <a:xfrm>
            <a:off x="8722783" y="0"/>
            <a:ext cx="3469217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95" y="44451"/>
            <a:ext cx="358428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2" t="19792" r="35593" b="5417"/>
          <a:stretch>
            <a:fillRect/>
          </a:stretch>
        </p:blipFill>
        <p:spPr bwMode="auto">
          <a:xfrm>
            <a:off x="2299855" y="2949576"/>
            <a:ext cx="3192896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6" t="19682" r="36179" b="5527"/>
          <a:stretch>
            <a:fillRect/>
          </a:stretch>
        </p:blipFill>
        <p:spPr bwMode="auto">
          <a:xfrm>
            <a:off x="7703127" y="2967038"/>
            <a:ext cx="3041459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59914" y="40481"/>
            <a:ext cx="3645669" cy="4221163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08" y="130176"/>
            <a:ext cx="10640292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Контрольная работа  «Натуральные числа. Линии на плоскости». Вариант 1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699490" y="1123950"/>
            <a:ext cx="10492509" cy="57340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/>
              <a:t>1</a:t>
            </a:r>
            <a:r>
              <a:rPr lang="ru-RU" sz="2600" dirty="0" smtClean="0"/>
              <a:t>. Запишите цифрами число:</a:t>
            </a:r>
          </a:p>
          <a:p>
            <a:pPr>
              <a:buFontTx/>
              <a:buNone/>
            </a:pPr>
            <a:r>
              <a:rPr lang="ru-RU" sz="2600" dirty="0" smtClean="0"/>
              <a:t>	1) шестьдесят пять миллиардов сто двадцать три миллиона девятьсот  сорок одна тысяча восемьсот тридцать семь;</a:t>
            </a:r>
          </a:p>
          <a:p>
            <a:pPr>
              <a:buFontTx/>
              <a:buNone/>
            </a:pPr>
            <a:r>
              <a:rPr lang="ru-RU" sz="2600" dirty="0" smtClean="0"/>
              <a:t>	2) восемьсот два миллиона пятьдесят четыре тысячи одиннадцать;</a:t>
            </a:r>
          </a:p>
          <a:p>
            <a:pPr>
              <a:buFontTx/>
              <a:buNone/>
            </a:pPr>
            <a:r>
              <a:rPr lang="ru-RU" sz="2600" dirty="0" smtClean="0"/>
              <a:t>	3) тридцать три миллиарда девять миллионов один.</a:t>
            </a:r>
          </a:p>
          <a:p>
            <a:pPr>
              <a:buFontTx/>
              <a:buNone/>
            </a:pPr>
            <a:r>
              <a:rPr lang="ru-RU" sz="2600" dirty="0" smtClean="0"/>
              <a:t>2. Сравните числа:  1) 5 678 и 5 489;    2) 14 092 и 14 605.</a:t>
            </a:r>
          </a:p>
          <a:p>
            <a:pPr>
              <a:buFontTx/>
              <a:buNone/>
            </a:pPr>
            <a:r>
              <a:rPr lang="ru-RU" sz="2600" dirty="0" smtClean="0"/>
              <a:t>3. Начертите координатный луч и отметьте на нём точки, соответствующие числам 2, 5, 7, 9.</a:t>
            </a:r>
          </a:p>
          <a:p>
            <a:pPr>
              <a:buFontTx/>
              <a:buNone/>
            </a:pPr>
            <a:r>
              <a:rPr lang="ru-RU" sz="2600" dirty="0" smtClean="0"/>
              <a:t>4. Начертите отрезок </a:t>
            </a:r>
            <a:r>
              <a:rPr lang="ru-RU" sz="2600" i="1" dirty="0" smtClean="0"/>
              <a:t>FK</a:t>
            </a:r>
            <a:r>
              <a:rPr lang="ru-RU" sz="2600" dirty="0" smtClean="0"/>
              <a:t>, длина которого равна 5 см 6 мм, отметьте на нём точку </a:t>
            </a:r>
            <a:r>
              <a:rPr lang="ru-RU" sz="2600" i="1" dirty="0" smtClean="0"/>
              <a:t>C</a:t>
            </a:r>
            <a:r>
              <a:rPr lang="ru-RU" sz="2600" dirty="0" smtClean="0"/>
              <a:t>. Запишите все отрезки, образовавшиеся на рисунке, и измерьте их длины.</a:t>
            </a:r>
          </a:p>
          <a:p>
            <a:pPr>
              <a:buFontTx/>
              <a:buNone/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8476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616364" y="44450"/>
            <a:ext cx="10575636" cy="9223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Контрольная работа  «Натуральные числа. Линии на плоскости». Вариант 1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995055" y="1544493"/>
            <a:ext cx="9652000" cy="5543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5. Точка </a:t>
            </a:r>
            <a:r>
              <a:rPr lang="ru-RU" sz="2800" i="1" dirty="0" smtClean="0"/>
              <a:t>K </a:t>
            </a:r>
            <a:r>
              <a:rPr lang="ru-RU" sz="2800" dirty="0" smtClean="0"/>
              <a:t>принадлежит отрезку </a:t>
            </a:r>
            <a:r>
              <a:rPr lang="ru-RU" sz="2800" i="1" dirty="0" smtClean="0"/>
              <a:t>ME</a:t>
            </a:r>
            <a:r>
              <a:rPr lang="ru-RU" sz="2800" dirty="0" smtClean="0"/>
              <a:t>, </a:t>
            </a:r>
            <a:r>
              <a:rPr lang="ru-RU" sz="2800" i="1" dirty="0" smtClean="0"/>
              <a:t>MK </a:t>
            </a:r>
            <a:r>
              <a:rPr lang="ru-RU" sz="2800" dirty="0" smtClean="0"/>
              <a:t>= 19 см, отрезок </a:t>
            </a:r>
            <a:r>
              <a:rPr lang="ru-RU" sz="2800" i="1" dirty="0" smtClean="0"/>
              <a:t>KE </a:t>
            </a:r>
            <a:r>
              <a:rPr lang="ru-RU" sz="2800" dirty="0" smtClean="0"/>
              <a:t>на 17 см больше отрезка </a:t>
            </a:r>
            <a:r>
              <a:rPr lang="ru-RU" sz="2800" i="1" dirty="0" smtClean="0"/>
              <a:t>MK</a:t>
            </a:r>
            <a:r>
              <a:rPr lang="ru-RU" sz="2800" dirty="0" smtClean="0"/>
              <a:t>. Найдите длину отрезка </a:t>
            </a:r>
            <a:r>
              <a:rPr lang="ru-RU" sz="2800" i="1" dirty="0" smtClean="0"/>
              <a:t>ME</a:t>
            </a:r>
            <a:r>
              <a:rPr lang="ru-RU" sz="2800" dirty="0" smtClean="0"/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6. Запишите цифру, которую можно поставить вместо звёздочки, чтобы образовалось верное неравенство (рассмотрите все возможные случаи):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		1) 3 78* &lt; 3 784;	 	2) 5 8*5 &gt; 5 872.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7. На отрезке </a:t>
            </a:r>
            <a:r>
              <a:rPr lang="ru-RU" sz="2800" i="1" dirty="0" smtClean="0"/>
              <a:t>CD </a:t>
            </a:r>
            <a:r>
              <a:rPr lang="ru-RU" sz="2800" dirty="0" smtClean="0"/>
              <a:t>длиной 40 см отметили точки </a:t>
            </a:r>
            <a:r>
              <a:rPr lang="ru-RU" sz="2800" i="1" dirty="0" smtClean="0"/>
              <a:t>P </a:t>
            </a:r>
            <a:r>
              <a:rPr lang="ru-RU" sz="2800" dirty="0" smtClean="0"/>
              <a:t>и </a:t>
            </a:r>
            <a:r>
              <a:rPr lang="ru-RU" sz="2800" i="1" dirty="0" smtClean="0"/>
              <a:t>Q </a:t>
            </a:r>
            <a:r>
              <a:rPr lang="ru-RU" sz="2800" dirty="0" smtClean="0"/>
              <a:t>так, что </a:t>
            </a:r>
            <a:r>
              <a:rPr lang="ru-RU" sz="2800" i="1" dirty="0" smtClean="0"/>
              <a:t>CP </a:t>
            </a:r>
            <a:r>
              <a:rPr lang="ru-RU" sz="2800" dirty="0" smtClean="0"/>
              <a:t>= 28 см, </a:t>
            </a:r>
            <a:r>
              <a:rPr lang="ru-RU" sz="2800" i="1" dirty="0" smtClean="0"/>
              <a:t>QD </a:t>
            </a:r>
            <a:r>
              <a:rPr lang="ru-RU" sz="2800" dirty="0" smtClean="0"/>
              <a:t>= 26 см. Чему равна длина отрезка </a:t>
            </a:r>
            <a:r>
              <a:rPr lang="ru-RU" sz="2800" i="1" dirty="0" smtClean="0"/>
              <a:t>PQ</a:t>
            </a:r>
            <a:r>
              <a:rPr lang="ru-RU" sz="2800" dirty="0" smtClean="0"/>
              <a:t>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8. Сравните: 1) 3 км и 2 974 м; 	2) 912 кг и 8 ц.</a:t>
            </a:r>
          </a:p>
        </p:txBody>
      </p:sp>
    </p:spTree>
    <p:extLst>
      <p:ext uri="{BB962C8B-B14F-4D97-AF65-F5344CB8AC3E}">
        <p14:creationId xmlns:p14="http://schemas.microsoft.com/office/powerpoint/2010/main" val="7791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891"/>
            <a:ext cx="6534727" cy="99796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D3B7A"/>
                </a:solidFill>
                <a:latin typeface="+mn-lt"/>
              </a:rPr>
              <a:t>Обобщенный план варианта</a:t>
            </a:r>
            <a:endParaRPr lang="ru-RU" sz="3600" dirty="0">
              <a:solidFill>
                <a:srgbClr val="1D3B7A"/>
              </a:solidFill>
              <a:latin typeface="+mn-lt"/>
            </a:endParaRP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12" y="960583"/>
            <a:ext cx="10287451" cy="541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2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350"/>
            <a:ext cx="12156017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76" y="0"/>
            <a:ext cx="11644023" cy="1325563"/>
          </a:xfrm>
        </p:spPr>
        <p:txBody>
          <a:bodyPr>
            <a:noAutofit/>
          </a:bodyPr>
          <a:lstStyle/>
          <a:p>
            <a:pPr marL="1114425" marR="675640" indent="635" algn="ctr">
              <a:spcBef>
                <a:spcPts val="455"/>
              </a:spcBef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Раздел 1. Перечень распределённых по классам проверяемых</a:t>
            </a:r>
            <a:r>
              <a:rPr lang="ru-RU" sz="2400" b="1" spc="5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требований</a:t>
            </a:r>
            <a:r>
              <a:rPr lang="ru-RU" sz="2400" b="1" spc="-35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к</a:t>
            </a:r>
            <a:r>
              <a:rPr lang="ru-RU" sz="2400" b="1" spc="-25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результатам</a:t>
            </a:r>
            <a:r>
              <a:rPr lang="ru-RU" sz="2400" b="1" spc="-25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освоения</a:t>
            </a:r>
            <a:r>
              <a:rPr lang="ru-RU" sz="2400" b="1" spc="-25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основной</a:t>
            </a:r>
            <a:r>
              <a:rPr lang="ru-RU" sz="2400" b="1" spc="-25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образовательной</a:t>
            </a:r>
            <a:r>
              <a:rPr lang="ru-RU" sz="2400" b="1" spc="-335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программы</a:t>
            </a:r>
            <a:r>
              <a:rPr lang="ru-RU" sz="2400" b="1" spc="-20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основного</a:t>
            </a:r>
            <a:r>
              <a:rPr lang="ru-RU" sz="2400" b="1" spc="-10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общего</a:t>
            </a:r>
            <a:r>
              <a:rPr lang="ru-RU" sz="2400" b="1" spc="-10" dirty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образования по</a:t>
            </a:r>
            <a:r>
              <a:rPr lang="ru-RU" sz="2400" b="1" spc="-15" dirty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математике</a:t>
            </a:r>
            <a:endParaRPr lang="ru-RU" sz="24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75" y="1209957"/>
            <a:ext cx="10172412" cy="570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1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10" y="1"/>
            <a:ext cx="1064029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Контрольная работа  «Натуральные числа. Линии на плоскости». Вариант 1 ( Н.Я. </a:t>
            </a:r>
            <a:r>
              <a:rPr lang="ru-RU" sz="2500" b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Виленкин</a:t>
            </a:r>
            <a:r>
              <a:rPr lang="ru-RU" sz="25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)</a:t>
            </a:r>
            <a:endParaRPr lang="ru-RU" sz="2500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23" y="775855"/>
            <a:ext cx="7795495" cy="58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3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53308" y="-26988"/>
            <a:ext cx="10538692" cy="11430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1D3B7A"/>
                </a:solidFill>
                <a:latin typeface="+mn-lt"/>
              </a:rPr>
              <a:t>Темы контрольных работ по Тематическому классификатору:</a:t>
            </a:r>
            <a:endParaRPr lang="ru-RU" sz="3200" b="1" dirty="0">
              <a:solidFill>
                <a:srgbClr val="1D3B7A"/>
              </a:solidFill>
              <a:latin typeface="+mn-lt"/>
            </a:endParaRP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E40DC-E7BF-4EC3-A934-D523F8CEA7B6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02" r="28143"/>
          <a:stretch>
            <a:fillRect/>
          </a:stretch>
        </p:blipFill>
        <p:spPr bwMode="auto">
          <a:xfrm>
            <a:off x="143933" y="1484314"/>
            <a:ext cx="1204806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r="17923" b="17966"/>
          <a:stretch>
            <a:fillRect/>
          </a:stretch>
        </p:blipFill>
        <p:spPr bwMode="auto">
          <a:xfrm>
            <a:off x="46567" y="2730500"/>
            <a:ext cx="12096751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788"/>
            <a:ext cx="121920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618" y="1557338"/>
            <a:ext cx="11664949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1800" y="5661025"/>
            <a:ext cx="9120717" cy="1081088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020290" y="130176"/>
            <a:ext cx="8562109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D3B7A"/>
                </a:solidFill>
                <a:latin typeface="+mn-lt"/>
              </a:rPr>
              <a:t>Десятичные дроби (Урок 132)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188"/>
            <a:ext cx="12192000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8684" y="4868864"/>
            <a:ext cx="12001501" cy="1081087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400" y="93229"/>
            <a:ext cx="8774545" cy="4905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Контрольная работа «Понятие о десятичной дроби. Вариант 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1791854" y="886106"/>
            <a:ext cx="10400145" cy="59769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300" dirty="0" smtClean="0"/>
              <a:t>1. Сравните: 1) 14,396 и 14,4; 2) 0,657 и 0,6565.</a:t>
            </a:r>
          </a:p>
          <a:p>
            <a:pPr>
              <a:buFontTx/>
              <a:buNone/>
            </a:pPr>
            <a:r>
              <a:rPr lang="ru-RU" sz="2300" dirty="0" smtClean="0"/>
              <a:t>2. Округлите: 1) 16,76 до десятых;  2) 0,4864 до тысячных.</a:t>
            </a:r>
          </a:p>
          <a:p>
            <a:pPr>
              <a:buFontTx/>
              <a:buNone/>
            </a:pPr>
            <a:r>
              <a:rPr lang="ru-RU" sz="2300" dirty="0" smtClean="0"/>
              <a:t>3. Выполните действия:</a:t>
            </a:r>
          </a:p>
          <a:p>
            <a:pPr>
              <a:buFontTx/>
              <a:buNone/>
            </a:pPr>
            <a:r>
              <a:rPr lang="ru-RU" sz="2300" dirty="0" smtClean="0"/>
              <a:t>	1) 3,87 + 32,496;	 2) 23,7 − 16,48; 	3) 20 − 12,345.</a:t>
            </a:r>
          </a:p>
          <a:p>
            <a:pPr>
              <a:buFontTx/>
              <a:buNone/>
            </a:pPr>
            <a:r>
              <a:rPr lang="ru-RU" sz="2300" dirty="0" smtClean="0"/>
              <a:t>4. Скорость катера по течению реки равна 24,2 км/ч, а собственная скорость катера — 22,8 км/ч. Найдите скорость катера против течения реки.</a:t>
            </a:r>
          </a:p>
          <a:p>
            <a:pPr>
              <a:buFontTx/>
              <a:buNone/>
            </a:pPr>
            <a:r>
              <a:rPr lang="ru-RU" sz="2300" dirty="0" smtClean="0"/>
              <a:t>5</a:t>
            </a:r>
            <a:r>
              <a:rPr lang="ru-RU" sz="2300" b="1" dirty="0" smtClean="0">
                <a:solidFill>
                  <a:srgbClr val="C00000"/>
                </a:solidFill>
              </a:rPr>
              <a:t>. Вычислите, записав данные величины в килограммах:</a:t>
            </a:r>
          </a:p>
          <a:p>
            <a:pPr>
              <a:buFontTx/>
              <a:buNone/>
            </a:pPr>
            <a:r>
              <a:rPr lang="ru-RU" sz="2300" b="1" dirty="0" smtClean="0">
                <a:solidFill>
                  <a:srgbClr val="C00000"/>
                </a:solidFill>
              </a:rPr>
              <a:t>		1) 3,4 кг + 839 г; 	2) 2 кг 30 г − 1956 г.</a:t>
            </a:r>
          </a:p>
          <a:p>
            <a:pPr>
              <a:buFontTx/>
              <a:buNone/>
            </a:pPr>
            <a:r>
              <a:rPr lang="ru-RU" sz="2300" dirty="0" smtClean="0"/>
              <a:t>6. Одна сторона треугольника равна 5,6 см, что на 1,4 см больше второй стороны и на 0,7 см меньше третьей. Найдите периметр треугольника.</a:t>
            </a:r>
          </a:p>
          <a:p>
            <a:pPr>
              <a:buFontTx/>
              <a:buNone/>
            </a:pPr>
            <a:r>
              <a:rPr lang="ru-RU" sz="2300" dirty="0" smtClean="0"/>
              <a:t>7. Напишите три числа, каждое из которых больше 5,74 и меньше 5,76.</a:t>
            </a:r>
          </a:p>
          <a:p>
            <a:pPr>
              <a:buFontTx/>
              <a:buNone/>
            </a:pPr>
            <a:r>
              <a:rPr lang="ru-RU" sz="2300" dirty="0" smtClean="0"/>
              <a:t>8. </a:t>
            </a:r>
            <a:r>
              <a:rPr lang="ru-RU" sz="2300" b="1" dirty="0" smtClean="0">
                <a:solidFill>
                  <a:srgbClr val="C00000"/>
                </a:solidFill>
              </a:rPr>
              <a:t>Найдите значение выражения, выбирая удобный порядок вычислений:</a:t>
            </a:r>
          </a:p>
          <a:p>
            <a:pPr>
              <a:buFontTx/>
              <a:buNone/>
            </a:pPr>
            <a:r>
              <a:rPr lang="ru-RU" sz="2300" b="1" dirty="0" smtClean="0">
                <a:solidFill>
                  <a:srgbClr val="C00000"/>
                </a:solidFill>
              </a:rPr>
              <a:t>		1) (8,63 + 3,298) − 5,63;	 2) 0,927 − (0,327 + 0,429).</a:t>
            </a:r>
            <a:endParaRPr lang="ru-RU" sz="2300" dirty="0" smtClean="0"/>
          </a:p>
        </p:txBody>
      </p:sp>
    </p:spTree>
    <p:extLst>
      <p:ext uri="{BB962C8B-B14F-4D97-AF65-F5344CB8AC3E}">
        <p14:creationId xmlns:p14="http://schemas.microsoft.com/office/powerpoint/2010/main" val="41236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28332" y="135227"/>
            <a:ext cx="10241973" cy="1052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Единое содержание общего образования https://edsoo.ru/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A8DF7-3A38-40BD-B792-6983F36F2DDF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13750" r="23280" b="11250"/>
          <a:stretch>
            <a:fillRect/>
          </a:stretch>
        </p:blipFill>
        <p:spPr bwMode="auto">
          <a:xfrm>
            <a:off x="1524000" y="1295400"/>
            <a:ext cx="102362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8976784" y="5278439"/>
            <a:ext cx="3215216" cy="1463675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4" y="1021479"/>
            <a:ext cx="10612582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57400" y="198871"/>
            <a:ext cx="6513945" cy="60469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D3B7A"/>
                </a:solidFill>
                <a:latin typeface="+mn-lt"/>
              </a:rPr>
              <a:t>Обобщенный план варианта</a:t>
            </a:r>
            <a:endParaRPr lang="ru-RU" sz="3600" dirty="0">
              <a:solidFill>
                <a:srgbClr val="1D3B7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368" y="286328"/>
            <a:ext cx="9959109" cy="117345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Раздел 2. Перечень распределённых по классам проверяемых элементов содержания по </a:t>
            </a:r>
            <a:r>
              <a:rPr lang="ru-RU" sz="3200" b="1" dirty="0" smtClean="0">
                <a:latin typeface="+mn-lt"/>
              </a:rPr>
              <a:t>математике</a:t>
            </a:r>
            <a:endParaRPr lang="ru-RU" sz="3200" dirty="0">
              <a:latin typeface="+mn-lt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9" y="1390906"/>
            <a:ext cx="11111346" cy="521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2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90898" y="2283844"/>
            <a:ext cx="66816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196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654"/>
            <a:ext cx="12192000" cy="480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800" y="4652963"/>
            <a:ext cx="863600" cy="2159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6" name="Заголовок 1"/>
          <p:cNvSpPr>
            <a:spLocks noGrp="1"/>
          </p:cNvSpPr>
          <p:nvPr>
            <p:ph type="title"/>
          </p:nvPr>
        </p:nvSpPr>
        <p:spPr>
          <a:xfrm>
            <a:off x="1567876" y="101596"/>
            <a:ext cx="10515600" cy="107141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Единое содержание общего образования https://edsoo.ru/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0651" y="4652963"/>
            <a:ext cx="1140883" cy="2159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19792" r="42554" b="12917"/>
          <a:stretch>
            <a:fillRect/>
          </a:stretch>
        </p:blipFill>
        <p:spPr bwMode="auto">
          <a:xfrm>
            <a:off x="1357735" y="981075"/>
            <a:ext cx="1076767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1647723" y="9236"/>
            <a:ext cx="1039456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Единое содержание общего образования https://edsoo.ru/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4212" y="3675063"/>
            <a:ext cx="1439333" cy="2587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>
          <a:xfrm>
            <a:off x="1558617" y="152698"/>
            <a:ext cx="10515600" cy="10018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Единое содержание общего образования https://edsoo.ru/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871D-210C-4201-88A7-E619D2E833CF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1614488"/>
            <a:ext cx="1055062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23706" y="5004089"/>
            <a:ext cx="1153583" cy="287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90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Заголовок 1"/>
          <p:cNvSpPr>
            <a:spLocks noGrp="1"/>
          </p:cNvSpPr>
          <p:nvPr>
            <p:ph type="title"/>
          </p:nvPr>
        </p:nvSpPr>
        <p:spPr>
          <a:xfrm>
            <a:off x="1662545" y="0"/>
            <a:ext cx="10141527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Единое содержание общего образования https://edsoo.ru/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9307D-642B-439C-9B2A-FFED6513D9E9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5" b="4485"/>
          <a:stretch>
            <a:fillRect/>
          </a:stretch>
        </p:blipFill>
        <p:spPr bwMode="auto">
          <a:xfrm>
            <a:off x="1" y="1773238"/>
            <a:ext cx="12289367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r="1544"/>
          <a:stretch>
            <a:fillRect/>
          </a:stretch>
        </p:blipFill>
        <p:spPr bwMode="auto">
          <a:xfrm>
            <a:off x="0" y="908050"/>
            <a:ext cx="12192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1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8" y="450994"/>
            <a:ext cx="11855449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121920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2033155" y="1033896"/>
            <a:ext cx="9628717" cy="44432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КЭС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(контролируемые элементы содержания) - элементы урока, наличие которых проверяется при составлении календарно-тематического плана и при проведении анализа контрольных работ.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КЭС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определяются из кодификаторов, разработанных и опубликованных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ФИПИ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ПЭС ФИПИ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Предметные элементы содержания ФИПИ</a:t>
            </a:r>
          </a:p>
          <a:p>
            <a:endParaRPr lang="ru-RU" sz="3200" dirty="0" smtClean="0"/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F7335-F3EC-4D0A-A670-33F6620AB9B2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444</Words>
  <Application>Microsoft Office PowerPoint</Application>
  <PresentationFormat>Произвольный</PresentationFormat>
  <Paragraphs>71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Единое содержание общего образования https://edsoo.ru/</vt:lpstr>
      <vt:lpstr>Единое содержание общего образования https://edsoo.ru/</vt:lpstr>
      <vt:lpstr>Единое содержание общего образования https://edsoo.ru/</vt:lpstr>
      <vt:lpstr>Единое содержание общего образования https://edsoo.ru/</vt:lpstr>
      <vt:lpstr>Единое содержание общего образования https://edsoo.ru/</vt:lpstr>
      <vt:lpstr>Презентация PowerPoint</vt:lpstr>
      <vt:lpstr>Презентация PowerPoint</vt:lpstr>
      <vt:lpstr>Кодификатор ФИПИ</vt:lpstr>
      <vt:lpstr>Кодификатор ФИПИ</vt:lpstr>
      <vt:lpstr>Презентация PowerPoint</vt:lpstr>
      <vt:lpstr>Презентация PowerPoint</vt:lpstr>
      <vt:lpstr>Темы контрольных работ по Тематическому классификатору:</vt:lpstr>
      <vt:lpstr>Темы контрольных работ по Тематическому классификатору:</vt:lpstr>
      <vt:lpstr>Темы контрольных работ по Тематическому классификатору:</vt:lpstr>
      <vt:lpstr>Презентация PowerPoint</vt:lpstr>
      <vt:lpstr>Последние уроки в 5 классе</vt:lpstr>
      <vt:lpstr>Последний урок в 5 классе (Урок 168)</vt:lpstr>
      <vt:lpstr>Презентация PowerPoint</vt:lpstr>
      <vt:lpstr>Контрольная работа  «Натуральные числа. Линии на плоскости». Вариант 1</vt:lpstr>
      <vt:lpstr>Контрольная работа  «Натуральные числа. Линии на плоскости». Вариант 1</vt:lpstr>
      <vt:lpstr>Обобщенный план варианта</vt:lpstr>
      <vt:lpstr>Презентация PowerPoint</vt:lpstr>
      <vt:lpstr>Раздел 1. Перечень распределённых по классам проверяемых требований к результатам освоения основной образовательной программы основного общего образования по математике</vt:lpstr>
      <vt:lpstr>Контрольная работа  «Натуральные числа. Линии на плоскости». Вариант 1 ( Н.Я. Виленкин)</vt:lpstr>
      <vt:lpstr>Темы контрольных работ по Тематическому классификатору:</vt:lpstr>
      <vt:lpstr>Десятичные дроби (Урок 132)</vt:lpstr>
      <vt:lpstr>Контрольная работа «Понятие о десятичной дроби. Вариант 1</vt:lpstr>
      <vt:lpstr>Обобщенный план варианта</vt:lpstr>
      <vt:lpstr>Раздел 2. Перечень распределённых по классам проверяемых элементов содержания по математике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Пользователь Windows</cp:lastModifiedBy>
  <cp:revision>15</cp:revision>
  <dcterms:created xsi:type="dcterms:W3CDTF">2022-08-09T08:21:29Z</dcterms:created>
  <dcterms:modified xsi:type="dcterms:W3CDTF">2022-08-15T14:57:34Z</dcterms:modified>
</cp:coreProperties>
</file>