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88" r:id="rId5"/>
    <p:sldId id="257" r:id="rId6"/>
    <p:sldId id="282" r:id="rId7"/>
    <p:sldId id="280" r:id="rId8"/>
    <p:sldId id="258" r:id="rId9"/>
    <p:sldId id="259" r:id="rId10"/>
    <p:sldId id="281" r:id="rId11"/>
    <p:sldId id="260" r:id="rId12"/>
    <p:sldId id="270" r:id="rId13"/>
    <p:sldId id="264" r:id="rId14"/>
    <p:sldId id="271" r:id="rId15"/>
    <p:sldId id="263" r:id="rId16"/>
    <p:sldId id="283" r:id="rId17"/>
    <p:sldId id="284" r:id="rId18"/>
    <p:sldId id="285" r:id="rId19"/>
    <p:sldId id="287" r:id="rId20"/>
  </p:sldIdLst>
  <p:sldSz cx="9144000" cy="6858000" type="screen4x3"/>
  <p:notesSz cx="7772400" cy="10058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A22A6F3-0592-4266-98BB-B079E7D7224C}">
          <p14:sldIdLst>
            <p14:sldId id="256"/>
            <p14:sldId id="288"/>
            <p14:sldId id="257"/>
            <p14:sldId id="282"/>
          </p14:sldIdLst>
        </p14:section>
        <p14:section name="Раздел без заголовка" id="{D3FD8109-1529-4B7E-9518-EB3874163FC4}">
          <p14:sldIdLst>
            <p14:sldId id="280"/>
            <p14:sldId id="258"/>
            <p14:sldId id="259"/>
            <p14:sldId id="281"/>
            <p14:sldId id="260"/>
            <p14:sldId id="270"/>
            <p14:sldId id="264"/>
            <p14:sldId id="271"/>
            <p14:sldId id="263"/>
            <p14:sldId id="283"/>
            <p14:sldId id="284"/>
            <p14:sldId id="285"/>
            <p14:sldId id="28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627F"/>
    <a:srgbClr val="47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6856" autoAdjust="0"/>
  </p:normalViewPr>
  <p:slideViewPr>
    <p:cSldViewPr>
      <p:cViewPr varScale="1">
        <p:scale>
          <a:sx n="64" d="100"/>
          <a:sy n="64" d="100"/>
        </p:scale>
        <p:origin x="-15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Школьный</a:t>
            </a:r>
            <a:r>
              <a:rPr lang="ru-RU" baseline="0"/>
              <a:t> этап</a:t>
            </a:r>
            <a:endParaRPr lang="ru-RU"/>
          </a:p>
        </c:rich>
      </c:tx>
      <c:layout>
        <c:manualLayout>
          <c:xMode val="edge"/>
          <c:yMode val="edge"/>
          <c:x val="0.27951972149314669"/>
          <c:y val="3.5714285714285712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Годы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2017/18</c:v>
                </c:pt>
                <c:pt idx="1">
                  <c:v>2018/19</c:v>
                </c:pt>
                <c:pt idx="2">
                  <c:v>2019/20</c:v>
                </c:pt>
                <c:pt idx="3">
                  <c:v>2020/2021</c:v>
                </c:pt>
                <c:pt idx="4">
                  <c:v>2021/22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61</c:v>
                </c:pt>
                <c:pt idx="1">
                  <c:v>62</c:v>
                </c:pt>
                <c:pt idx="2">
                  <c:v>63</c:v>
                </c:pt>
                <c:pt idx="3">
                  <c:v>54</c:v>
                </c:pt>
                <c:pt idx="4">
                  <c:v>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3"/>
        <c:delete val="1"/>
      </c:legendEntry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999033974919802E-2"/>
          <c:y val="2.4216347956505437E-2"/>
          <c:w val="0.74067056722076408"/>
          <c:h val="0.8962135983002125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Призеры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2017/18</c:v>
                </c:pt>
                <c:pt idx="1">
                  <c:v>2018/19</c:v>
                </c:pt>
                <c:pt idx="2">
                  <c:v>2019/20</c:v>
                </c:pt>
                <c:pt idx="3">
                  <c:v>2020/21</c:v>
                </c:pt>
                <c:pt idx="4">
                  <c:v>2021/22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29</c:v>
                </c:pt>
                <c:pt idx="1">
                  <c:v>7</c:v>
                </c:pt>
                <c:pt idx="2">
                  <c:v>7</c:v>
                </c:pt>
                <c:pt idx="3">
                  <c:v>9</c:v>
                </c:pt>
                <c:pt idx="4">
                  <c:v>82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2017/18</c:v>
                </c:pt>
                <c:pt idx="1">
                  <c:v>2018/19</c:v>
                </c:pt>
                <c:pt idx="2">
                  <c:v>2019/20</c:v>
                </c:pt>
                <c:pt idx="3">
                  <c:v>2020/21</c:v>
                </c:pt>
                <c:pt idx="4">
                  <c:v>2021/22</c:v>
                </c:pt>
              </c:strCache>
            </c:strRef>
          </c:cat>
          <c:val>
            <c:numRef>
              <c:f>Лист1!$C$3:$C$6</c:f>
              <c:numCache>
                <c:formatCode>General</c:formatCode>
                <c:ptCount val="4"/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cat>
            <c:strRef>
              <c:f>Лист1!$A$2:$A$6</c:f>
              <c:strCache>
                <c:ptCount val="5"/>
                <c:pt idx="0">
                  <c:v>2017/18</c:v>
                </c:pt>
                <c:pt idx="1">
                  <c:v>2018/19</c:v>
                </c:pt>
                <c:pt idx="2">
                  <c:v>2019/20</c:v>
                </c:pt>
                <c:pt idx="3">
                  <c:v>2020/21</c:v>
                </c:pt>
                <c:pt idx="4">
                  <c:v>2021/22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546304"/>
        <c:axId val="84680704"/>
      </c:lineChart>
      <c:catAx>
        <c:axId val="40546304"/>
        <c:scaling>
          <c:orientation val="minMax"/>
        </c:scaling>
        <c:delete val="0"/>
        <c:axPos val="b"/>
        <c:majorTickMark val="out"/>
        <c:minorTickMark val="none"/>
        <c:tickLblPos val="nextTo"/>
        <c:crossAx val="84680704"/>
        <c:crosses val="autoZero"/>
        <c:auto val="1"/>
        <c:lblAlgn val="ctr"/>
        <c:lblOffset val="100"/>
        <c:noMultiLvlLbl val="0"/>
      </c:catAx>
      <c:valAx>
        <c:axId val="84680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546304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999033974919802E-2"/>
          <c:y val="2.4216347956505437E-2"/>
          <c:w val="0.74067056722076408"/>
          <c:h val="0.8962135983002125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Победители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2017/18</c:v>
                </c:pt>
                <c:pt idx="1">
                  <c:v>2018/19</c:v>
                </c:pt>
                <c:pt idx="2">
                  <c:v>2019/20</c:v>
                </c:pt>
                <c:pt idx="3">
                  <c:v>2020/21</c:v>
                </c:pt>
                <c:pt idx="4">
                  <c:v>2021/22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</c:v>
                </c:pt>
                <c:pt idx="1">
                  <c:v>10</c:v>
                </c:pt>
                <c:pt idx="2">
                  <c:v>11</c:v>
                </c:pt>
                <c:pt idx="3">
                  <c:v>6</c:v>
                </c:pt>
                <c:pt idx="4">
                  <c:v>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2017/18</c:v>
                </c:pt>
                <c:pt idx="1">
                  <c:v>2018/19</c:v>
                </c:pt>
                <c:pt idx="2">
                  <c:v>2019/20</c:v>
                </c:pt>
                <c:pt idx="3">
                  <c:v>2020/21</c:v>
                </c:pt>
                <c:pt idx="4">
                  <c:v>2021/22</c:v>
                </c:pt>
              </c:strCache>
            </c:strRef>
          </c:cat>
          <c:val>
            <c:numRef>
              <c:f>Лист1!$C$3:$C$6</c:f>
              <c:numCache>
                <c:formatCode>General</c:formatCode>
                <c:ptCount val="4"/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cat>
            <c:strRef>
              <c:f>Лист1!$A$2:$A$6</c:f>
              <c:strCache>
                <c:ptCount val="5"/>
                <c:pt idx="0">
                  <c:v>2017/18</c:v>
                </c:pt>
                <c:pt idx="1">
                  <c:v>2018/19</c:v>
                </c:pt>
                <c:pt idx="2">
                  <c:v>2019/20</c:v>
                </c:pt>
                <c:pt idx="3">
                  <c:v>2020/21</c:v>
                </c:pt>
                <c:pt idx="4">
                  <c:v>2021/22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625664"/>
        <c:axId val="84683008"/>
      </c:lineChart>
      <c:catAx>
        <c:axId val="40625664"/>
        <c:scaling>
          <c:orientation val="minMax"/>
        </c:scaling>
        <c:delete val="0"/>
        <c:axPos val="b"/>
        <c:majorTickMark val="out"/>
        <c:minorTickMark val="none"/>
        <c:tickLblPos val="nextTo"/>
        <c:crossAx val="84683008"/>
        <c:crosses val="autoZero"/>
        <c:auto val="1"/>
        <c:lblAlgn val="ctr"/>
        <c:lblOffset val="100"/>
        <c:noMultiLvlLbl val="0"/>
      </c:catAx>
      <c:valAx>
        <c:axId val="84683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625664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Региональный</a:t>
            </a:r>
            <a:r>
              <a:rPr lang="ru-RU" baseline="0"/>
              <a:t> этап</a:t>
            </a:r>
            <a:endParaRPr lang="ru-RU"/>
          </a:p>
        </c:rich>
      </c:tx>
      <c:layout>
        <c:manualLayout>
          <c:xMode val="edge"/>
          <c:yMode val="edge"/>
          <c:x val="0.27355898221055702"/>
          <c:y val="0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Годы 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2017/18</c:v>
                </c:pt>
                <c:pt idx="1">
                  <c:v>2018/19</c:v>
                </c:pt>
                <c:pt idx="2">
                  <c:v>2019/20</c:v>
                </c:pt>
                <c:pt idx="3">
                  <c:v>2020/21</c:v>
                </c:pt>
                <c:pt idx="4">
                  <c:v>2021/22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3"/>
        <c:delete val="1"/>
      </c:legendEntry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6771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6192" y="537796"/>
            <a:ext cx="8228110" cy="614142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991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6192" y="3369010"/>
            <a:ext cx="8228110" cy="446725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310881" indent="-310881" algn="ctr">
              <a:spcBef>
                <a:spcPts val="725"/>
              </a:spcBef>
              <a:defRPr/>
            </a:lvl1pPr>
          </a:lstStyle>
          <a:p>
            <a:pPr marL="342720" indent="-342720" algn="ctr">
              <a:spcBef>
                <a:spcPts val="799"/>
              </a:spcBef>
            </a:pPr>
            <a:endParaRPr lang="ru-RU" sz="2903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7689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6192" y="537796"/>
            <a:ext cx="8228110" cy="614142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991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6192" y="1605270"/>
            <a:ext cx="8228110" cy="397420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3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04271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6192" y="537796"/>
            <a:ext cx="8228110" cy="614142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991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6192" y="1605270"/>
            <a:ext cx="4015273" cy="397420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2621" y="1605270"/>
            <a:ext cx="4015273" cy="397420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3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16231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6192" y="537796"/>
            <a:ext cx="8228110" cy="614142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991" b="0" strike="noStrike" spc="-1">
              <a:solidFill>
                <a:srgbClr val="1F497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5755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56192" y="2701780"/>
            <a:ext cx="8228110" cy="446725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310881" indent="-310881" algn="ctr">
              <a:spcBef>
                <a:spcPts val="725"/>
              </a:spcBef>
              <a:defRPr/>
            </a:lvl1pPr>
          </a:lstStyle>
          <a:p>
            <a:pPr marL="342720" indent="-342720" algn="ctr">
              <a:spcBef>
                <a:spcPts val="799"/>
              </a:spcBef>
            </a:pPr>
            <a:endParaRPr lang="ru-RU" sz="2903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8079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6192" y="537796"/>
            <a:ext cx="8228110" cy="614142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991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6192" y="1605269"/>
            <a:ext cx="4015273" cy="189567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2621" y="1605270"/>
            <a:ext cx="4015273" cy="397420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56192" y="3681627"/>
            <a:ext cx="4015273" cy="189567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3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21679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6192" y="537796"/>
            <a:ext cx="8228110" cy="614142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991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6192" y="1605270"/>
            <a:ext cx="4015273" cy="397420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2621" y="1605269"/>
            <a:ext cx="4015273" cy="189567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2621" y="3681627"/>
            <a:ext cx="4015273" cy="189567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3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2582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6192" y="537796"/>
            <a:ext cx="8228110" cy="614142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991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6192" y="1605269"/>
            <a:ext cx="4015273" cy="189567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2621" y="1605269"/>
            <a:ext cx="4015273" cy="189567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6192" y="3681627"/>
            <a:ext cx="8228110" cy="189567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3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34133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6192" y="537796"/>
            <a:ext cx="8228110" cy="614142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991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6192" y="1605269"/>
            <a:ext cx="8228110" cy="189567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6192" y="3681627"/>
            <a:ext cx="8228110" cy="189567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3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05049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6192" y="537796"/>
            <a:ext cx="8228110" cy="614142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991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6192" y="1605269"/>
            <a:ext cx="4015273" cy="189567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2621" y="1605269"/>
            <a:ext cx="4015273" cy="189567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6192" y="3681627"/>
            <a:ext cx="4015273" cy="189567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672621" y="3681627"/>
            <a:ext cx="4015273" cy="189567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3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57249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6192" y="537796"/>
            <a:ext cx="8228110" cy="614142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991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6192" y="1605269"/>
            <a:ext cx="2649310" cy="1895672"/>
          </a:xfrm>
          <a:prstGeom prst="rect">
            <a:avLst/>
          </a:prstGeom>
        </p:spPr>
        <p:txBody>
          <a:bodyPr lIns="0" tIns="0" rIns="0" bIns="0">
            <a:normAutofit fontScale="51000"/>
          </a:bodyPr>
          <a:lstStyle/>
          <a:p>
            <a:endParaRPr lang="ru-RU" sz="290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238408" y="1605269"/>
            <a:ext cx="2649310" cy="1895672"/>
          </a:xfrm>
          <a:prstGeom prst="rect">
            <a:avLst/>
          </a:prstGeom>
        </p:spPr>
        <p:txBody>
          <a:bodyPr lIns="0" tIns="0" rIns="0" bIns="0">
            <a:normAutofit fontScale="51000"/>
          </a:bodyPr>
          <a:lstStyle/>
          <a:p>
            <a:endParaRPr lang="ru-RU" sz="290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20297" y="1605269"/>
            <a:ext cx="2649310" cy="1895672"/>
          </a:xfrm>
          <a:prstGeom prst="rect">
            <a:avLst/>
          </a:prstGeom>
        </p:spPr>
        <p:txBody>
          <a:bodyPr lIns="0" tIns="0" rIns="0" bIns="0">
            <a:normAutofit fontScale="51000"/>
          </a:bodyPr>
          <a:lstStyle/>
          <a:p>
            <a:endParaRPr lang="ru-RU" sz="290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56192" y="3681627"/>
            <a:ext cx="2649310" cy="1895672"/>
          </a:xfrm>
          <a:prstGeom prst="rect">
            <a:avLst/>
          </a:prstGeom>
        </p:spPr>
        <p:txBody>
          <a:bodyPr lIns="0" tIns="0" rIns="0" bIns="0">
            <a:normAutofit fontScale="51000"/>
          </a:bodyPr>
          <a:lstStyle/>
          <a:p>
            <a:endParaRPr lang="ru-RU" sz="290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238408" y="3681627"/>
            <a:ext cx="2649310" cy="1895672"/>
          </a:xfrm>
          <a:prstGeom prst="rect">
            <a:avLst/>
          </a:prstGeom>
        </p:spPr>
        <p:txBody>
          <a:bodyPr lIns="0" tIns="0" rIns="0" bIns="0">
            <a:normAutofit fontScale="51000"/>
          </a:bodyPr>
          <a:lstStyle/>
          <a:p>
            <a:endParaRPr lang="ru-RU" sz="290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6020297" y="3681627"/>
            <a:ext cx="2649310" cy="1895672"/>
          </a:xfrm>
          <a:prstGeom prst="rect">
            <a:avLst/>
          </a:prstGeom>
        </p:spPr>
        <p:txBody>
          <a:bodyPr lIns="0" tIns="0" rIns="0" bIns="0">
            <a:normAutofit fontScale="51000"/>
          </a:bodyPr>
          <a:lstStyle/>
          <a:p>
            <a:endParaRPr lang="ru-RU" sz="2903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481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/>
          <p:nvPr/>
        </p:nvPicPr>
        <p:blipFill>
          <a:blip r:embed="rId14" cstate="print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  <p:pic>
        <p:nvPicPr>
          <p:cNvPr id="5" name="Picture 6"/>
          <p:cNvPicPr/>
          <p:nvPr/>
        </p:nvPicPr>
        <p:blipFill>
          <a:blip r:embed="rId15" cstate="print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6"/>
          <p:cNvPicPr/>
          <p:nvPr/>
        </p:nvPicPr>
        <p:blipFill>
          <a:blip r:embed="rId14" cstate="print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/>
          <p:nvPr/>
        </p:nvPicPr>
        <p:blipFill>
          <a:blip r:embed="rId14" cstate="print"/>
          <a:stretch/>
        </p:blipFill>
        <p:spPr>
          <a:xfrm>
            <a:off x="0" y="0"/>
            <a:ext cx="9141147" cy="6854287"/>
          </a:xfrm>
          <a:prstGeom prst="rect">
            <a:avLst/>
          </a:prstGeom>
          <a:ln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6192" y="272552"/>
            <a:ext cx="8228110" cy="114419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3991" b="0" strike="noStrike" spc="-1">
                <a:solidFill>
                  <a:srgbClr val="1F497D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6192" y="1605270"/>
            <a:ext cx="8228110" cy="397420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42720" indent="-342720">
              <a:spcBef>
                <a:spcPts val="799"/>
              </a:spcBef>
            </a:pPr>
            <a:r>
              <a:rPr lang="ru-RU" sz="2903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673685" lvl="1" indent="-258959">
              <a:spcBef>
                <a:spcPts val="632"/>
              </a:spcBef>
              <a:buClr>
                <a:srgbClr val="000000"/>
              </a:buClr>
              <a:buFont typeface="Times New Roman"/>
              <a:buChar char="–"/>
            </a:pPr>
            <a:r>
              <a:rPr lang="ru-RU" sz="254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036815" lvl="2" indent="-207363">
              <a:spcBef>
                <a:spcPts val="542"/>
              </a:spcBef>
              <a:buClr>
                <a:srgbClr val="000000"/>
              </a:buClr>
              <a:buFont typeface="Times New Roman"/>
              <a:buChar char="•"/>
            </a:pPr>
            <a:r>
              <a:rPr lang="ru-RU" sz="2177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451541" lvl="3" indent="-207363">
              <a:spcBef>
                <a:spcPts val="453"/>
              </a:spcBef>
              <a:buClr>
                <a:srgbClr val="000000"/>
              </a:buClr>
              <a:buFont typeface="Times New Roman"/>
              <a:buChar char="–"/>
            </a:pPr>
            <a:r>
              <a:rPr lang="ru-RU" sz="1814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1866268" lvl="4" indent="-207363">
              <a:spcBef>
                <a:spcPts val="453"/>
              </a:spcBef>
              <a:buClr>
                <a:srgbClr val="000000"/>
              </a:buClr>
              <a:buFont typeface="Times New Roman"/>
              <a:buChar char="»"/>
            </a:pPr>
            <a:r>
              <a:rPr lang="ru-RU" sz="1814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1866268" lvl="5" indent="-207363">
              <a:spcBef>
                <a:spcPts val="453"/>
              </a:spcBef>
              <a:buClr>
                <a:srgbClr val="000000"/>
              </a:buClr>
              <a:buFont typeface="Times New Roman"/>
              <a:buChar char="»"/>
            </a:pPr>
            <a:r>
              <a:rPr lang="ru-RU" sz="1814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1866268" lvl="6" indent="-207363">
              <a:spcBef>
                <a:spcPts val="453"/>
              </a:spcBef>
              <a:buClr>
                <a:srgbClr val="000000"/>
              </a:buClr>
              <a:buFont typeface="Times New Roman"/>
              <a:buChar char="»"/>
            </a:pPr>
            <a:r>
              <a:rPr lang="ru-RU" sz="1814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389826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>
      <a:lvl1pPr marL="310881" indent="-310881">
        <a:spcBef>
          <a:spcPts val="725"/>
        </a:spcBef>
        <a:defRPr/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251520" y="1844824"/>
            <a:ext cx="8568952" cy="238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</a:pPr>
            <a:endParaRPr lang="ru-RU" sz="3600" b="0" strike="noStrike" spc="-1" dirty="0"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1844824"/>
            <a:ext cx="7488832" cy="1608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000" algn="ctr">
              <a:spcBef>
                <a:spcPts val="315"/>
              </a:spcBef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/>
                <a:ea typeface="Times New Roman"/>
              </a:rPr>
              <a:t>Индивидуальный образовательный маршрут ученика</a:t>
            </a:r>
          </a:p>
          <a:p>
            <a:pPr marL="254000" algn="ctr">
              <a:spcBef>
                <a:spcPts val="315"/>
              </a:spcBef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/>
                <a:ea typeface="Times New Roman"/>
              </a:rPr>
              <a:t> МАОУ СОШ№10</a:t>
            </a:r>
            <a:endParaRPr lang="ru-RU" sz="32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620688"/>
            <a:ext cx="691276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spc="-1" dirty="0">
                <a:solidFill>
                  <a:srgbClr val="2941F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 </a:t>
            </a:r>
            <a:endParaRPr lang="en-US" b="1" spc="-1" dirty="0">
              <a:solidFill>
                <a:srgbClr val="2941F3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b="1" spc="-1" dirty="0">
                <a:solidFill>
                  <a:srgbClr val="2941F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 №10</a:t>
            </a:r>
            <a:r>
              <a:rPr lang="en-US" b="1" spc="-1" dirty="0">
                <a:solidFill>
                  <a:srgbClr val="2941F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" dirty="0">
                <a:solidFill>
                  <a:srgbClr val="2941F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Красноармейского р-на</a:t>
            </a:r>
            <a:endParaRPr lang="ru-RU" spc="-1" dirty="0">
              <a:solidFill>
                <a:srgbClr val="2941F3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0112" y="5373216"/>
            <a:ext cx="3402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Зам.директора</a:t>
            </a:r>
            <a:r>
              <a:rPr lang="ru-RU" sz="16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по УВР: </a:t>
            </a:r>
            <a:r>
              <a:rPr lang="ru-RU" sz="1600" b="1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Лосева Яна Николаевна</a:t>
            </a:r>
          </a:p>
          <a:p>
            <a:pPr algn="r"/>
            <a:r>
              <a:rPr lang="ru-RU" sz="1600" b="1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СОШ№10</a:t>
            </a:r>
          </a:p>
          <a:p>
            <a:pPr algn="r"/>
            <a:r>
              <a:rPr lang="ru-RU" sz="1600" b="1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Красноармейский </a:t>
            </a:r>
            <a:r>
              <a:rPr lang="ru-RU" sz="1400" b="1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  <a:r>
              <a:rPr lang="en-US" sz="1400" b="1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606522"/>
              </p:ext>
            </p:extLst>
          </p:nvPr>
        </p:nvGraphicFramePr>
        <p:xfrm>
          <a:off x="252803" y="846005"/>
          <a:ext cx="8568950" cy="1513162"/>
        </p:xfrm>
        <a:graphic>
          <a:graphicData uri="http://schemas.openxmlformats.org/drawingml/2006/table">
            <a:tbl>
              <a:tblPr firstRow="1" firstCol="1" bandRow="1"/>
              <a:tblGrid>
                <a:gridCol w="1858650"/>
                <a:gridCol w="1415475"/>
                <a:gridCol w="1309829"/>
                <a:gridCol w="1309829"/>
                <a:gridCol w="1456659"/>
                <a:gridCol w="1218508"/>
              </a:tblGrid>
              <a:tr h="596638"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2017/18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2018/19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2019/20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2020/21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2021/22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205"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победителей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призеров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2803" y="263462"/>
            <a:ext cx="54574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Муниципальный этап: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66128482"/>
              </p:ext>
            </p:extLst>
          </p:nvPr>
        </p:nvGraphicFramePr>
        <p:xfrm>
          <a:off x="539552" y="2636912"/>
          <a:ext cx="8136903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7593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980728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Победители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323918869"/>
              </p:ext>
            </p:extLst>
          </p:nvPr>
        </p:nvGraphicFramePr>
        <p:xfrm>
          <a:off x="467544" y="1484784"/>
          <a:ext cx="828092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4902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954649"/>
              </p:ext>
            </p:extLst>
          </p:nvPr>
        </p:nvGraphicFramePr>
        <p:xfrm>
          <a:off x="155788" y="504520"/>
          <a:ext cx="8232636" cy="1484320"/>
        </p:xfrm>
        <a:graphic>
          <a:graphicData uri="http://schemas.openxmlformats.org/drawingml/2006/table">
            <a:tbl>
              <a:tblPr firstRow="1" firstCol="1" bandRow="1"/>
              <a:tblGrid>
                <a:gridCol w="1463884"/>
                <a:gridCol w="1440160"/>
                <a:gridCol w="1368152"/>
                <a:gridCol w="1296144"/>
                <a:gridCol w="1368152"/>
                <a:gridCol w="1296144"/>
              </a:tblGrid>
              <a:tr h="890592"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2017/18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2018/19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2019/20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2020/21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2021/22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728"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Результативность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36006" y="94184"/>
            <a:ext cx="7632342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Региональный этап: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36072156"/>
              </p:ext>
            </p:extLst>
          </p:nvPr>
        </p:nvGraphicFramePr>
        <p:xfrm>
          <a:off x="683568" y="2204864"/>
          <a:ext cx="727280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5201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656" y="502595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33712" y="767856"/>
            <a:ext cx="389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5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Ученик года</a:t>
            </a:r>
            <a:endParaRPr lang="ru-RU" sz="4000" b="1" dirty="0">
              <a:solidFill>
                <a:schemeClr val="accent5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6391" y="1609630"/>
            <a:ext cx="77599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Ученик года проходит с 2013 года. Его цель - выявление талантливых детей через различные конкурсные испытания. За все годы проведения конкурса его этапы менялись, дополнялись, и на данный момент конкурс состоит из следующих этапов: </a:t>
            </a:r>
          </a:p>
          <a:p>
            <a:endParaRPr lang="ru-RU" dirty="0" smtClean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Интеллектуальный марафон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Публичное выступление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Пресс-конференция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Портфолио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успешного участия ученику необходимо не только проявить свои интеллектуальные и ораторские способности, но также предоставить результаты олимпиад и конкурсов на этапе «Портфолио», что существенно влияет на результаты конкурса. Победители и призеры конкурса награждаются ценными призами и путевками в детско-оздоровительный лагерь «Звездочка-Юг» г. Анапа</a:t>
            </a:r>
          </a:p>
        </p:txBody>
      </p:sp>
      <p:pic>
        <p:nvPicPr>
          <p:cNvPr id="17410" name="Picture 2" descr="D:\Изображения\Новая папка (3)\uchenik-goda-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64904"/>
            <a:ext cx="2063552" cy="159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22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D:\Изображения\Новая папка (3)\index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1" y="0"/>
            <a:ext cx="4367452" cy="327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D:\Изображения\Новая папка (3)\index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764704"/>
            <a:ext cx="4668220" cy="350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blob:https://web.whatsapp.com/aef8e4de-8955-4516-8b65-3ea600fe953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D:\Изображения\Новая папка (3)\index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6" t="27401" r="1745" b="6964"/>
          <a:stretch/>
        </p:blipFill>
        <p:spPr bwMode="auto">
          <a:xfrm>
            <a:off x="848549" y="3312979"/>
            <a:ext cx="2798315" cy="354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Изображения\Новая папка (3)\index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4" t="10932" r="-711" b="45543"/>
          <a:stretch/>
        </p:blipFill>
        <p:spPr bwMode="auto">
          <a:xfrm>
            <a:off x="4950922" y="3275589"/>
            <a:ext cx="4193078" cy="354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83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656" y="502595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4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69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91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видеозаписи\для презентации\2\inde8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110" y="4222288"/>
            <a:ext cx="6491288" cy="25760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Мои видеозаписи\для презентации\2\index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2" y="2057400"/>
            <a:ext cx="4623568" cy="34676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831" y="114527"/>
            <a:ext cx="5334000" cy="33675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533400"/>
            <a:ext cx="3047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cap="all" dirty="0" smtClean="0">
                <a:ln w="28575" cmpd="sng">
                  <a:solidFill>
                    <a:srgbClr val="040404"/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ТУРЦИЯ</a:t>
            </a:r>
            <a:endParaRPr lang="ru-RU" sz="4800" b="1" cap="all" dirty="0">
              <a:ln w="28575" cmpd="sng">
                <a:solidFill>
                  <a:srgbClr val="040404"/>
                </a:solidFill>
                <a:prstDash val="solid"/>
              </a:ln>
              <a:solidFill>
                <a:srgbClr val="C0504D">
                  <a:lumMod val="75000"/>
                </a:srgb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380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11560" y="1043496"/>
            <a:ext cx="8352928" cy="3977280"/>
          </a:xfr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хочешь построить корабль, не надо созывать людей, планировать, делить работу, доставать инструменты. Надо заразить людей стремлением к бесконечному морю. Тогда они сами построят корабль.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Антуан де Сент-Экзюпери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530120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CustomShape 3"/>
          <p:cNvSpPr/>
          <p:nvPr/>
        </p:nvSpPr>
        <p:spPr>
          <a:xfrm>
            <a:off x="6200029" y="5670540"/>
            <a:ext cx="2114092" cy="755966"/>
          </a:xfrm>
          <a:custGeom>
            <a:avLst/>
            <a:gdLst/>
            <a:ahLst/>
            <a:cxnLst/>
            <a:rect l="l" t="t" r="r" b="b"/>
            <a:pathLst>
              <a:path w="629" h="225">
                <a:moveTo>
                  <a:pt x="451" y="74"/>
                </a:moveTo>
                <a:cubicBezTo>
                  <a:pt x="457" y="74"/>
                  <a:pt x="462" y="74"/>
                  <a:pt x="466" y="74"/>
                </a:cubicBezTo>
                <a:cubicBezTo>
                  <a:pt x="480" y="73"/>
                  <a:pt x="491" y="68"/>
                  <a:pt x="503" y="64"/>
                </a:cubicBezTo>
                <a:cubicBezTo>
                  <a:pt x="533" y="52"/>
                  <a:pt x="557" y="33"/>
                  <a:pt x="583" y="15"/>
                </a:cubicBezTo>
                <a:cubicBezTo>
                  <a:pt x="589" y="11"/>
                  <a:pt x="594" y="7"/>
                  <a:pt x="600" y="4"/>
                </a:cubicBezTo>
                <a:cubicBezTo>
                  <a:pt x="608" y="0"/>
                  <a:pt x="615" y="2"/>
                  <a:pt x="621" y="9"/>
                </a:cubicBezTo>
                <a:cubicBezTo>
                  <a:pt x="623" y="12"/>
                  <a:pt x="625" y="16"/>
                  <a:pt x="627" y="19"/>
                </a:cubicBezTo>
                <a:cubicBezTo>
                  <a:pt x="629" y="22"/>
                  <a:pt x="628" y="24"/>
                  <a:pt x="626" y="26"/>
                </a:cubicBezTo>
                <a:cubicBezTo>
                  <a:pt x="613" y="40"/>
                  <a:pt x="601" y="54"/>
                  <a:pt x="588" y="67"/>
                </a:cubicBezTo>
                <a:cubicBezTo>
                  <a:pt x="575" y="80"/>
                  <a:pt x="560" y="92"/>
                  <a:pt x="547" y="105"/>
                </a:cubicBezTo>
                <a:cubicBezTo>
                  <a:pt x="536" y="115"/>
                  <a:pt x="527" y="126"/>
                  <a:pt x="516" y="135"/>
                </a:cubicBezTo>
                <a:cubicBezTo>
                  <a:pt x="511" y="140"/>
                  <a:pt x="503" y="144"/>
                  <a:pt x="497" y="148"/>
                </a:cubicBezTo>
                <a:cubicBezTo>
                  <a:pt x="480" y="158"/>
                  <a:pt x="464" y="169"/>
                  <a:pt x="447" y="179"/>
                </a:cubicBezTo>
                <a:cubicBezTo>
                  <a:pt x="427" y="190"/>
                  <a:pt x="411" y="205"/>
                  <a:pt x="393" y="219"/>
                </a:cubicBezTo>
                <a:cubicBezTo>
                  <a:pt x="386" y="225"/>
                  <a:pt x="379" y="225"/>
                  <a:pt x="371" y="223"/>
                </a:cubicBezTo>
                <a:cubicBezTo>
                  <a:pt x="357" y="219"/>
                  <a:pt x="343" y="216"/>
                  <a:pt x="329" y="212"/>
                </a:cubicBezTo>
                <a:cubicBezTo>
                  <a:pt x="314" y="208"/>
                  <a:pt x="300" y="205"/>
                  <a:pt x="285" y="201"/>
                </a:cubicBezTo>
                <a:cubicBezTo>
                  <a:pt x="265" y="197"/>
                  <a:pt x="245" y="193"/>
                  <a:pt x="225" y="189"/>
                </a:cubicBezTo>
                <a:cubicBezTo>
                  <a:pt x="212" y="186"/>
                  <a:pt x="199" y="183"/>
                  <a:pt x="186" y="181"/>
                </a:cubicBezTo>
                <a:cubicBezTo>
                  <a:pt x="180" y="180"/>
                  <a:pt x="174" y="180"/>
                  <a:pt x="169" y="180"/>
                </a:cubicBezTo>
                <a:cubicBezTo>
                  <a:pt x="152" y="180"/>
                  <a:pt x="137" y="175"/>
                  <a:pt x="121" y="170"/>
                </a:cubicBezTo>
                <a:cubicBezTo>
                  <a:pt x="103" y="165"/>
                  <a:pt x="85" y="161"/>
                  <a:pt x="66" y="157"/>
                </a:cubicBezTo>
                <a:cubicBezTo>
                  <a:pt x="52" y="154"/>
                  <a:pt x="38" y="152"/>
                  <a:pt x="23" y="149"/>
                </a:cubicBezTo>
                <a:cubicBezTo>
                  <a:pt x="18" y="148"/>
                  <a:pt x="13" y="147"/>
                  <a:pt x="9" y="145"/>
                </a:cubicBezTo>
                <a:cubicBezTo>
                  <a:pt x="7" y="144"/>
                  <a:pt x="5" y="142"/>
                  <a:pt x="4" y="140"/>
                </a:cubicBezTo>
                <a:cubicBezTo>
                  <a:pt x="0" y="125"/>
                  <a:pt x="1" y="109"/>
                  <a:pt x="3" y="94"/>
                </a:cubicBezTo>
                <a:cubicBezTo>
                  <a:pt x="6" y="72"/>
                  <a:pt x="12" y="50"/>
                  <a:pt x="21" y="29"/>
                </a:cubicBezTo>
                <a:cubicBezTo>
                  <a:pt x="26" y="20"/>
                  <a:pt x="30" y="10"/>
                  <a:pt x="39" y="4"/>
                </a:cubicBezTo>
                <a:cubicBezTo>
                  <a:pt x="40" y="3"/>
                  <a:pt x="43" y="2"/>
                  <a:pt x="45" y="2"/>
                </a:cubicBezTo>
                <a:cubicBezTo>
                  <a:pt x="66" y="8"/>
                  <a:pt x="86" y="15"/>
                  <a:pt x="106" y="21"/>
                </a:cubicBezTo>
                <a:cubicBezTo>
                  <a:pt x="113" y="23"/>
                  <a:pt x="119" y="25"/>
                  <a:pt x="125" y="27"/>
                </a:cubicBezTo>
                <a:cubicBezTo>
                  <a:pt x="129" y="28"/>
                  <a:pt x="132" y="28"/>
                  <a:pt x="135" y="27"/>
                </a:cubicBezTo>
                <a:cubicBezTo>
                  <a:pt x="149" y="24"/>
                  <a:pt x="162" y="20"/>
                  <a:pt x="175" y="17"/>
                </a:cubicBezTo>
                <a:cubicBezTo>
                  <a:pt x="193" y="13"/>
                  <a:pt x="212" y="9"/>
                  <a:pt x="231" y="11"/>
                </a:cubicBezTo>
                <a:cubicBezTo>
                  <a:pt x="246" y="13"/>
                  <a:pt x="261" y="17"/>
                  <a:pt x="274" y="24"/>
                </a:cubicBezTo>
                <a:cubicBezTo>
                  <a:pt x="293" y="33"/>
                  <a:pt x="311" y="42"/>
                  <a:pt x="329" y="52"/>
                </a:cubicBezTo>
                <a:cubicBezTo>
                  <a:pt x="337" y="56"/>
                  <a:pt x="347" y="56"/>
                  <a:pt x="356" y="57"/>
                </a:cubicBezTo>
                <a:cubicBezTo>
                  <a:pt x="377" y="60"/>
                  <a:pt x="398" y="62"/>
                  <a:pt x="417" y="71"/>
                </a:cubicBezTo>
                <a:cubicBezTo>
                  <a:pt x="425" y="74"/>
                  <a:pt x="428" y="81"/>
                  <a:pt x="433" y="87"/>
                </a:cubicBezTo>
                <a:cubicBezTo>
                  <a:pt x="440" y="96"/>
                  <a:pt x="435" y="111"/>
                  <a:pt x="422" y="112"/>
                </a:cubicBezTo>
                <a:cubicBezTo>
                  <a:pt x="410" y="113"/>
                  <a:pt x="398" y="114"/>
                  <a:pt x="386" y="113"/>
                </a:cubicBezTo>
                <a:cubicBezTo>
                  <a:pt x="360" y="111"/>
                  <a:pt x="334" y="109"/>
                  <a:pt x="309" y="113"/>
                </a:cubicBezTo>
                <a:cubicBezTo>
                  <a:pt x="299" y="114"/>
                  <a:pt x="289" y="117"/>
                  <a:pt x="279" y="120"/>
                </a:cubicBezTo>
                <a:cubicBezTo>
                  <a:pt x="273" y="122"/>
                  <a:pt x="270" y="128"/>
                  <a:pt x="272" y="134"/>
                </a:cubicBezTo>
                <a:cubicBezTo>
                  <a:pt x="274" y="139"/>
                  <a:pt x="279" y="142"/>
                  <a:pt x="285" y="141"/>
                </a:cubicBezTo>
                <a:cubicBezTo>
                  <a:pt x="289" y="140"/>
                  <a:pt x="292" y="138"/>
                  <a:pt x="296" y="137"/>
                </a:cubicBezTo>
                <a:cubicBezTo>
                  <a:pt x="319" y="131"/>
                  <a:pt x="343" y="132"/>
                  <a:pt x="366" y="134"/>
                </a:cubicBezTo>
                <a:cubicBezTo>
                  <a:pt x="381" y="135"/>
                  <a:pt x="395" y="136"/>
                  <a:pt x="409" y="136"/>
                </a:cubicBezTo>
                <a:cubicBezTo>
                  <a:pt x="418" y="136"/>
                  <a:pt x="428" y="134"/>
                  <a:pt x="437" y="130"/>
                </a:cubicBezTo>
                <a:cubicBezTo>
                  <a:pt x="454" y="122"/>
                  <a:pt x="465" y="96"/>
                  <a:pt x="453" y="77"/>
                </a:cubicBezTo>
                <a:cubicBezTo>
                  <a:pt x="452" y="76"/>
                  <a:pt x="452" y="76"/>
                  <a:pt x="451" y="74"/>
                </a:cubicBezTo>
                <a:close/>
              </a:path>
            </a:pathLst>
          </a:custGeom>
          <a:solidFill>
            <a:srgbClr val="000000">
              <a:alpha val="70000"/>
            </a:srgbClr>
          </a:solidFill>
          <a:ln>
            <a:noFill/>
          </a:ln>
          <a:effectLst/>
        </p:spPr>
      </p:sp>
      <p:grpSp>
        <p:nvGrpSpPr>
          <p:cNvPr id="7" name="Group 4"/>
          <p:cNvGrpSpPr/>
          <p:nvPr/>
        </p:nvGrpSpPr>
        <p:grpSpPr>
          <a:xfrm>
            <a:off x="6660232" y="4217133"/>
            <a:ext cx="1195547" cy="1280407"/>
            <a:chOff x="1336680" y="1908000"/>
            <a:chExt cx="1157400" cy="1411560"/>
          </a:xfrm>
        </p:grpSpPr>
        <p:sp>
          <p:nvSpPr>
            <p:cNvPr id="8" name="CustomShape 5"/>
            <p:cNvSpPr/>
            <p:nvPr/>
          </p:nvSpPr>
          <p:spPr>
            <a:xfrm>
              <a:off x="1554120" y="2122560"/>
              <a:ext cx="719280" cy="1197000"/>
            </a:xfrm>
            <a:custGeom>
              <a:avLst/>
              <a:gdLst/>
              <a:ahLst/>
              <a:cxnLst/>
              <a:rect l="l" t="t" r="r" b="b"/>
              <a:pathLst>
                <a:path w="750" h="1237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solidFill>
              <a:srgbClr val="ED7D31">
                <a:alpha val="70000"/>
              </a:srgbClr>
            </a:solidFill>
            <a:ln>
              <a:noFill/>
            </a:ln>
            <a:effectLst/>
          </p:spPr>
        </p:sp>
        <p:sp>
          <p:nvSpPr>
            <p:cNvPr id="9" name="CustomShape 6"/>
            <p:cNvSpPr/>
            <p:nvPr/>
          </p:nvSpPr>
          <p:spPr>
            <a:xfrm>
              <a:off x="1638360" y="2462040"/>
              <a:ext cx="49320" cy="84240"/>
            </a:xfrm>
            <a:custGeom>
              <a:avLst/>
              <a:gdLst/>
              <a:ahLst/>
              <a:cxnLst/>
              <a:rect l="l" t="t" r="r" b="b"/>
              <a:pathLst>
                <a:path w="53" h="9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solidFill>
              <a:srgbClr val="ED7D31">
                <a:alpha val="70000"/>
              </a:srgbClr>
            </a:solidFill>
            <a:ln>
              <a:noFill/>
            </a:ln>
            <a:effectLst/>
          </p:spPr>
        </p:sp>
        <p:sp>
          <p:nvSpPr>
            <p:cNvPr id="10" name="CustomShape 7"/>
            <p:cNvSpPr/>
            <p:nvPr/>
          </p:nvSpPr>
          <p:spPr>
            <a:xfrm>
              <a:off x="1663560" y="2577960"/>
              <a:ext cx="182880" cy="295560"/>
            </a:xfrm>
            <a:custGeom>
              <a:avLst/>
              <a:gdLst/>
              <a:ahLst/>
              <a:cxnLst/>
              <a:rect l="l" t="t" r="r" b="b"/>
              <a:pathLst>
                <a:path w="193" h="307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solidFill>
              <a:srgbClr val="ED7D31">
                <a:alpha val="70000"/>
              </a:srgbClr>
            </a:solidFill>
            <a:ln>
              <a:noFill/>
            </a:ln>
            <a:effectLst/>
          </p:spPr>
        </p:sp>
        <p:sp>
          <p:nvSpPr>
            <p:cNvPr id="11" name="CustomShape 8"/>
            <p:cNvSpPr/>
            <p:nvPr/>
          </p:nvSpPr>
          <p:spPr>
            <a:xfrm>
              <a:off x="2092320" y="2562120"/>
              <a:ext cx="81000" cy="100080"/>
            </a:xfrm>
            <a:custGeom>
              <a:avLst/>
              <a:gdLst/>
              <a:ahLst/>
              <a:cxnLst/>
              <a:rect l="l" t="t" r="r" b="b"/>
              <a:pathLst>
                <a:path w="86" h="106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solidFill>
              <a:srgbClr val="ED7D31">
                <a:alpha val="70000"/>
              </a:srgbClr>
            </a:solidFill>
            <a:ln>
              <a:noFill/>
            </a:ln>
            <a:effectLst/>
          </p:spPr>
        </p:sp>
        <p:sp>
          <p:nvSpPr>
            <p:cNvPr id="12" name="CustomShape 9"/>
            <p:cNvSpPr/>
            <p:nvPr/>
          </p:nvSpPr>
          <p:spPr>
            <a:xfrm>
              <a:off x="1892160" y="2208240"/>
              <a:ext cx="297000" cy="324000"/>
            </a:xfrm>
            <a:custGeom>
              <a:avLst/>
              <a:gdLst/>
              <a:ahLst/>
              <a:cxnLst/>
              <a:rect l="l" t="t" r="r" b="b"/>
              <a:pathLst>
                <a:path w="312" h="337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solidFill>
              <a:srgbClr val="ED7D31">
                <a:alpha val="70000"/>
              </a:srgbClr>
            </a:solidFill>
            <a:ln>
              <a:noFill/>
            </a:ln>
            <a:effectLst/>
          </p:spPr>
        </p:sp>
        <p:sp>
          <p:nvSpPr>
            <p:cNvPr id="13" name="CustomShape 10"/>
            <p:cNvSpPr/>
            <p:nvPr/>
          </p:nvSpPr>
          <p:spPr>
            <a:xfrm>
              <a:off x="1892160" y="1908000"/>
              <a:ext cx="44640" cy="173160"/>
            </a:xfrm>
            <a:custGeom>
              <a:avLst/>
              <a:gdLst/>
              <a:ahLst/>
              <a:cxnLst/>
              <a:rect l="l" t="t" r="r" b="b"/>
              <a:pathLst>
                <a:path w="48" h="182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solidFill>
              <a:srgbClr val="ED7D31">
                <a:alpha val="70000"/>
              </a:srgbClr>
            </a:solidFill>
            <a:ln>
              <a:noFill/>
            </a:ln>
            <a:effectLst/>
          </p:spPr>
        </p:sp>
        <p:sp>
          <p:nvSpPr>
            <p:cNvPr id="14" name="CustomShape 11"/>
            <p:cNvSpPr/>
            <p:nvPr/>
          </p:nvSpPr>
          <p:spPr>
            <a:xfrm>
              <a:off x="1611360" y="1979640"/>
              <a:ext cx="114120" cy="160200"/>
            </a:xfrm>
            <a:custGeom>
              <a:avLst/>
              <a:gdLst/>
              <a:ahLst/>
              <a:cxnLst/>
              <a:rect l="l" t="t" r="r" b="b"/>
              <a:pathLst>
                <a:path w="122" h="168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solidFill>
              <a:srgbClr val="ED7D31">
                <a:alpha val="70000"/>
              </a:srgbClr>
            </a:solidFill>
            <a:ln>
              <a:noFill/>
            </a:ln>
            <a:effectLst/>
          </p:spPr>
        </p:sp>
        <p:sp>
          <p:nvSpPr>
            <p:cNvPr id="15" name="CustomShape 12"/>
            <p:cNvSpPr/>
            <p:nvPr/>
          </p:nvSpPr>
          <p:spPr>
            <a:xfrm>
              <a:off x="2260440" y="2681280"/>
              <a:ext cx="162000" cy="112680"/>
            </a:xfrm>
            <a:custGeom>
              <a:avLst/>
              <a:gdLst/>
              <a:ahLst/>
              <a:cxnLst/>
              <a:rect l="l" t="t" r="r" b="b"/>
              <a:pathLst>
                <a:path w="171" h="119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solidFill>
              <a:srgbClr val="ED7D31">
                <a:alpha val="70000"/>
              </a:srgbClr>
            </a:solidFill>
            <a:ln>
              <a:noFill/>
            </a:ln>
            <a:effectLst/>
          </p:spPr>
        </p:sp>
        <p:sp>
          <p:nvSpPr>
            <p:cNvPr id="16" name="CustomShape 13"/>
            <p:cNvSpPr/>
            <p:nvPr/>
          </p:nvSpPr>
          <p:spPr>
            <a:xfrm>
              <a:off x="1407960" y="2184480"/>
              <a:ext cx="162000" cy="112680"/>
            </a:xfrm>
            <a:custGeom>
              <a:avLst/>
              <a:gdLst/>
              <a:ahLst/>
              <a:cxnLst/>
              <a:rect l="l" t="t" r="r" b="b"/>
              <a:pathLst>
                <a:path w="171" h="118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solidFill>
              <a:srgbClr val="ED7D31">
                <a:alpha val="70000"/>
              </a:srgbClr>
            </a:solidFill>
            <a:ln>
              <a:noFill/>
            </a:ln>
            <a:effectLst/>
          </p:spPr>
        </p:sp>
        <p:sp>
          <p:nvSpPr>
            <p:cNvPr id="17" name="CustomShape 14"/>
            <p:cNvSpPr/>
            <p:nvPr/>
          </p:nvSpPr>
          <p:spPr>
            <a:xfrm>
              <a:off x="2319480" y="2468520"/>
              <a:ext cx="174600" cy="44640"/>
            </a:xfrm>
            <a:custGeom>
              <a:avLst/>
              <a:gdLst/>
              <a:ahLst/>
              <a:cxnLst/>
              <a:rect l="l" t="t" r="r" b="b"/>
              <a:pathLst>
                <a:path w="183" h="48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solidFill>
              <a:srgbClr val="ED7D31">
                <a:alpha val="70000"/>
              </a:srgbClr>
            </a:solidFill>
            <a:ln>
              <a:noFill/>
            </a:ln>
            <a:effectLst/>
          </p:spPr>
        </p:sp>
        <p:sp>
          <p:nvSpPr>
            <p:cNvPr id="18" name="CustomShape 15"/>
            <p:cNvSpPr/>
            <p:nvPr/>
          </p:nvSpPr>
          <p:spPr>
            <a:xfrm>
              <a:off x="1336680" y="2468520"/>
              <a:ext cx="173160" cy="44640"/>
            </a:xfrm>
            <a:custGeom>
              <a:avLst/>
              <a:gdLst/>
              <a:ahLst/>
              <a:cxnLst/>
              <a:rect l="l" t="t" r="r" b="b"/>
              <a:pathLst>
                <a:path w="182" h="48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solidFill>
              <a:srgbClr val="ED7D31">
                <a:alpha val="70000"/>
              </a:srgbClr>
            </a:solidFill>
            <a:ln>
              <a:noFill/>
            </a:ln>
            <a:effectLst/>
          </p:spPr>
        </p:sp>
        <p:sp>
          <p:nvSpPr>
            <p:cNvPr id="19" name="CustomShape 16"/>
            <p:cNvSpPr/>
            <p:nvPr/>
          </p:nvSpPr>
          <p:spPr>
            <a:xfrm>
              <a:off x="2260440" y="2184480"/>
              <a:ext cx="162000" cy="112680"/>
            </a:xfrm>
            <a:custGeom>
              <a:avLst/>
              <a:gdLst/>
              <a:ahLst/>
              <a:cxnLst/>
              <a:rect l="l" t="t" r="r" b="b"/>
              <a:pathLst>
                <a:path w="171" h="118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solidFill>
              <a:srgbClr val="ED7D31">
                <a:alpha val="70000"/>
              </a:srgbClr>
            </a:solidFill>
            <a:ln>
              <a:noFill/>
            </a:ln>
            <a:effectLst/>
          </p:spPr>
        </p:sp>
        <p:sp>
          <p:nvSpPr>
            <p:cNvPr id="20" name="CustomShape 17"/>
            <p:cNvSpPr/>
            <p:nvPr/>
          </p:nvSpPr>
          <p:spPr>
            <a:xfrm>
              <a:off x="1407960" y="2681280"/>
              <a:ext cx="162000" cy="112680"/>
            </a:xfrm>
            <a:custGeom>
              <a:avLst/>
              <a:gdLst/>
              <a:ahLst/>
              <a:cxnLst/>
              <a:rect l="l" t="t" r="r" b="b"/>
              <a:pathLst>
                <a:path w="171" h="119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solidFill>
              <a:srgbClr val="ED7D31">
                <a:alpha val="70000"/>
              </a:srgbClr>
            </a:solidFill>
            <a:ln>
              <a:noFill/>
            </a:ln>
            <a:effectLst/>
          </p:spPr>
        </p:sp>
        <p:sp>
          <p:nvSpPr>
            <p:cNvPr id="21" name="CustomShape 18"/>
            <p:cNvSpPr/>
            <p:nvPr/>
          </p:nvSpPr>
          <p:spPr>
            <a:xfrm>
              <a:off x="2103480" y="1979640"/>
              <a:ext cx="114120" cy="160200"/>
            </a:xfrm>
            <a:custGeom>
              <a:avLst/>
              <a:gdLst/>
              <a:ahLst/>
              <a:cxnLst/>
              <a:rect l="l" t="t" r="r" b="b"/>
              <a:pathLst>
                <a:path w="122" h="168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solidFill>
              <a:srgbClr val="ED7D31">
                <a:alpha val="70000"/>
              </a:srgbClr>
            </a:solidFill>
            <a:ln>
              <a:noFill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1070059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136" y="404664"/>
            <a:ext cx="1921523" cy="201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19" y="549401"/>
            <a:ext cx="645916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№10 ст. Новомышастовской на протяжении многих лет целенаправленно занималась индивидуализацией и дифференциацией обучения. С 2019 года в МАОУ СОШ №10 реализуется инновационный проект «Школьный кампус индивидуализации как необходимое условие обеспечения качества образовательных результатов обучающихся в условиях сельской школы».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был направлен на создание индивидуализированной образовательной среды, позволяющей реализовать индивидуальные траектории развития обучающихся и обеспечивающей достижения высоких образовательных результатов в условиях сельской школы. Создание Кампуса позволило увеличить вариативность форм занятий, творческий и интеллектуальный потенциал ребенка, создало условия для реализации его индивидуальной учебной траектории.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688" y="4293096"/>
            <a:ext cx="2107555" cy="210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3265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99917" y="2636912"/>
            <a:ext cx="7920880" cy="3478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Структура индивидуального образовательного маршрута: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Логарифмическая спираль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/>
            <a:r>
              <a:rPr lang="ru-RU" dirty="0">
                <a:latin typeface="Times New Roman"/>
                <a:ea typeface="Calibri"/>
              </a:rPr>
              <a:t>МАОУ СОШ №10 следует структуре ИОМ – логарифмическая спираль. Благодаря такой структуре один и тот же вид деятельности отрабатывается на занятиях периодически, многократно, причем содержание постепенно усложняется и расширяется за счет обогащения компонентами углубленной проработки каждого действия. При таком способе структурирования материала открываются большие возможности для исследовательской деятельности учащихся, которая, как раз, направлена на развитие </a:t>
            </a:r>
            <a:r>
              <a:rPr lang="ru-RU" dirty="0" smtClean="0">
                <a:latin typeface="Times New Roman"/>
                <a:ea typeface="Calibri"/>
              </a:rPr>
              <a:t>их одаренности</a:t>
            </a:r>
            <a:r>
              <a:rPr lang="ru-RU" dirty="0">
                <a:latin typeface="Times New Roman"/>
                <a:ea typeface="Calibri"/>
              </a:rPr>
              <a:t>.</a:t>
            </a:r>
            <a:br>
              <a:rPr lang="ru-RU" dirty="0">
                <a:latin typeface="Times New Roman"/>
                <a:ea typeface="Calibri"/>
              </a:rPr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908720"/>
            <a:ext cx="705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«Индивидуальный образовательный маршрут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программа образовательной деятельности обучающегося, составленная на основе его интересов и образовательного запроса, обеспечивающая условия для раскрытия и развития всех способностей и дарований ребенка»</a:t>
            </a:r>
          </a:p>
        </p:txBody>
      </p:sp>
    </p:spTree>
    <p:extLst>
      <p:ext uri="{BB962C8B-B14F-4D97-AF65-F5344CB8AC3E}">
        <p14:creationId xmlns:p14="http://schemas.microsoft.com/office/powerpoint/2010/main" val="257165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3265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836712"/>
            <a:ext cx="7704856" cy="38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7698"/>
            <a:ext cx="8208912" cy="651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24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66" y="1154979"/>
            <a:ext cx="9087367" cy="515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65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764704"/>
            <a:ext cx="86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62230" lvl="0" indent="-342900" algn="just">
              <a:spcAft>
                <a:spcPts val="0"/>
              </a:spcAft>
              <a:buFont typeface="+mj-lt"/>
              <a:buAutoNum type="arabicPeriod"/>
              <a:tabLst>
                <a:tab pos="219075" algn="l"/>
              </a:tabLst>
            </a:pP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250813"/>
            <a:ext cx="7128792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Схема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построения индивидуального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образовательного маршрута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для одаренных детей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70409"/>
            <a:ext cx="5400600" cy="590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536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29094" y="1228360"/>
            <a:ext cx="6192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62230" lvl="0" algn="ctr">
              <a:spcAft>
                <a:spcPts val="0"/>
              </a:spcAft>
              <a:tabLst>
                <a:tab pos="219075" algn="l"/>
              </a:tabLst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Всероссийской олимпиаде школьников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59" y="2669961"/>
            <a:ext cx="831067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576" y="8367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54" y="836713"/>
            <a:ext cx="1589782" cy="182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267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20272"/>
            <a:ext cx="8229240" cy="1250280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26876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672656"/>
              </p:ext>
            </p:extLst>
          </p:nvPr>
        </p:nvGraphicFramePr>
        <p:xfrm>
          <a:off x="395536" y="2060848"/>
          <a:ext cx="8352928" cy="1300844"/>
        </p:xfrm>
        <a:graphic>
          <a:graphicData uri="http://schemas.openxmlformats.org/drawingml/2006/table">
            <a:tbl>
              <a:tblPr firstRow="1" firstCol="1" bandRow="1"/>
              <a:tblGrid>
                <a:gridCol w="1512168"/>
                <a:gridCol w="1510011"/>
                <a:gridCol w="1358379"/>
                <a:gridCol w="1442306"/>
                <a:gridCol w="1338479"/>
                <a:gridCol w="1191585"/>
              </a:tblGrid>
              <a:tr h="650963"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2017/18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2018/19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2019/20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2020/21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2021/22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881"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победители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31640" y="1625785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899680851"/>
              </p:ext>
            </p:extLst>
          </p:nvPr>
        </p:nvGraphicFramePr>
        <p:xfrm>
          <a:off x="1871700" y="3356992"/>
          <a:ext cx="540060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95536" y="584704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Важнейшей формой работы с одаренными учащимися являются предметные олимпиады и учебно-исследовательские конференции. Учащиеся школы показывают хорошие результаты на районных и краевых предметных олимпиадах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0805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1252</TotalTime>
  <Words>457</Words>
  <Application>Microsoft Office PowerPoint</Application>
  <PresentationFormat>Экран (4:3)</PresentationFormat>
  <Paragraphs>79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Office Theme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subject/>
  <dc:creator>user</dc:creator>
  <dc:description/>
  <cp:lastModifiedBy>User</cp:lastModifiedBy>
  <cp:revision>170</cp:revision>
  <dcterms:created xsi:type="dcterms:W3CDTF">2018-09-04T12:10:47Z</dcterms:created>
  <dcterms:modified xsi:type="dcterms:W3CDTF">2022-08-09T20:01:33Z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</vt:i4>
  </property>
</Properties>
</file>