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5"/>
  </p:notesMasterIdLst>
  <p:sldIdLst>
    <p:sldId id="256" r:id="rId2"/>
    <p:sldId id="257" r:id="rId3"/>
    <p:sldId id="267" r:id="rId4"/>
    <p:sldId id="270" r:id="rId5"/>
    <p:sldId id="258" r:id="rId6"/>
    <p:sldId id="271" r:id="rId7"/>
    <p:sldId id="272" r:id="rId8"/>
    <p:sldId id="273" r:id="rId9"/>
    <p:sldId id="274" r:id="rId10"/>
    <p:sldId id="275" r:id="rId11"/>
    <p:sldId id="280" r:id="rId12"/>
    <p:sldId id="277" r:id="rId13"/>
    <p:sldId id="279" r:id="rId14"/>
    <p:sldId id="281" r:id="rId15"/>
    <p:sldId id="282" r:id="rId16"/>
    <p:sldId id="283" r:id="rId17"/>
    <p:sldId id="284" r:id="rId18"/>
    <p:sldId id="285" r:id="rId19"/>
    <p:sldId id="286" r:id="rId20"/>
    <p:sldId id="287" r:id="rId21"/>
    <p:sldId id="290" r:id="rId22"/>
    <p:sldId id="291" r:id="rId23"/>
    <p:sldId id="276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6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5CDF0-FE8A-4A4B-853C-728431F82067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9C2965-F3B2-45C3-9466-755A22FB2BE3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Информационная готовность</a:t>
          </a:r>
          <a:endParaRPr lang="ru-RU" sz="24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A0AB7CF-9CE9-484F-BB60-FBDA90BD39F0}" type="parTrans" cxnId="{2BF6EE65-C49D-4D7C-9D23-BF6914D56B0E}">
      <dgm:prSet/>
      <dgm:spPr/>
      <dgm:t>
        <a:bodyPr/>
        <a:lstStyle/>
        <a:p>
          <a:endParaRPr lang="ru-RU"/>
        </a:p>
      </dgm:t>
    </dgm:pt>
    <dgm:pt modelId="{B3330071-08CD-4AF6-A32E-5AF846052440}" type="sibTrans" cxnId="{2BF6EE65-C49D-4D7C-9D23-BF6914D56B0E}">
      <dgm:prSet/>
      <dgm:spPr/>
      <dgm:t>
        <a:bodyPr/>
        <a:lstStyle/>
        <a:p>
          <a:endParaRPr lang="ru-RU"/>
        </a:p>
      </dgm:t>
    </dgm:pt>
    <dgm:pt modelId="{ED91A2A1-B37E-4129-9858-DB3BB6E974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Психологическая готовность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0332934-88D4-420B-9914-64C43AC95ABC}" type="parTrans" cxnId="{F8CE634D-C629-44AD-8000-0AC90119F8F3}">
      <dgm:prSet/>
      <dgm:spPr/>
      <dgm:t>
        <a:bodyPr/>
        <a:lstStyle/>
        <a:p>
          <a:endParaRPr lang="ru-RU"/>
        </a:p>
      </dgm:t>
    </dgm:pt>
    <dgm:pt modelId="{3F041457-8C3F-4E3B-B3B7-7AAC0C508784}" type="sibTrans" cxnId="{F8CE634D-C629-44AD-8000-0AC90119F8F3}">
      <dgm:prSet/>
      <dgm:spPr/>
      <dgm:t>
        <a:bodyPr/>
        <a:lstStyle/>
        <a:p>
          <a:endParaRPr lang="ru-RU"/>
        </a:p>
      </dgm:t>
    </dgm:pt>
    <dgm:pt modelId="{C8879A4D-A5D4-4DE4-AD49-CEC3612E79D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Предметная готовность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2637131-3A7A-40C1-816D-F961B43B2BAA}" type="parTrans" cxnId="{F53336FA-0F5C-4974-862E-72AAFF3171D9}">
      <dgm:prSet/>
      <dgm:spPr/>
      <dgm:t>
        <a:bodyPr/>
        <a:lstStyle/>
        <a:p>
          <a:endParaRPr lang="ru-RU"/>
        </a:p>
      </dgm:t>
    </dgm:pt>
    <dgm:pt modelId="{CBF1AB76-E525-4BB2-AD36-0AD7D8D0490E}" type="sibTrans" cxnId="{F53336FA-0F5C-4974-862E-72AAFF3171D9}">
      <dgm:prSet/>
      <dgm:spPr/>
      <dgm:t>
        <a:bodyPr/>
        <a:lstStyle/>
        <a:p>
          <a:endParaRPr lang="ru-RU"/>
        </a:p>
      </dgm:t>
    </dgm:pt>
    <dgm:pt modelId="{D41CC818-3DD6-4171-8A1A-4B434844EEC8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Готовность учащихся к сдаче экзамена</a:t>
          </a:r>
          <a:endParaRPr lang="ru-RU" sz="4000" dirty="0">
            <a:solidFill>
              <a:srgbClr val="C00000"/>
            </a:solidFill>
          </a:endParaRPr>
        </a:p>
      </dgm:t>
    </dgm:pt>
    <dgm:pt modelId="{0DAAFAA6-BE96-47E5-BCDF-6EF003FE4205}" type="parTrans" cxnId="{FA192347-7537-4598-BC87-204B64DAF83F}">
      <dgm:prSet/>
      <dgm:spPr/>
      <dgm:t>
        <a:bodyPr/>
        <a:lstStyle/>
        <a:p>
          <a:endParaRPr lang="ru-RU"/>
        </a:p>
      </dgm:t>
    </dgm:pt>
    <dgm:pt modelId="{CE8B37E9-7F9D-4519-AE28-04DE668B53CD}" type="sibTrans" cxnId="{FA192347-7537-4598-BC87-204B64DAF83F}">
      <dgm:prSet/>
      <dgm:spPr/>
      <dgm:t>
        <a:bodyPr/>
        <a:lstStyle/>
        <a:p>
          <a:endParaRPr lang="ru-RU"/>
        </a:p>
      </dgm:t>
    </dgm:pt>
    <dgm:pt modelId="{44349ACE-9218-4634-BED8-C2C0E67E0DAE}" type="pres">
      <dgm:prSet presAssocID="{9D85CDF0-FE8A-4A4B-853C-728431F8206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15E676-28C8-4155-950D-187C4319A78E}" type="pres">
      <dgm:prSet presAssocID="{9D85CDF0-FE8A-4A4B-853C-728431F82067}" presName="ellipse" presStyleLbl="trBgShp" presStyleIdx="0" presStyleCnt="1" custLinFactNeighborX="1347" custLinFactNeighborY="-15748"/>
      <dgm:spPr/>
    </dgm:pt>
    <dgm:pt modelId="{901C03EA-0E4D-48DF-BCA8-9B967BA38B70}" type="pres">
      <dgm:prSet presAssocID="{9D85CDF0-FE8A-4A4B-853C-728431F82067}" presName="arrow1" presStyleLbl="fgShp" presStyleIdx="0" presStyleCnt="1"/>
      <dgm:spPr/>
    </dgm:pt>
    <dgm:pt modelId="{1D8055B1-C85D-4C2E-BB2F-8C9C0576ECB7}" type="pres">
      <dgm:prSet presAssocID="{9D85CDF0-FE8A-4A4B-853C-728431F82067}" presName="rectangle" presStyleLbl="revTx" presStyleIdx="0" presStyleCnt="1" custScaleX="148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BEE24-69FE-40F7-8E47-D9A5F551C79C}" type="pres">
      <dgm:prSet presAssocID="{ED91A2A1-B37E-4129-9858-DB3BB6E97455}" presName="item1" presStyleLbl="node1" presStyleIdx="0" presStyleCnt="3" custScaleX="143720" custScaleY="98932" custLinFactNeighborX="-8543" custLinFactNeighborY="-16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C00B7-D8B8-42D9-9FC3-095EA46BD4F8}" type="pres">
      <dgm:prSet presAssocID="{C8879A4D-A5D4-4DE4-AD49-CEC3612E79DF}" presName="item2" presStyleLbl="node1" presStyleIdx="1" presStyleCnt="3" custScaleX="155143" custScaleY="108726" custLinFactNeighborX="-13581" custLinFactNeighborY="-35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266E2-30C5-439B-8947-A68A08C8CE4C}" type="pres">
      <dgm:prSet presAssocID="{D41CC818-3DD6-4171-8A1A-4B434844EEC8}" presName="item3" presStyleLbl="node1" presStyleIdx="2" presStyleCnt="3" custScaleX="181154" custScaleY="122755" custLinFactNeighborX="33005" custLinFactNeighborY="-370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4AA27-BD85-4E0A-A4D6-28892B50431E}" type="pres">
      <dgm:prSet presAssocID="{9D85CDF0-FE8A-4A4B-853C-728431F82067}" presName="funnel" presStyleLbl="trAlignAcc1" presStyleIdx="0" presStyleCnt="1" custLinFactNeighborX="1058" custLinFactNeighborY="-1389"/>
      <dgm:spPr/>
    </dgm:pt>
  </dgm:ptLst>
  <dgm:cxnLst>
    <dgm:cxn modelId="{581E42F6-40E5-46E1-AE76-80E24741789D}" type="presOf" srcId="{ED91A2A1-B37E-4129-9858-DB3BB6E97455}" destId="{B32C00B7-D8B8-42D9-9FC3-095EA46BD4F8}" srcOrd="0" destOrd="0" presId="urn:microsoft.com/office/officeart/2005/8/layout/funnel1"/>
    <dgm:cxn modelId="{2BF6EE65-C49D-4D7C-9D23-BF6914D56B0E}" srcId="{9D85CDF0-FE8A-4A4B-853C-728431F82067}" destId="{E49C2965-F3B2-45C3-9466-755A22FB2BE3}" srcOrd="0" destOrd="0" parTransId="{4A0AB7CF-9CE9-484F-BB60-FBDA90BD39F0}" sibTransId="{B3330071-08CD-4AF6-A32E-5AF846052440}"/>
    <dgm:cxn modelId="{F8CE634D-C629-44AD-8000-0AC90119F8F3}" srcId="{9D85CDF0-FE8A-4A4B-853C-728431F82067}" destId="{ED91A2A1-B37E-4129-9858-DB3BB6E97455}" srcOrd="1" destOrd="0" parTransId="{50332934-88D4-420B-9914-64C43AC95ABC}" sibTransId="{3F041457-8C3F-4E3B-B3B7-7AAC0C508784}"/>
    <dgm:cxn modelId="{01BC41B2-7634-471B-840A-F0EB21C3E7E5}" type="presOf" srcId="{E49C2965-F3B2-45C3-9466-755A22FB2BE3}" destId="{111266E2-30C5-439B-8947-A68A08C8CE4C}" srcOrd="0" destOrd="0" presId="urn:microsoft.com/office/officeart/2005/8/layout/funnel1"/>
    <dgm:cxn modelId="{F53336FA-0F5C-4974-862E-72AAFF3171D9}" srcId="{9D85CDF0-FE8A-4A4B-853C-728431F82067}" destId="{C8879A4D-A5D4-4DE4-AD49-CEC3612E79DF}" srcOrd="2" destOrd="0" parTransId="{72637131-3A7A-40C1-816D-F961B43B2BAA}" sibTransId="{CBF1AB76-E525-4BB2-AD36-0AD7D8D0490E}"/>
    <dgm:cxn modelId="{BE215EB1-BC7C-4F7B-9EE7-56A6FDDBDA4C}" type="presOf" srcId="{C8879A4D-A5D4-4DE4-AD49-CEC3612E79DF}" destId="{DD8BEE24-69FE-40F7-8E47-D9A5F551C79C}" srcOrd="0" destOrd="0" presId="urn:microsoft.com/office/officeart/2005/8/layout/funnel1"/>
    <dgm:cxn modelId="{DF4EFD21-2511-4506-A270-DB814448911F}" type="presOf" srcId="{9D85CDF0-FE8A-4A4B-853C-728431F82067}" destId="{44349ACE-9218-4634-BED8-C2C0E67E0DAE}" srcOrd="0" destOrd="0" presId="urn:microsoft.com/office/officeart/2005/8/layout/funnel1"/>
    <dgm:cxn modelId="{9173C333-5F16-4C33-97DD-781B0E0536E4}" type="presOf" srcId="{D41CC818-3DD6-4171-8A1A-4B434844EEC8}" destId="{1D8055B1-C85D-4C2E-BB2F-8C9C0576ECB7}" srcOrd="0" destOrd="0" presId="urn:microsoft.com/office/officeart/2005/8/layout/funnel1"/>
    <dgm:cxn modelId="{FA192347-7537-4598-BC87-204B64DAF83F}" srcId="{9D85CDF0-FE8A-4A4B-853C-728431F82067}" destId="{D41CC818-3DD6-4171-8A1A-4B434844EEC8}" srcOrd="3" destOrd="0" parTransId="{0DAAFAA6-BE96-47E5-BCDF-6EF003FE4205}" sibTransId="{CE8B37E9-7F9D-4519-AE28-04DE668B53CD}"/>
    <dgm:cxn modelId="{F8FF4EAC-2B46-4ACD-B17D-F67FB699BDB2}" type="presParOf" srcId="{44349ACE-9218-4634-BED8-C2C0E67E0DAE}" destId="{8715E676-28C8-4155-950D-187C4319A78E}" srcOrd="0" destOrd="0" presId="urn:microsoft.com/office/officeart/2005/8/layout/funnel1"/>
    <dgm:cxn modelId="{F9E399D0-AA47-439C-A3D4-D077E20A1DF4}" type="presParOf" srcId="{44349ACE-9218-4634-BED8-C2C0E67E0DAE}" destId="{901C03EA-0E4D-48DF-BCA8-9B967BA38B70}" srcOrd="1" destOrd="0" presId="urn:microsoft.com/office/officeart/2005/8/layout/funnel1"/>
    <dgm:cxn modelId="{9D145713-968F-49A0-9F52-FFC71ED6CF2C}" type="presParOf" srcId="{44349ACE-9218-4634-BED8-C2C0E67E0DAE}" destId="{1D8055B1-C85D-4C2E-BB2F-8C9C0576ECB7}" srcOrd="2" destOrd="0" presId="urn:microsoft.com/office/officeart/2005/8/layout/funnel1"/>
    <dgm:cxn modelId="{5A79BC68-4E1C-447D-BF6B-B80F255E9457}" type="presParOf" srcId="{44349ACE-9218-4634-BED8-C2C0E67E0DAE}" destId="{DD8BEE24-69FE-40F7-8E47-D9A5F551C79C}" srcOrd="3" destOrd="0" presId="urn:microsoft.com/office/officeart/2005/8/layout/funnel1"/>
    <dgm:cxn modelId="{AE8C331A-A342-4B9F-8C41-21D9AE202CEB}" type="presParOf" srcId="{44349ACE-9218-4634-BED8-C2C0E67E0DAE}" destId="{B32C00B7-D8B8-42D9-9FC3-095EA46BD4F8}" srcOrd="4" destOrd="0" presId="urn:microsoft.com/office/officeart/2005/8/layout/funnel1"/>
    <dgm:cxn modelId="{60F8F905-B6F3-4795-AB23-2D939A350978}" type="presParOf" srcId="{44349ACE-9218-4634-BED8-C2C0E67E0DAE}" destId="{111266E2-30C5-439B-8947-A68A08C8CE4C}" srcOrd="5" destOrd="0" presId="urn:microsoft.com/office/officeart/2005/8/layout/funnel1"/>
    <dgm:cxn modelId="{027EC1A4-4ABC-4313-8445-1113B5CA85E6}" type="presParOf" srcId="{44349ACE-9218-4634-BED8-C2C0E67E0DAE}" destId="{2024AA27-BD85-4E0A-A4D6-28892B50431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D85CDF0-FE8A-4A4B-853C-728431F82067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49C2965-F3B2-45C3-9466-755A22FB2BE3}">
      <dgm:prSet phldrT="[Текст]" custT="1"/>
      <dgm:spPr>
        <a:solidFill>
          <a:srgbClr val="FFFF00"/>
        </a:solidFill>
      </dgm:spPr>
      <dgm:t>
        <a:bodyPr/>
        <a:lstStyle/>
        <a:p>
          <a:r>
            <a:rPr lang="ru-RU" sz="2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Индивидуальность</a:t>
          </a:r>
          <a:endParaRPr lang="ru-RU" sz="24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gm:t>
    </dgm:pt>
    <dgm:pt modelId="{4A0AB7CF-9CE9-484F-BB60-FBDA90BD39F0}" type="parTrans" cxnId="{2BF6EE65-C49D-4D7C-9D23-BF6914D56B0E}">
      <dgm:prSet/>
      <dgm:spPr/>
      <dgm:t>
        <a:bodyPr/>
        <a:lstStyle/>
        <a:p>
          <a:endParaRPr lang="ru-RU"/>
        </a:p>
      </dgm:t>
    </dgm:pt>
    <dgm:pt modelId="{B3330071-08CD-4AF6-A32E-5AF846052440}" type="sibTrans" cxnId="{2BF6EE65-C49D-4D7C-9D23-BF6914D56B0E}">
      <dgm:prSet/>
      <dgm:spPr/>
      <dgm:t>
        <a:bodyPr/>
        <a:lstStyle/>
        <a:p>
          <a:endParaRPr lang="ru-RU"/>
        </a:p>
      </dgm:t>
    </dgm:pt>
    <dgm:pt modelId="{ED91A2A1-B37E-4129-9858-DB3BB6E97455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Систематичность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50332934-88D4-420B-9914-64C43AC95ABC}" type="parTrans" cxnId="{F8CE634D-C629-44AD-8000-0AC90119F8F3}">
      <dgm:prSet/>
      <dgm:spPr/>
      <dgm:t>
        <a:bodyPr/>
        <a:lstStyle/>
        <a:p>
          <a:endParaRPr lang="ru-RU"/>
        </a:p>
      </dgm:t>
    </dgm:pt>
    <dgm:pt modelId="{3F041457-8C3F-4E3B-B3B7-7AAC0C508784}" type="sibTrans" cxnId="{F8CE634D-C629-44AD-8000-0AC90119F8F3}">
      <dgm:prSet/>
      <dgm:spPr/>
      <dgm:t>
        <a:bodyPr/>
        <a:lstStyle/>
        <a:p>
          <a:endParaRPr lang="ru-RU"/>
        </a:p>
      </dgm:t>
    </dgm:pt>
    <dgm:pt modelId="{C8879A4D-A5D4-4DE4-AD49-CEC3612E79DF}">
      <dgm:prSet phldrT="[Текст]" custT="1"/>
      <dgm:spPr/>
      <dgm:t>
        <a:bodyPr/>
        <a:lstStyle/>
        <a:p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Контроль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72637131-3A7A-40C1-816D-F961B43B2BAA}" type="parTrans" cxnId="{F53336FA-0F5C-4974-862E-72AAFF3171D9}">
      <dgm:prSet/>
      <dgm:spPr/>
      <dgm:t>
        <a:bodyPr/>
        <a:lstStyle/>
        <a:p>
          <a:endParaRPr lang="ru-RU"/>
        </a:p>
      </dgm:t>
    </dgm:pt>
    <dgm:pt modelId="{CBF1AB76-E525-4BB2-AD36-0AD7D8D0490E}" type="sibTrans" cxnId="{F53336FA-0F5C-4974-862E-72AAFF3171D9}">
      <dgm:prSet/>
      <dgm:spPr/>
      <dgm:t>
        <a:bodyPr/>
        <a:lstStyle/>
        <a:p>
          <a:endParaRPr lang="ru-RU"/>
        </a:p>
      </dgm:t>
    </dgm:pt>
    <dgm:pt modelId="{D41CC818-3DD6-4171-8A1A-4B434844EEC8}">
      <dgm:prSet phldrT="[Текст]" custT="1"/>
      <dgm:spPr/>
      <dgm:t>
        <a:bodyPr/>
        <a:lstStyle/>
        <a:p>
          <a:r>
            <a:rPr lang="ru-RU" sz="4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Основные составляющие подготовки к ОГЭ</a:t>
          </a:r>
          <a:endParaRPr lang="ru-RU" sz="4000" dirty="0">
            <a:solidFill>
              <a:srgbClr val="C00000"/>
            </a:solidFill>
          </a:endParaRPr>
        </a:p>
      </dgm:t>
    </dgm:pt>
    <dgm:pt modelId="{0DAAFAA6-BE96-47E5-BCDF-6EF003FE4205}" type="parTrans" cxnId="{FA192347-7537-4598-BC87-204B64DAF83F}">
      <dgm:prSet/>
      <dgm:spPr/>
      <dgm:t>
        <a:bodyPr/>
        <a:lstStyle/>
        <a:p>
          <a:endParaRPr lang="ru-RU"/>
        </a:p>
      </dgm:t>
    </dgm:pt>
    <dgm:pt modelId="{CE8B37E9-7F9D-4519-AE28-04DE668B53CD}" type="sibTrans" cxnId="{FA192347-7537-4598-BC87-204B64DAF83F}">
      <dgm:prSet/>
      <dgm:spPr/>
      <dgm:t>
        <a:bodyPr/>
        <a:lstStyle/>
        <a:p>
          <a:endParaRPr lang="ru-RU"/>
        </a:p>
      </dgm:t>
    </dgm:pt>
    <dgm:pt modelId="{44349ACE-9218-4634-BED8-C2C0E67E0DAE}" type="pres">
      <dgm:prSet presAssocID="{9D85CDF0-FE8A-4A4B-853C-728431F82067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715E676-28C8-4155-950D-187C4319A78E}" type="pres">
      <dgm:prSet presAssocID="{9D85CDF0-FE8A-4A4B-853C-728431F82067}" presName="ellipse" presStyleLbl="trBgShp" presStyleIdx="0" presStyleCnt="1" custLinFactNeighborX="1347" custLinFactNeighborY="-15748"/>
      <dgm:spPr/>
    </dgm:pt>
    <dgm:pt modelId="{901C03EA-0E4D-48DF-BCA8-9B967BA38B70}" type="pres">
      <dgm:prSet presAssocID="{9D85CDF0-FE8A-4A4B-853C-728431F82067}" presName="arrow1" presStyleLbl="fgShp" presStyleIdx="0" presStyleCnt="1"/>
      <dgm:spPr/>
    </dgm:pt>
    <dgm:pt modelId="{1D8055B1-C85D-4C2E-BB2F-8C9C0576ECB7}" type="pres">
      <dgm:prSet presAssocID="{9D85CDF0-FE8A-4A4B-853C-728431F82067}" presName="rectangle" presStyleLbl="revTx" presStyleIdx="0" presStyleCnt="1" custScaleX="14814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8BEE24-69FE-40F7-8E47-D9A5F551C79C}" type="pres">
      <dgm:prSet presAssocID="{ED91A2A1-B37E-4129-9858-DB3BB6E97455}" presName="item1" presStyleLbl="node1" presStyleIdx="0" presStyleCnt="3" custScaleX="143720" custScaleY="98932" custLinFactNeighborX="-8543" custLinFactNeighborY="-164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32C00B7-D8B8-42D9-9FC3-095EA46BD4F8}" type="pres">
      <dgm:prSet presAssocID="{C8879A4D-A5D4-4DE4-AD49-CEC3612E79DF}" presName="item2" presStyleLbl="node1" presStyleIdx="1" presStyleCnt="3" custScaleX="155143" custScaleY="108726" custLinFactNeighborX="-13581" custLinFactNeighborY="-353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1266E2-30C5-439B-8947-A68A08C8CE4C}" type="pres">
      <dgm:prSet presAssocID="{D41CC818-3DD6-4171-8A1A-4B434844EEC8}" presName="item3" presStyleLbl="node1" presStyleIdx="2" presStyleCnt="3" custScaleX="181154" custScaleY="122755" custLinFactNeighborX="33005" custLinFactNeighborY="-3703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24AA27-BD85-4E0A-A4D6-28892B50431E}" type="pres">
      <dgm:prSet presAssocID="{9D85CDF0-FE8A-4A4B-853C-728431F82067}" presName="funnel" presStyleLbl="trAlignAcc1" presStyleIdx="0" presStyleCnt="1" custLinFactNeighborX="1058" custLinFactNeighborY="-1389"/>
      <dgm:spPr/>
    </dgm:pt>
  </dgm:ptLst>
  <dgm:cxnLst>
    <dgm:cxn modelId="{2BF6EE65-C49D-4D7C-9D23-BF6914D56B0E}" srcId="{9D85CDF0-FE8A-4A4B-853C-728431F82067}" destId="{E49C2965-F3B2-45C3-9466-755A22FB2BE3}" srcOrd="0" destOrd="0" parTransId="{4A0AB7CF-9CE9-484F-BB60-FBDA90BD39F0}" sibTransId="{B3330071-08CD-4AF6-A32E-5AF846052440}"/>
    <dgm:cxn modelId="{ACA8B94C-4D70-4E6C-B2B7-0B051B196118}" type="presOf" srcId="{9D85CDF0-FE8A-4A4B-853C-728431F82067}" destId="{44349ACE-9218-4634-BED8-C2C0E67E0DAE}" srcOrd="0" destOrd="0" presId="urn:microsoft.com/office/officeart/2005/8/layout/funnel1"/>
    <dgm:cxn modelId="{FB8DE6D1-F290-43B4-BD2A-B9C682177136}" type="presOf" srcId="{E49C2965-F3B2-45C3-9466-755A22FB2BE3}" destId="{111266E2-30C5-439B-8947-A68A08C8CE4C}" srcOrd="0" destOrd="0" presId="urn:microsoft.com/office/officeart/2005/8/layout/funnel1"/>
    <dgm:cxn modelId="{F8CE634D-C629-44AD-8000-0AC90119F8F3}" srcId="{9D85CDF0-FE8A-4A4B-853C-728431F82067}" destId="{ED91A2A1-B37E-4129-9858-DB3BB6E97455}" srcOrd="1" destOrd="0" parTransId="{50332934-88D4-420B-9914-64C43AC95ABC}" sibTransId="{3F041457-8C3F-4E3B-B3B7-7AAC0C508784}"/>
    <dgm:cxn modelId="{F53336FA-0F5C-4974-862E-72AAFF3171D9}" srcId="{9D85CDF0-FE8A-4A4B-853C-728431F82067}" destId="{C8879A4D-A5D4-4DE4-AD49-CEC3612E79DF}" srcOrd="2" destOrd="0" parTransId="{72637131-3A7A-40C1-816D-F961B43B2BAA}" sibTransId="{CBF1AB76-E525-4BB2-AD36-0AD7D8D0490E}"/>
    <dgm:cxn modelId="{FA192347-7537-4598-BC87-204B64DAF83F}" srcId="{9D85CDF0-FE8A-4A4B-853C-728431F82067}" destId="{D41CC818-3DD6-4171-8A1A-4B434844EEC8}" srcOrd="3" destOrd="0" parTransId="{0DAAFAA6-BE96-47E5-BCDF-6EF003FE4205}" sibTransId="{CE8B37E9-7F9D-4519-AE28-04DE668B53CD}"/>
    <dgm:cxn modelId="{243D06E8-7450-452B-8ABC-3611D823557C}" type="presOf" srcId="{D41CC818-3DD6-4171-8A1A-4B434844EEC8}" destId="{1D8055B1-C85D-4C2E-BB2F-8C9C0576ECB7}" srcOrd="0" destOrd="0" presId="urn:microsoft.com/office/officeart/2005/8/layout/funnel1"/>
    <dgm:cxn modelId="{B17E90FC-9662-4D52-9485-0847965A0E6F}" type="presOf" srcId="{C8879A4D-A5D4-4DE4-AD49-CEC3612E79DF}" destId="{DD8BEE24-69FE-40F7-8E47-D9A5F551C79C}" srcOrd="0" destOrd="0" presId="urn:microsoft.com/office/officeart/2005/8/layout/funnel1"/>
    <dgm:cxn modelId="{80AE1C83-B694-40E3-BA1A-90B01338748E}" type="presOf" srcId="{ED91A2A1-B37E-4129-9858-DB3BB6E97455}" destId="{B32C00B7-D8B8-42D9-9FC3-095EA46BD4F8}" srcOrd="0" destOrd="0" presId="urn:microsoft.com/office/officeart/2005/8/layout/funnel1"/>
    <dgm:cxn modelId="{7C6F973A-426C-457C-A926-964CBAE14AF2}" type="presParOf" srcId="{44349ACE-9218-4634-BED8-C2C0E67E0DAE}" destId="{8715E676-28C8-4155-950D-187C4319A78E}" srcOrd="0" destOrd="0" presId="urn:microsoft.com/office/officeart/2005/8/layout/funnel1"/>
    <dgm:cxn modelId="{41FCC830-B292-40AD-8C28-0BE2EAAD1833}" type="presParOf" srcId="{44349ACE-9218-4634-BED8-C2C0E67E0DAE}" destId="{901C03EA-0E4D-48DF-BCA8-9B967BA38B70}" srcOrd="1" destOrd="0" presId="urn:microsoft.com/office/officeart/2005/8/layout/funnel1"/>
    <dgm:cxn modelId="{AF13DD69-E74A-4EBF-ACC4-C88014EC7166}" type="presParOf" srcId="{44349ACE-9218-4634-BED8-C2C0E67E0DAE}" destId="{1D8055B1-C85D-4C2E-BB2F-8C9C0576ECB7}" srcOrd="2" destOrd="0" presId="urn:microsoft.com/office/officeart/2005/8/layout/funnel1"/>
    <dgm:cxn modelId="{CCEC64A8-AE36-49C5-B0D7-2EAA4449A557}" type="presParOf" srcId="{44349ACE-9218-4634-BED8-C2C0E67E0DAE}" destId="{DD8BEE24-69FE-40F7-8E47-D9A5F551C79C}" srcOrd="3" destOrd="0" presId="urn:microsoft.com/office/officeart/2005/8/layout/funnel1"/>
    <dgm:cxn modelId="{CA85EB4B-30C2-452C-BFB2-741ADCE89B6F}" type="presParOf" srcId="{44349ACE-9218-4634-BED8-C2C0E67E0DAE}" destId="{B32C00B7-D8B8-42D9-9FC3-095EA46BD4F8}" srcOrd="4" destOrd="0" presId="urn:microsoft.com/office/officeart/2005/8/layout/funnel1"/>
    <dgm:cxn modelId="{A94E9228-7D2E-43CE-89CE-19C2E34B5A83}" type="presParOf" srcId="{44349ACE-9218-4634-BED8-C2C0E67E0DAE}" destId="{111266E2-30C5-439B-8947-A68A08C8CE4C}" srcOrd="5" destOrd="0" presId="urn:microsoft.com/office/officeart/2005/8/layout/funnel1"/>
    <dgm:cxn modelId="{E7AD5AD8-CC38-488B-9615-963E0588171D}" type="presParOf" srcId="{44349ACE-9218-4634-BED8-C2C0E67E0DAE}" destId="{2024AA27-BD85-4E0A-A4D6-28892B50431E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5E676-28C8-4155-950D-187C4319A78E}">
      <dsp:nvSpPr>
        <dsp:cNvPr id="0" name=""/>
        <dsp:cNvSpPr/>
      </dsp:nvSpPr>
      <dsp:spPr>
        <a:xfrm>
          <a:off x="1428782" y="214319"/>
          <a:ext cx="4976371" cy="172822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C03EA-0E4D-48DF-BCA8-9B967BA38B70}">
      <dsp:nvSpPr>
        <dsp:cNvPr id="0" name=""/>
        <dsp:cNvSpPr/>
      </dsp:nvSpPr>
      <dsp:spPr>
        <a:xfrm>
          <a:off x="3375445" y="4718325"/>
          <a:ext cx="964413" cy="61722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055B1-C85D-4C2E-BB2F-8C9C0576ECB7}">
      <dsp:nvSpPr>
        <dsp:cNvPr id="0" name=""/>
        <dsp:cNvSpPr/>
      </dsp:nvSpPr>
      <dsp:spPr>
        <a:xfrm>
          <a:off x="428631" y="5212104"/>
          <a:ext cx="6858041" cy="1157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Готовность учащихся к сдаче экзамена</a:t>
          </a:r>
          <a:endParaRPr lang="ru-RU" sz="4000" kern="1200" dirty="0">
            <a:solidFill>
              <a:srgbClr val="C00000"/>
            </a:solidFill>
          </a:endParaRPr>
        </a:p>
      </dsp:txBody>
      <dsp:txXfrm>
        <a:off x="428631" y="5212104"/>
        <a:ext cx="6858041" cy="1157295"/>
      </dsp:txXfrm>
    </dsp:sp>
    <dsp:sp modelId="{DD8BEE24-69FE-40F7-8E47-D9A5F551C79C}">
      <dsp:nvSpPr>
        <dsp:cNvPr id="0" name=""/>
        <dsp:cNvSpPr/>
      </dsp:nvSpPr>
      <dsp:spPr>
        <a:xfrm>
          <a:off x="2643211" y="2071699"/>
          <a:ext cx="2494897" cy="1717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Предметная готовность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08580" y="2323207"/>
        <a:ext cx="1764159" cy="1214387"/>
      </dsp:txXfrm>
    </dsp:sp>
    <dsp:sp modelId="{B32C00B7-D8B8-42D9-9FC3-095EA46BD4F8}">
      <dsp:nvSpPr>
        <dsp:cNvPr id="0" name=""/>
        <dsp:cNvSpPr/>
      </dsp:nvSpPr>
      <dsp:spPr>
        <a:xfrm>
          <a:off x="1214441" y="357191"/>
          <a:ext cx="2693194" cy="1887421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Психологическая готовность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08850" y="633597"/>
        <a:ext cx="1904376" cy="1334609"/>
      </dsp:txXfrm>
    </dsp:sp>
    <dsp:sp modelId="{111266E2-30C5-439B-8947-A68A08C8CE4C}">
      <dsp:nvSpPr>
        <dsp:cNvPr id="0" name=""/>
        <dsp:cNvSpPr/>
      </dsp:nvSpPr>
      <dsp:spPr>
        <a:xfrm>
          <a:off x="3571900" y="0"/>
          <a:ext cx="3144730" cy="2130957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Информационная готовность</a:t>
          </a:r>
          <a:endParaRPr lang="ru-RU" sz="24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32435" y="312071"/>
        <a:ext cx="2223660" cy="1506815"/>
      </dsp:txXfrm>
    </dsp:sp>
    <dsp:sp modelId="{2024AA27-BD85-4E0A-A4D6-28892B50431E}">
      <dsp:nvSpPr>
        <dsp:cNvPr id="0" name=""/>
        <dsp:cNvSpPr/>
      </dsp:nvSpPr>
      <dsp:spPr>
        <a:xfrm>
          <a:off x="1214435" y="214297"/>
          <a:ext cx="5400712" cy="432057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5E676-28C8-4155-950D-187C4319A78E}">
      <dsp:nvSpPr>
        <dsp:cNvPr id="0" name=""/>
        <dsp:cNvSpPr/>
      </dsp:nvSpPr>
      <dsp:spPr>
        <a:xfrm>
          <a:off x="1428782" y="214319"/>
          <a:ext cx="4976371" cy="1728228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C03EA-0E4D-48DF-BCA8-9B967BA38B70}">
      <dsp:nvSpPr>
        <dsp:cNvPr id="0" name=""/>
        <dsp:cNvSpPr/>
      </dsp:nvSpPr>
      <dsp:spPr>
        <a:xfrm>
          <a:off x="3375445" y="4718325"/>
          <a:ext cx="964413" cy="617224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8055B1-C85D-4C2E-BB2F-8C9C0576ECB7}">
      <dsp:nvSpPr>
        <dsp:cNvPr id="0" name=""/>
        <dsp:cNvSpPr/>
      </dsp:nvSpPr>
      <dsp:spPr>
        <a:xfrm>
          <a:off x="428631" y="5212104"/>
          <a:ext cx="6858041" cy="115729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b="1" kern="12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Основные составляющие подготовки к ОГЭ</a:t>
          </a:r>
          <a:endParaRPr lang="ru-RU" sz="4000" kern="1200" dirty="0">
            <a:solidFill>
              <a:srgbClr val="C00000"/>
            </a:solidFill>
          </a:endParaRPr>
        </a:p>
      </dsp:txBody>
      <dsp:txXfrm>
        <a:off x="428631" y="5212104"/>
        <a:ext cx="6858041" cy="1157295"/>
      </dsp:txXfrm>
    </dsp:sp>
    <dsp:sp modelId="{DD8BEE24-69FE-40F7-8E47-D9A5F551C79C}">
      <dsp:nvSpPr>
        <dsp:cNvPr id="0" name=""/>
        <dsp:cNvSpPr/>
      </dsp:nvSpPr>
      <dsp:spPr>
        <a:xfrm>
          <a:off x="2643211" y="2071699"/>
          <a:ext cx="2494897" cy="171740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Контроль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08580" y="2323207"/>
        <a:ext cx="1764159" cy="1214387"/>
      </dsp:txXfrm>
    </dsp:sp>
    <dsp:sp modelId="{B32C00B7-D8B8-42D9-9FC3-095EA46BD4F8}">
      <dsp:nvSpPr>
        <dsp:cNvPr id="0" name=""/>
        <dsp:cNvSpPr/>
      </dsp:nvSpPr>
      <dsp:spPr>
        <a:xfrm>
          <a:off x="1214441" y="357191"/>
          <a:ext cx="2693194" cy="1887421"/>
        </a:xfrm>
        <a:prstGeom prst="ellipse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itchFamily="18" charset="0"/>
              <a:cs typeface="Times New Roman" pitchFamily="18" charset="0"/>
            </a:rPr>
            <a:t>Систематичность</a:t>
          </a:r>
          <a:endParaRPr lang="ru-RU" sz="2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608850" y="633597"/>
        <a:ext cx="1904376" cy="1334609"/>
      </dsp:txXfrm>
    </dsp:sp>
    <dsp:sp modelId="{111266E2-30C5-439B-8947-A68A08C8CE4C}">
      <dsp:nvSpPr>
        <dsp:cNvPr id="0" name=""/>
        <dsp:cNvSpPr/>
      </dsp:nvSpPr>
      <dsp:spPr>
        <a:xfrm>
          <a:off x="3571900" y="0"/>
          <a:ext cx="3144730" cy="2130957"/>
        </a:xfrm>
        <a:prstGeom prst="ellipse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Индивидуальность</a:t>
          </a:r>
          <a:endParaRPr lang="ru-RU" sz="2400" b="1" kern="1200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032435" y="312071"/>
        <a:ext cx="2223660" cy="1506815"/>
      </dsp:txXfrm>
    </dsp:sp>
    <dsp:sp modelId="{2024AA27-BD85-4E0A-A4D6-28892B50431E}">
      <dsp:nvSpPr>
        <dsp:cNvPr id="0" name=""/>
        <dsp:cNvSpPr/>
      </dsp:nvSpPr>
      <dsp:spPr>
        <a:xfrm>
          <a:off x="1214435" y="214297"/>
          <a:ext cx="5400712" cy="4320570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FEC3BF-C3AC-4F8B-9E04-A16B3B5479D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72409-4CB6-447E-8274-49AEED28A03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6187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18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AD800-BD94-4746-82C2-D019C6523C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09.08.2022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6632"/>
            <a:ext cx="8640960" cy="82176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mtClean="0">
                <a:effectLst>
                  <a:reflection blurRad="6350" stA="55000" endA="300" endPos="45500" dir="5400000" sy="-100000" algn="bl" rotWithShape="0"/>
                </a:effectLst>
              </a:rPr>
              <a:t>    </a:t>
            </a:r>
            <a:r>
              <a:rPr lang="ru-RU" b="1" smtClean="0">
                <a:effectLst>
                  <a:reflection blurRad="6350" stA="55000" endA="300" endPos="45500" dir="5400000" sy="-100000" algn="bl" rotWithShape="0"/>
                </a:effectLst>
              </a:rPr>
              <a:t>            </a:t>
            </a:r>
            <a:r>
              <a:rPr lang="ru-RU" sz="3600" b="1" smtClean="0">
                <a:effectLst>
                  <a:reflection blurRad="6350" stA="55000" endA="300" endPos="45500" dir="5400000" sy="-100000" algn="bl" rotWithShape="0"/>
                </a:effectLst>
              </a:rPr>
              <a:t>МАОУ </a:t>
            </a:r>
            <a:r>
              <a:rPr lang="ru-RU" sz="3600" b="1" dirty="0" smtClean="0">
                <a:effectLst>
                  <a:reflection blurRad="6350" stA="55000" endA="300" endPos="45500" dir="5400000" sy="-100000" algn="bl" rotWithShape="0"/>
                </a:effectLst>
              </a:rPr>
              <a:t>СОШ №10</a:t>
            </a:r>
          </a:p>
          <a:p>
            <a:endParaRPr lang="en-US" sz="4000" b="1" dirty="0" smtClean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     Из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опыта работы: </a:t>
            </a:r>
            <a:endParaRPr lang="ru-RU" sz="4400" b="1" dirty="0" smtClean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ru-RU" sz="4400" b="1" dirty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   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Роль  учителя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при 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подготовки</a:t>
            </a:r>
          </a:p>
          <a:p>
            <a:r>
              <a:rPr lang="ru-RU" sz="4400" b="1" dirty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  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  к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ГИА </a:t>
            </a:r>
            <a:r>
              <a:rPr lang="ru-RU" sz="4400" b="1" dirty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по </a:t>
            </a:r>
            <a:r>
              <a:rPr lang="ru-RU" sz="4400" b="1" dirty="0" smtClean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математике.</a:t>
            </a:r>
            <a:endParaRPr lang="ru-RU" sz="4400" b="1" dirty="0" smtClean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ru-RU" sz="4000" b="1" dirty="0" smtClean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ru-RU" sz="4000" b="1" dirty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endParaRPr lang="ru-RU" sz="4000" b="1" dirty="0" smtClean="0">
              <a:solidFill>
                <a:srgbClr val="C000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ru-R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            Учитель </a:t>
            </a:r>
            <a:r>
              <a:rPr lang="ru-R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математики </a:t>
            </a:r>
            <a:endParaRPr lang="ru-RU" sz="4000" b="1" dirty="0" smtClean="0"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ru-R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            Назаренко </a:t>
            </a:r>
            <a:r>
              <a:rPr lang="ru-RU" sz="4000" b="1" dirty="0" smtClean="0">
                <a:effectLst>
                  <a:reflection blurRad="6350" stA="55000" endA="300" endPos="45500" dir="5400000" sy="-100000" algn="bl" rotWithShape="0"/>
                </a:effectLst>
              </a:rPr>
              <a:t>О.В.</a:t>
            </a:r>
            <a:endParaRPr lang="ru-RU" sz="4000" b="1" dirty="0"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ru-RU" sz="4000" b="1" dirty="0">
                <a:effectLst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4000" b="1" dirty="0">
                <a:effectLst>
                  <a:reflection blurRad="6350" stA="55000" endA="300" endPos="45500" dir="5400000" sy="-100000" algn="bl" rotWithShape="0"/>
                </a:effectLst>
              </a:rPr>
            </a:br>
            <a:r>
              <a:rPr lang="ru-RU" sz="4000" b="1" dirty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/>
            </a:r>
            <a:br>
              <a:rPr lang="ru-RU" sz="4000" b="1" dirty="0">
                <a:solidFill>
                  <a:srgbClr val="C00000"/>
                </a:solidFill>
                <a:effectLst>
                  <a:reflection blurRad="6350" stA="55000" endA="300" endPos="45500" dir="5400000" sy="-100000" algn="bl" rotWithShape="0"/>
                </a:effectLst>
              </a:rPr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7498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3013501"/>
            <a:ext cx="521497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систематичность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57290" y="3845485"/>
            <a:ext cx="6572296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/>
              <a:t>включение в изучение текущего учебного материала заданий, соответствующих экзаменационным заданиям;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560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3013501"/>
            <a:ext cx="521497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индивидуальность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57290" y="4214818"/>
            <a:ext cx="6572296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/>
              <a:t>индивидуально каждому </a:t>
            </a:r>
            <a:r>
              <a:rPr lang="ru-RU" sz="2400" dirty="0" smtClean="0"/>
              <a:t>учащемуся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0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75656" y="1700808"/>
            <a:ext cx="747057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Домашняя работа 28.03 (на </a:t>
            </a:r>
            <a:r>
              <a:rPr lang="ru-RU" dirty="0" smtClean="0"/>
              <a:t>30.03)</a:t>
            </a:r>
            <a:endParaRPr lang="ru-RU" dirty="0"/>
          </a:p>
          <a:p>
            <a:r>
              <a:rPr lang="ru-RU" b="1" dirty="0"/>
              <a:t>1группа</a:t>
            </a:r>
            <a:endParaRPr lang="ru-RU" dirty="0"/>
          </a:p>
          <a:p>
            <a:r>
              <a:rPr lang="ru-RU" b="1" dirty="0"/>
              <a:t>Задание 09 «Уравнения»</a:t>
            </a:r>
            <a:endParaRPr lang="ru-RU" dirty="0"/>
          </a:p>
          <a:p>
            <a:r>
              <a:rPr lang="ru-RU" dirty="0"/>
              <a:t>Задание 1 (1,7,13)</a:t>
            </a:r>
          </a:p>
          <a:p>
            <a:r>
              <a:rPr lang="ru-RU" dirty="0"/>
              <a:t>Задание 5(1,7)</a:t>
            </a:r>
          </a:p>
          <a:p>
            <a:r>
              <a:rPr lang="ru-RU" dirty="0"/>
              <a:t>Задание 9(1,3)</a:t>
            </a:r>
          </a:p>
          <a:p>
            <a:r>
              <a:rPr lang="ru-RU" b="1" dirty="0"/>
              <a:t>Задание 12 «Расчеты по формулам</a:t>
            </a:r>
            <a:r>
              <a:rPr lang="ru-RU" dirty="0"/>
              <a:t>» Задание 1,14</a:t>
            </a:r>
          </a:p>
          <a:p>
            <a:r>
              <a:rPr lang="ru-RU" dirty="0"/>
              <a:t> </a:t>
            </a:r>
          </a:p>
          <a:p>
            <a:r>
              <a:rPr lang="ru-RU" dirty="0"/>
              <a:t>Домашняя работа 28.03 (на 30.03_</a:t>
            </a:r>
          </a:p>
          <a:p>
            <a:r>
              <a:rPr lang="ru-RU" b="1" dirty="0"/>
              <a:t>2группа</a:t>
            </a:r>
            <a:endParaRPr lang="ru-RU" dirty="0"/>
          </a:p>
          <a:p>
            <a:r>
              <a:rPr lang="ru-RU" b="1" dirty="0"/>
              <a:t>Задание 09 «Уравнения» </a:t>
            </a:r>
            <a:endParaRPr lang="ru-RU" dirty="0"/>
          </a:p>
          <a:p>
            <a:r>
              <a:rPr lang="ru-RU" dirty="0"/>
              <a:t>Задание 1 (2,2,14)</a:t>
            </a:r>
          </a:p>
          <a:p>
            <a:r>
              <a:rPr lang="ru-RU" dirty="0"/>
              <a:t>Задание 5(2,8)</a:t>
            </a:r>
          </a:p>
          <a:p>
            <a:r>
              <a:rPr lang="ru-RU" dirty="0"/>
              <a:t>Задание 8(1,7)</a:t>
            </a:r>
          </a:p>
          <a:p>
            <a:r>
              <a:rPr lang="ru-RU" b="1" dirty="0"/>
              <a:t>Задание 12 «Расчеты по </a:t>
            </a:r>
            <a:r>
              <a:rPr lang="ru-RU" b="1" dirty="0" smtClean="0"/>
              <a:t>формулам  «</a:t>
            </a:r>
            <a:r>
              <a:rPr lang="ru-RU" dirty="0" smtClean="0"/>
              <a:t>Задание </a:t>
            </a:r>
            <a:r>
              <a:rPr lang="ru-RU" dirty="0"/>
              <a:t>2,13</a:t>
            </a:r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54631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844824"/>
            <a:ext cx="6624736" cy="4639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13327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Домашнее задание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3013501"/>
            <a:ext cx="521497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контроль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57290" y="3660821"/>
            <a:ext cx="6572296" cy="156966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Ежедневные проверки домашнего задания: проверка тетрадей, самостоятельная работа  с задачами из домашней работы. Разбор задач, которые вызывали затруднения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3803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149" y="1266825"/>
            <a:ext cx="7929315" cy="5690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254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Проведение  пробных работ по текстам ОГЭ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16918" y="2573562"/>
            <a:ext cx="5214974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Систематически , </a:t>
            </a:r>
            <a:r>
              <a:rPr lang="ru-RU" sz="2400" dirty="0" smtClean="0"/>
              <a:t>начиная с марта, 1 раз в неделю одночасовая работа . И начиная с апреля – двухчасовая</a:t>
            </a:r>
            <a:r>
              <a:rPr lang="ru-RU" sz="2400" b="1" dirty="0" smtClean="0"/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500166" y="4221088"/>
            <a:ext cx="6960266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Контроль. Проверка каждой работы. Подбор индивидуальных заданий для работы над ошибками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25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Работа с родителями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91933" y="2708920"/>
            <a:ext cx="6531638" cy="193899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/>
              <a:t>Динамику роста или неудач учащихся регулярно показываю и обсуждаю с родителями, призывая их участвовать в процессе обучения и контролировать работу своих детей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273109" y="5149641"/>
            <a:ext cx="6572296" cy="1200329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Информирование родителей: результаты выполнения домашнего задания, результаты индивидуальных достижений ученика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1897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6119210"/>
              </p:ext>
            </p:extLst>
          </p:nvPr>
        </p:nvGraphicFramePr>
        <p:xfrm>
          <a:off x="1298713" y="2924944"/>
          <a:ext cx="7377743" cy="2804160"/>
        </p:xfrm>
        <a:graphic>
          <a:graphicData uri="http://schemas.openxmlformats.org/drawingml/2006/table">
            <a:tbl>
              <a:tblPr firstRow="1" firstCol="1" bandRow="1"/>
              <a:tblGrid>
                <a:gridCol w="1012736"/>
                <a:gridCol w="974710"/>
                <a:gridCol w="1251757"/>
                <a:gridCol w="974710"/>
                <a:gridCol w="879256"/>
                <a:gridCol w="974710"/>
                <a:gridCol w="1309864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дата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1.03. алгебра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3.03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геометрия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9.03 алгебра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15.03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29.03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алгебра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31.03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геометрия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Всего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Решено заданий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3А+3Г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отметка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А-«2»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Г-«3»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Rectangle 2"/>
          <p:cNvSpPr>
            <a:spLocks noChangeArrowheads="1"/>
          </p:cNvSpPr>
          <p:nvPr/>
        </p:nvSpPr>
        <p:spPr bwMode="auto">
          <a:xfrm>
            <a:off x="950414" y="1534816"/>
            <a:ext cx="5450146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Красюк</a:t>
            </a: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Данил.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Результаты пробников за март</a:t>
            </a:r>
            <a:endParaRPr kumimoji="0" lang="ru-RU" alt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104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403648" y="1772816"/>
            <a:ext cx="7128792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 smtClean="0"/>
              <a:t>В </a:t>
            </a:r>
            <a:r>
              <a:rPr lang="ru-RU" sz="3200" b="1" u="sng" dirty="0"/>
              <a:t>математике нет царских путей. Математика - высокая винтовая лестница. Чтобы взобраться по ней к вершинам знаний, надо пройти каждую ступеньку, от первой до последней. Прежде чем достичь вершины, нам вместе с учениками </a:t>
            </a:r>
            <a:r>
              <a:rPr lang="ru-RU" sz="3200" b="1" u="sng" dirty="0" smtClean="0"/>
              <a:t>нужно </a:t>
            </a:r>
            <a:r>
              <a:rPr lang="ru-RU" sz="3200" b="1" u="sng" dirty="0"/>
              <a:t>пройти долгий путь познания.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5752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graphicFrame>
        <p:nvGraphicFramePr>
          <p:cNvPr id="9" name="Схема 8"/>
          <p:cNvGraphicFramePr/>
          <p:nvPr/>
        </p:nvGraphicFramePr>
        <p:xfrm>
          <a:off x="1142976" y="214290"/>
          <a:ext cx="7715304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87346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Рисунок 8" descr="Родитель Учитель Ученик РЕЗУЛЬТАТ 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62" y="1196752"/>
            <a:ext cx="7858180" cy="56166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7901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ОГЭ выпускников 9 классов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2525415"/>
            <a:ext cx="7891810" cy="1815882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первичный балл по геометрии– 4,79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(самый высокий по району)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27584" y="832644"/>
            <a:ext cx="7959258" cy="1692771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первичный балл – 15,23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(второй результат по району. Первый 15,64 в школе №29)</a:t>
            </a: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28662" y="4293096"/>
            <a:ext cx="7891810" cy="255454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балл по пятибалльной шкале </a:t>
            </a:r>
            <a:r>
              <a:rPr lang="ru-RU" sz="40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</a:t>
            </a: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3,59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(самый высокий по району)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06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ОГЭ выпускников 9 классов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28662" y="1916832"/>
            <a:ext cx="7891810" cy="2308324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40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Количество неудовлетворительных оценок 4 человека из 71 (5,6%)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(самый </a:t>
            </a:r>
            <a:r>
              <a:rPr lang="ru-RU" sz="32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низкий </a:t>
            </a:r>
            <a:r>
              <a:rPr lang="ru-RU" sz="32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району)</a:t>
            </a:r>
            <a:endParaRPr lang="ru-RU" sz="32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944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486" y="0"/>
            <a:ext cx="9118514" cy="6858000"/>
          </a:xfrm>
          <a:prstGeom prst="rect">
            <a:avLst/>
          </a:prstGeom>
          <a:noFill/>
        </p:spPr>
      </p:pic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1043608" y="1709029"/>
            <a:ext cx="7200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2"/>
          <p:cNvSpPr txBox="1">
            <a:spLocks/>
          </p:cNvSpPr>
          <p:nvPr/>
        </p:nvSpPr>
        <p:spPr>
          <a:xfrm>
            <a:off x="1187624" y="188640"/>
            <a:ext cx="7498080" cy="4800600"/>
          </a:xfrm>
          <a:prstGeom prst="rect">
            <a:avLst/>
          </a:prstGeom>
        </p:spPr>
        <p:txBody>
          <a:bodyPr tIns="0">
            <a:normAutofit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82880" algn="ctr"/>
            <a:r>
              <a:rPr lang="ru-RU" sz="4000" smtClean="0">
                <a:solidFill>
                  <a:srgbClr val="FF0000"/>
                </a:solidFill>
              </a:rPr>
              <a:t>Спасибо за внимание!</a:t>
            </a:r>
            <a:br>
              <a:rPr lang="ru-RU" sz="4000" smtClean="0">
                <a:solidFill>
                  <a:srgbClr val="FF0000"/>
                </a:solidFill>
              </a:rPr>
            </a:br>
            <a:r>
              <a:rPr lang="ru-RU" sz="3600" smtClean="0">
                <a:solidFill>
                  <a:srgbClr val="FF0000"/>
                </a:solidFill>
              </a:rPr>
              <a:t>Улыбнитесь!</a:t>
            </a:r>
            <a:endParaRPr lang="ru-RU" sz="3600" dirty="0">
              <a:solidFill>
                <a:srgbClr val="FF0000"/>
              </a:solidFill>
            </a:endParaRPr>
          </a:p>
        </p:txBody>
      </p:sp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1" y="1916832"/>
            <a:ext cx="3847136" cy="411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4247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4077015929"/>
              </p:ext>
            </p:extLst>
          </p:nvPr>
        </p:nvGraphicFramePr>
        <p:xfrm>
          <a:off x="1142976" y="214290"/>
          <a:ext cx="7715304" cy="66437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41138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2976" y="87956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Подготовка к решению геометрических задач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2713087"/>
            <a:ext cx="5214974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>
                <a:solidFill>
                  <a:srgbClr val="002060"/>
                </a:solidFill>
              </a:rPr>
              <a:t>Система зачетов по темам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410348" y="3356992"/>
            <a:ext cx="6572296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Знание теоретического</a:t>
            </a:r>
            <a:r>
              <a:rPr kumimoji="0" lang="ru-RU" sz="240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 материал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2285984" y="5892866"/>
            <a:ext cx="5143536" cy="523220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Сдача зачета индивидуально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Rectangle 1"/>
          <p:cNvSpPr>
            <a:spLocks noChangeArrowheads="1"/>
          </p:cNvSpPr>
          <p:nvPr/>
        </p:nvSpPr>
        <p:spPr bwMode="auto">
          <a:xfrm>
            <a:off x="1410348" y="4653136"/>
            <a:ext cx="6572296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Arial" pitchFamily="34" charset="0"/>
                <a:cs typeface="Arial" pitchFamily="34" charset="0"/>
              </a:rPr>
              <a:t>Решение задач из открытого банка заданий по данной теме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91880" y="3933056"/>
            <a:ext cx="1883977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pPr algn="ctr"/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Устный счет </a:t>
            </a: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436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86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Зачет по теме «Параллелограмм»</a:t>
            </a:r>
            <a:endParaRPr lang="ru-RU" sz="2800" b="1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928662" y="1222819"/>
            <a:ext cx="8037570" cy="4800600"/>
          </a:xfrm>
          <a:prstGeom prst="rect">
            <a:avLst/>
          </a:prstGeom>
        </p:spPr>
        <p:txBody>
          <a:bodyPr tIns="0">
            <a:normAutofit fontScale="25000" lnSpcReduction="20000"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sz="7200" b="1" dirty="0" smtClean="0"/>
              <a:t>Вопросы</a:t>
            </a:r>
          </a:p>
          <a:p>
            <a:r>
              <a:rPr lang="ru-RU" sz="9600" b="1" dirty="0" smtClean="0"/>
              <a:t>1 Что называется параллелограммом</a:t>
            </a:r>
          </a:p>
          <a:p>
            <a:r>
              <a:rPr lang="ru-RU" sz="9600" b="1" dirty="0" smtClean="0"/>
              <a:t>2 Свойство диагоналей параллелограмма</a:t>
            </a:r>
          </a:p>
          <a:p>
            <a:r>
              <a:rPr lang="ru-RU" sz="9600" b="1" dirty="0" smtClean="0"/>
              <a:t>3 Свойство противоположных сторон параллелограмма</a:t>
            </a:r>
          </a:p>
          <a:p>
            <a:r>
              <a:rPr lang="ru-RU" sz="9600" b="1" dirty="0" smtClean="0"/>
              <a:t>4 Свойство противоположных углов параллелограмма</a:t>
            </a:r>
          </a:p>
          <a:p>
            <a:r>
              <a:rPr lang="ru-RU" sz="9600" b="1" dirty="0" smtClean="0"/>
              <a:t>5 Свойство углов параллелограмма прилежащих к одной стороне</a:t>
            </a:r>
          </a:p>
          <a:p>
            <a:r>
              <a:rPr lang="ru-RU" sz="9600" b="1" dirty="0" smtClean="0"/>
              <a:t>6 Свойство биссектрисы угла параллелограмма</a:t>
            </a:r>
          </a:p>
          <a:p>
            <a:r>
              <a:rPr lang="ru-RU" sz="9600" b="1" dirty="0" smtClean="0"/>
              <a:t>7 Площадь параллелограмма через высоту и сторону</a:t>
            </a:r>
          </a:p>
          <a:p>
            <a:r>
              <a:rPr lang="ru-RU" sz="9600" b="1" dirty="0" smtClean="0"/>
              <a:t> 8 Площадь параллелограмма через стороны и угол между ними</a:t>
            </a:r>
            <a:br>
              <a:rPr lang="ru-RU" sz="9600" b="1" dirty="0" smtClean="0"/>
            </a:br>
            <a:r>
              <a:rPr lang="ru-RU" sz="9600" b="1" dirty="0" smtClean="0"/>
              <a:t>9 свойство четырехугольника, описанного около окружности</a:t>
            </a:r>
          </a:p>
          <a:p>
            <a:r>
              <a:rPr lang="ru-RU" sz="9600" b="1" dirty="0" smtClean="0"/>
              <a:t>10 Свойство диагоналей прямоугольника</a:t>
            </a:r>
          </a:p>
          <a:p>
            <a:r>
              <a:rPr lang="ru-RU" sz="9600" b="1" dirty="0" smtClean="0"/>
              <a:t>11 Определение прямоугольника</a:t>
            </a:r>
          </a:p>
          <a:p>
            <a:r>
              <a:rPr lang="ru-RU" sz="9600" b="1" dirty="0" smtClean="0"/>
              <a:t>12 Площадь прямоугольника</a:t>
            </a:r>
          </a:p>
          <a:p>
            <a:endParaRPr lang="ru-RU" sz="9600" dirty="0"/>
          </a:p>
        </p:txBody>
      </p:sp>
    </p:spTree>
    <p:extLst>
      <p:ext uri="{BB962C8B-B14F-4D97-AF65-F5344CB8AC3E}">
        <p14:creationId xmlns:p14="http://schemas.microsoft.com/office/powerpoint/2010/main" val="143615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486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/>
              <a:t>Зачет по теме «Параллелограмм»</a:t>
            </a:r>
            <a:endParaRPr lang="ru-RU" sz="2800" b="1" dirty="0"/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913255" y="1222819"/>
            <a:ext cx="8037570" cy="4800600"/>
          </a:xfrm>
          <a:prstGeom prst="rect">
            <a:avLst/>
          </a:prstGeom>
        </p:spPr>
        <p:txBody>
          <a:bodyPr tIns="0">
            <a:normAutofit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endParaRPr lang="ru-RU" sz="9600" dirty="0"/>
          </a:p>
        </p:txBody>
      </p:sp>
      <p:sp>
        <p:nvSpPr>
          <p:cNvPr id="9" name="Объект 2"/>
          <p:cNvSpPr txBox="1">
            <a:spLocks/>
          </p:cNvSpPr>
          <p:nvPr/>
        </p:nvSpPr>
        <p:spPr>
          <a:xfrm>
            <a:off x="1108712" y="836712"/>
            <a:ext cx="7498080" cy="5697924"/>
          </a:xfrm>
          <a:prstGeom prst="rect">
            <a:avLst/>
          </a:prstGeom>
        </p:spPr>
        <p:txBody>
          <a:bodyPr tIns="0">
            <a:normAutofit fontScale="25000" lnSpcReduction="20000"/>
          </a:bodyPr>
          <a:lstStyle>
            <a:lvl1pPr marL="27432" indent="0" algn="l" rtl="0" eaLnBrk="1" latinLnBrk="0" hangingPunct="1">
              <a:lnSpc>
                <a:spcPct val="100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 kumimoji="0" sz="2600" kern="1200">
                <a:solidFill>
                  <a:schemeClr val="tx2">
                    <a:shade val="30000"/>
                    <a:satMod val="1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lnSpc>
                <a:spcPct val="100000"/>
              </a:lnSpc>
              <a:spcBef>
                <a:spcPts val="550"/>
              </a:spcBef>
              <a:buClr>
                <a:schemeClr val="accent1"/>
              </a:buClr>
              <a:buFont typeface="Verdana"/>
              <a:buNone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2"/>
              </a:buClr>
              <a:buFont typeface="Wingdings 2"/>
              <a:buNone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3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4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5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lnSpc>
                <a:spcPct val="100000"/>
              </a:lnSpc>
              <a:spcBef>
                <a:spcPct val="20000"/>
              </a:spcBef>
              <a:buClr>
                <a:schemeClr val="accent6"/>
              </a:buClr>
              <a:buFont typeface="Wingdings 2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ru-RU" b="1" dirty="0" smtClean="0"/>
              <a:t>1. </a:t>
            </a:r>
            <a:r>
              <a:rPr lang="ru-RU" dirty="0" smtClean="0"/>
              <a:t> 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Диагональ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параллелограмма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образует с его сторонами углы, равные 65° и 50°. Найдите меньший угол параллелограмма.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2. 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Разность углов, прилежащих к одной стороне параллелограмма, равна 40°. Найдите меньший угол параллелограмма. Ответ дайте в градусах.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3. 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Один угол параллелограмма в два раза больше другого. Найдите меньший угол. Ответ дайте в градусах.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4. 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параллелограмме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проведена диагональ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Угол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DAC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равен 47°, а угол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CAB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равен 11°. Найдите больший угол параллелограмма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Ответ дайте в градусах.</a:t>
            </a:r>
          </a:p>
          <a:p>
            <a:r>
              <a:rPr lang="ru-RU" sz="9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5. 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Диагональ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параллелограмма </a:t>
            </a:r>
            <a:r>
              <a:rPr lang="ru-RU" sz="9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ABCD</a:t>
            </a:r>
            <a:r>
              <a:rPr lang="ru-RU" sz="9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 образует с его сторонами углы, равные 25° и 30°. Найдите больший угол параллелограмма.</a:t>
            </a:r>
          </a:p>
        </p:txBody>
      </p:sp>
      <p:pic>
        <p:nvPicPr>
          <p:cNvPr id="10" name="Рисунок 9" descr="https://oge.sdamgia.ru/get_file?id=39848&amp;png=1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1" y="5892254"/>
            <a:ext cx="1532525" cy="84911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https://oge.sdamgia.ru/get_file?id=39877&amp;png=1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4742" y="5733256"/>
            <a:ext cx="2075489" cy="92544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318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Средний балл по заданиям геометрического материала первой части составил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1446550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8800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4,79</a:t>
            </a:r>
            <a:endParaRPr lang="ru-RU" sz="8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6723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дополнительных занятий по предмету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928794" y="3013501"/>
            <a:ext cx="5214974" cy="830997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Уровень </a:t>
            </a:r>
            <a:r>
              <a:rPr lang="ru-RU" sz="2400" dirty="0"/>
              <a:t>1 – учащиеся, которые имеют низкие математические способности</a:t>
            </a:r>
            <a:endParaRPr lang="ru-RU" sz="2400" dirty="0">
              <a:solidFill>
                <a:srgbClr val="002060"/>
              </a:solidFill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357290" y="4030152"/>
            <a:ext cx="6572296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Уровень </a:t>
            </a:r>
            <a:r>
              <a:rPr lang="ru-RU" sz="2400" dirty="0"/>
              <a:t>2 – учащиеся, которые имеют средние математические способности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16624" y="5000636"/>
            <a:ext cx="5296963" cy="830997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ru-RU" sz="2400" dirty="0" smtClean="0"/>
              <a:t>Уровень </a:t>
            </a:r>
            <a:r>
              <a:rPr lang="ru-RU" sz="2400" dirty="0"/>
              <a:t>3 – учащиеся, которые имеют </a:t>
            </a:r>
            <a:endParaRPr lang="ru-RU" sz="2400" dirty="0" smtClean="0"/>
          </a:p>
          <a:p>
            <a:r>
              <a:rPr lang="ru-RU" sz="2400" dirty="0" smtClean="0"/>
              <a:t>высокие </a:t>
            </a:r>
            <a:r>
              <a:rPr lang="ru-RU" sz="2400" dirty="0"/>
              <a:t>математические способности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671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F:\Фоны\2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18514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699792" y="62068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932040" y="61653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928662" y="285728"/>
            <a:ext cx="785818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работы по предмету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подготовки к ОГЭ и ЕГЭ:</a:t>
            </a:r>
            <a:endParaRPr lang="ru-RU" sz="28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00166" y="2000240"/>
            <a:ext cx="6715172" cy="1200329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Организация дополнительных занятий по предмету с учащимися , имеющими низкие математические способности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643042" y="3356992"/>
            <a:ext cx="6572296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Отработка навыков только по определенным темам</a:t>
            </a:r>
            <a:endParaRPr kumimoji="0" lang="ru-RU" sz="240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882683" y="4365104"/>
            <a:ext cx="6098714" cy="120032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Это задания: №1,3,6,7,8,10,11,13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1645892" y="5749805"/>
            <a:ext cx="6572296" cy="830997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/>
              <a:t>Дополнительные задания начиная с 4 четверти с этой группой учащихся </a:t>
            </a:r>
            <a:r>
              <a:rPr lang="ru-RU" sz="2400" b="1" dirty="0" smtClean="0"/>
              <a:t>Ежедневно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5992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5" grpId="0" animBg="1"/>
      <p:bldP spid="12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291</TotalTime>
  <Words>714</Words>
  <Application>Microsoft Office PowerPoint</Application>
  <PresentationFormat>Экран (4:3)</PresentationFormat>
  <Paragraphs>181</Paragraphs>
  <Slides>23</Slides>
  <Notes>19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Солнцестояние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Domic21</dc:creator>
  <cp:lastModifiedBy>Domic21</cp:lastModifiedBy>
  <cp:revision>14</cp:revision>
  <dcterms:created xsi:type="dcterms:W3CDTF">2022-08-08T09:08:00Z</dcterms:created>
  <dcterms:modified xsi:type="dcterms:W3CDTF">2022-08-09T18:47:34Z</dcterms:modified>
</cp:coreProperties>
</file>