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1" r:id="rId1"/>
  </p:sldMasterIdLst>
  <p:notesMasterIdLst>
    <p:notesMasterId r:id="rId13"/>
  </p:notesMasterIdLst>
  <p:sldIdLst>
    <p:sldId id="256" r:id="rId2"/>
    <p:sldId id="257" r:id="rId3"/>
    <p:sldId id="263" r:id="rId4"/>
    <p:sldId id="264" r:id="rId5"/>
    <p:sldId id="277" r:id="rId6"/>
    <p:sldId id="278" r:id="rId7"/>
    <p:sldId id="276" r:id="rId8"/>
    <p:sldId id="266" r:id="rId9"/>
    <p:sldId id="279" r:id="rId10"/>
    <p:sldId id="281" r:id="rId11"/>
    <p:sldId id="280" r:id="rId12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601857460125176E-2"/>
          <c:y val="0.15031408308004052"/>
          <c:w val="0.8841637103054425"/>
          <c:h val="0.5966018077527544"/>
        </c:manualLayout>
      </c:layout>
      <c:bar3D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D60-4F00-8563-4655722ABD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7147296"/>
        <c:axId val="357739760"/>
        <c:axId val="0"/>
      </c:bar3DChart>
      <c:catAx>
        <c:axId val="2771472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7739760"/>
        <c:crosses val="autoZero"/>
        <c:auto val="1"/>
        <c:lblAlgn val="ctr"/>
        <c:lblOffset val="100"/>
        <c:noMultiLvlLbl val="0"/>
      </c:catAx>
      <c:valAx>
        <c:axId val="357739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7147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278A-67F5-421A-991B-F498BD2223C5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B486F-0176-4641-8C69-F08C8DEE1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761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B486F-0176-4641-8C69-F08C8DEE1EA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859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5B486F-0176-4641-8C69-F08C8DEE1EA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851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F4F8-0D09-4F54-B46C-727E61FA7E09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F1F7-6AB1-465F-97D6-38DA2EEC8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303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F4F8-0D09-4F54-B46C-727E61FA7E09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F1F7-6AB1-465F-97D6-38DA2EEC8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55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F4F8-0D09-4F54-B46C-727E61FA7E09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F1F7-6AB1-465F-97D6-38DA2EEC82D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0980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F4F8-0D09-4F54-B46C-727E61FA7E09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F1F7-6AB1-465F-97D6-38DA2EEC8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357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F4F8-0D09-4F54-B46C-727E61FA7E09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F1F7-6AB1-465F-97D6-38DA2EEC82D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6680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F4F8-0D09-4F54-B46C-727E61FA7E09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F1F7-6AB1-465F-97D6-38DA2EEC8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17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F4F8-0D09-4F54-B46C-727E61FA7E09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F1F7-6AB1-465F-97D6-38DA2EEC8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38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F4F8-0D09-4F54-B46C-727E61FA7E09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F1F7-6AB1-465F-97D6-38DA2EEC8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00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F4F8-0D09-4F54-B46C-727E61FA7E09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F1F7-6AB1-465F-97D6-38DA2EEC8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752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F4F8-0D09-4F54-B46C-727E61FA7E09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F1F7-6AB1-465F-97D6-38DA2EEC8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82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F4F8-0D09-4F54-B46C-727E61FA7E09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F1F7-6AB1-465F-97D6-38DA2EEC8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737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F4F8-0D09-4F54-B46C-727E61FA7E09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F1F7-6AB1-465F-97D6-38DA2EEC8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938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F4F8-0D09-4F54-B46C-727E61FA7E09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F1F7-6AB1-465F-97D6-38DA2EEC8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65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F4F8-0D09-4F54-B46C-727E61FA7E09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F1F7-6AB1-465F-97D6-38DA2EEC8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50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F4F8-0D09-4F54-B46C-727E61FA7E09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F1F7-6AB1-465F-97D6-38DA2EEC8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41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F4F8-0D09-4F54-B46C-727E61FA7E09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F1F7-6AB1-465F-97D6-38DA2EEC8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93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5F4F8-0D09-4F54-B46C-727E61FA7E09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ABF1F7-6AB1-465F-97D6-38DA2EEC8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61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  <p:sldLayoutId id="2147484143" r:id="rId12"/>
    <p:sldLayoutId id="2147484144" r:id="rId13"/>
    <p:sldLayoutId id="2147484145" r:id="rId14"/>
    <p:sldLayoutId id="2147484146" r:id="rId15"/>
    <p:sldLayoutId id="21474841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5.jpeg"/><Relationship Id="rId7" Type="http://schemas.openxmlformats.org/officeDocument/2006/relationships/image" Target="../media/image5.jpeg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hart" Target="../charts/chart1.xml"/><Relationship Id="rId5" Type="http://schemas.openxmlformats.org/officeDocument/2006/relationships/image" Target="../media/image17.jpeg"/><Relationship Id="rId10" Type="http://schemas.openxmlformats.org/officeDocument/2006/relationships/image" Target="../media/image2.png"/><Relationship Id="rId4" Type="http://schemas.openxmlformats.org/officeDocument/2006/relationships/image" Target="../media/image16.jpe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7765" y="113657"/>
            <a:ext cx="10605247" cy="164910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№77 г. Краснодар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«Новые подходы к развитию образовательной организации: 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выход в эффективный режим 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функционирования»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395" y="2695007"/>
            <a:ext cx="4659682" cy="41372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Описание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МБОУ СОШ №77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Краснодара поселка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Белозёрного вошла в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«500+».</a:t>
            </a:r>
          </a:p>
          <a:p>
            <a:pPr lvl="0">
              <a:buClr>
                <a:srgbClr val="90C226"/>
              </a:buClr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846 обучающихся (по проекту 415 учащихся)</a:t>
            </a:r>
          </a:p>
          <a:p>
            <a:pPr lvl="0">
              <a:buClr>
                <a:srgbClr val="90C226"/>
              </a:buClr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педагога: </a:t>
            </a:r>
          </a:p>
          <a:p>
            <a:pPr lvl="0">
              <a:buClr>
                <a:srgbClr val="90C226"/>
              </a:buClr>
              <a:buFont typeface="Arial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высшая категория</a:t>
            </a:r>
          </a:p>
          <a:p>
            <a:pPr lvl="0">
              <a:buClr>
                <a:srgbClr val="90C226"/>
              </a:buClr>
              <a:buFont typeface="Arial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первая категория</a:t>
            </a:r>
          </a:p>
          <a:p>
            <a:pPr lvl="0">
              <a:buClr>
                <a:srgbClr val="90C226"/>
              </a:buClr>
              <a:buFont typeface="Arial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соответствие  </a:t>
            </a:r>
          </a:p>
          <a:p>
            <a:pPr lvl="0">
              <a:buClr>
                <a:srgbClr val="90C226"/>
              </a:buClr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163 обучающихся из неполных семей</a:t>
            </a:r>
          </a:p>
          <a:p>
            <a:pPr lvl="0">
              <a:buClr>
                <a:srgbClr val="90C226"/>
              </a:buClr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учащихся с ОВЗ</a:t>
            </a:r>
          </a:p>
          <a:p>
            <a:pPr lvl="0">
              <a:buClr>
                <a:srgbClr val="90C226"/>
              </a:buClr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ребенок из семьи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4713100" y="1545663"/>
            <a:ext cx="7344429" cy="510936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проведенного анкетирования педагогических и ученических потребностей было выявлено, что наиболее актуальными как для педагогов, так и для учеников   стали следующие проблемы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овладения технологиями, обеспечивающими формирование универсальных компетенций учащихся;</a:t>
            </a:r>
          </a:p>
          <a:p>
            <a:pPr lvl="0"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слабое владение навыками проектного обучения;</a:t>
            </a:r>
          </a:p>
          <a:p>
            <a:pPr lvl="0"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овладении технологиями развивающего и личностно-ориентированного образования, индивидуализации и дифференциации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alt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0" indent="0" algn="ctr">
              <a:buNone/>
            </a:pP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68"/>
          <a:stretch/>
        </p:blipFill>
        <p:spPr>
          <a:xfrm>
            <a:off x="313395" y="317649"/>
            <a:ext cx="3330995" cy="220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 descr="http://www.school77.kubannet.ru/images/school77_logoti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257" y="0"/>
            <a:ext cx="93662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544313"/>
              </p:ext>
            </p:extLst>
          </p:nvPr>
        </p:nvGraphicFramePr>
        <p:xfrm>
          <a:off x="4327618" y="4285129"/>
          <a:ext cx="7208854" cy="2702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1405">
                  <a:extLst>
                    <a:ext uri="{9D8B030D-6E8A-4147-A177-3AD203B41FA5}">
                      <a16:colId xmlns:a16="http://schemas.microsoft.com/office/drawing/2014/main" xmlns="" val="1864471716"/>
                    </a:ext>
                  </a:extLst>
                </a:gridCol>
                <a:gridCol w="2587449">
                  <a:extLst>
                    <a:ext uri="{9D8B030D-6E8A-4147-A177-3AD203B41FA5}">
                      <a16:colId xmlns:a16="http://schemas.microsoft.com/office/drawing/2014/main" xmlns="" val="2032533908"/>
                    </a:ext>
                  </a:extLst>
                </a:gridCol>
              </a:tblGrid>
              <a:tr h="7216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Факторы </a:t>
                      </a: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риска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Определить значимость фактора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риска (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высокая, средняя, низкая)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88848520"/>
                  </a:ext>
                </a:extLst>
              </a:tr>
              <a:tr h="240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Низкий уровень оснащения школы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43155856"/>
                  </a:ext>
                </a:extLst>
              </a:tr>
              <a:tr h="240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Дефицит педагогических кадров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8021223"/>
                  </a:ext>
                </a:extLst>
              </a:tr>
              <a:tr h="4811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Недостаточная предметная и методическая компетентность педагогических работников.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6513855"/>
                  </a:ext>
                </a:extLst>
              </a:tr>
              <a:tr h="240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Высокая доля обучающихся с ОВЗ.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28386046"/>
                  </a:ext>
                </a:extLst>
              </a:tr>
              <a:tr h="296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Пониженный уровень школьного благополучия.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41861412"/>
                  </a:ext>
                </a:extLst>
              </a:tr>
              <a:tr h="4811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Высокая доля обучающихся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рисками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учебной неуспешности.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06926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67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236" y="317083"/>
            <a:ext cx="6096000" cy="4505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материально - технической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базы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259213"/>
              </p:ext>
            </p:extLst>
          </p:nvPr>
        </p:nvGraphicFramePr>
        <p:xfrm>
          <a:off x="327236" y="1096249"/>
          <a:ext cx="6300591" cy="47974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885">
                  <a:extLst>
                    <a:ext uri="{9D8B030D-6E8A-4147-A177-3AD203B41FA5}">
                      <a16:colId xmlns:a16="http://schemas.microsoft.com/office/drawing/2014/main" xmlns="" val="1787469129"/>
                    </a:ext>
                  </a:extLst>
                </a:gridCol>
                <a:gridCol w="5943706">
                  <a:extLst>
                    <a:ext uri="{9D8B030D-6E8A-4147-A177-3AD203B41FA5}">
                      <a16:colId xmlns:a16="http://schemas.microsoft.com/office/drawing/2014/main" xmlns="" val="515135053"/>
                    </a:ext>
                  </a:extLst>
                </a:gridCol>
              </a:tblGrid>
              <a:tr h="5527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13986567"/>
                  </a:ext>
                </a:extLst>
              </a:tr>
              <a:tr h="38211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Обновление УМК на 2021-2022 учебный год.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07887966"/>
                  </a:ext>
                </a:extLst>
              </a:tr>
              <a:tr h="3821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Доступ школы к высокоскоростному интернету  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15589632"/>
                  </a:ext>
                </a:extLst>
              </a:tr>
              <a:tr h="7642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Доступ  к  пользованию сетью Интернет педагогическими работниками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64455160"/>
                  </a:ext>
                </a:extLst>
              </a:tr>
              <a:tr h="5686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Школьная   локальная   сеть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65385125"/>
                  </a:ext>
                </a:extLst>
              </a:tr>
              <a:tr h="7642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Косметический ремонт учебных кабинетов, обновление входной группы и актового зала школы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74746110"/>
                  </a:ext>
                </a:extLst>
              </a:tr>
              <a:tr h="5527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Материально-техническое обеспечение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52499688"/>
                  </a:ext>
                </a:extLst>
              </a:tr>
              <a:tr h="4485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Спортивное   оборудование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12103171"/>
                  </a:ext>
                </a:extLst>
              </a:tr>
              <a:tr h="3821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Использование ресурсов «Точки Роста»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28512228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42" y="3668518"/>
            <a:ext cx="4012504" cy="30093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42" y="483724"/>
            <a:ext cx="4012504" cy="3011260"/>
          </a:xfrm>
          <a:prstGeom prst="rect">
            <a:avLst/>
          </a:prstGeom>
        </p:spPr>
      </p:pic>
      <p:pic>
        <p:nvPicPr>
          <p:cNvPr id="6" name="Picture 10" descr="http://www.school77.kubannet.ru/images/school77_logoti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027" y="195516"/>
            <a:ext cx="1182925" cy="118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725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222" t="8788" r="26058" b="11011"/>
          <a:stretch/>
        </p:blipFill>
        <p:spPr>
          <a:xfrm>
            <a:off x="1196880" y="249381"/>
            <a:ext cx="7812653" cy="64215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947" y="2009928"/>
            <a:ext cx="2048434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20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280" y="749869"/>
            <a:ext cx="10360923" cy="586194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данных анализа внешних и внутренних условий работы, текущего состояния развития школы, в том числе с учетом анализа «рискового профиля» разработаны концептуальные документы:</a:t>
            </a:r>
          </a:p>
          <a:p>
            <a:pPr marL="0" indent="0"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Среднесрочная программа развития на 2021 год.</a:t>
            </a:r>
          </a:p>
          <a:p>
            <a:pPr marL="0" indent="0"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развития МБОУ СОШ №77 на 2021-2024 годы.</a:t>
            </a:r>
          </a:p>
          <a:p>
            <a:pPr marL="0" indent="0"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антирисковых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 МБОУ СОШ №77 в соответствии рисковым профилем «Недостаточная предметная и методическая грамотность компетентность педагогических работников».</a:t>
            </a:r>
          </a:p>
          <a:p>
            <a:pPr marL="0" indent="0"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антирисковых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 МБОУ СОШ №77 в соответствии рисковым профилем «Высокая доля обучающихся с ОВЗ».</a:t>
            </a:r>
          </a:p>
          <a:p>
            <a:pPr marL="0" indent="0"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антирисковых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 МБОУ СОШ №77 в соответствии рисковым профилем «Низкий уровень оснащения школы».</a:t>
            </a:r>
          </a:p>
          <a:p>
            <a:pPr marL="0" indent="0"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антирисковых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 МБОУ СОШ №77 в соответствии рисковым профилем «Высокая доля обучающихся с рисками учебной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антирисковых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 МБОУ СОШ №77 в соответствии рисковым профилем «Дефицит педагогических кадров».</a:t>
            </a:r>
          </a:p>
          <a:p>
            <a:pPr marL="0" indent="0"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антирисковых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 МБОУ СОШ №77 в соответствии рисковым профилем «Пониженный уровень школьного благополучия».</a:t>
            </a:r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4" name="Picture 10" descr="http://www.school77.kubannet.ru/images/school77_logot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632" y="130099"/>
            <a:ext cx="93662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Ученик-1\Downloads\кадр_2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16658"/>
            <a:ext cx="1674349" cy="565095"/>
          </a:xfrm>
          <a:prstGeom prst="rect">
            <a:avLst/>
          </a:prstGeom>
          <a:noFill/>
          <a:ex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79081" y="130099"/>
            <a:ext cx="8557427" cy="164910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документы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37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116" y="469106"/>
            <a:ext cx="11282453" cy="65969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Трудности, с которыми столкнулся коллектив</a:t>
            </a:r>
          </a:p>
          <a:p>
            <a:pPr marL="0" indent="0" algn="ctr">
              <a:buNone/>
            </a:pPr>
            <a:endParaRPr lang="ru-RU" sz="1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Психологическая неготовность педагогического коллектива к изменениям, к пониманию необходимости изменений; 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организации работы по проекту «500+»,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чего начинать работу по проекту, как интерпретировать данные рискового профиля, к каким показателям школа должна стремиться;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Отсутствие уверенности в своих силах, в реальность наступления положительных изменений в образовательном процессе;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Опасения в том, что участие в проекте вызовет увеличение количества отчетности и проверок;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Неприятие коллективом школы факта назначения «помощника», так как школа не надеется на реальную помощь извне (помощь куратора).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совершенствование сложившейся модели методической службы школы, направленной на повышение педагогической компетентности учителя, его социальной мобильности   было основной и первоочередной задачей.</a:t>
            </a:r>
          </a:p>
          <a:p>
            <a:pPr marL="0" lvl="0" indent="449263" fontAlgn="base">
              <a:spcBef>
                <a:spcPts val="0"/>
              </a:spcBef>
              <a:buFont typeface="Wingdings 3" charset="2"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работа строилась согласно плана и сроков загрузки. По каждому из выбранных направлений   разработали программы по факторам риска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http://www.school77.kubannet.ru/images/school77_logot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257" y="0"/>
            <a:ext cx="93662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469585" y="6072575"/>
            <a:ext cx="6867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3" descr="C:\Users\Ученик-1\Downloads\кадр_2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2" y="0"/>
            <a:ext cx="1674349" cy="56509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40924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846" y="1942636"/>
            <a:ext cx="1174300" cy="165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913" y="3228788"/>
            <a:ext cx="1206457" cy="170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498" y="1261500"/>
            <a:ext cx="1171332" cy="1657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032" y="4872498"/>
            <a:ext cx="1310202" cy="1841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554134" y="298328"/>
            <a:ext cx="9129779" cy="72662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работы с куратором </a:t>
            </a:r>
            <a:r>
              <a:rPr 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</a:t>
            </a:r>
            <a:r>
              <a:rPr 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преодолены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</a:t>
            </a:r>
          </a:p>
          <a:p>
            <a:pPr marL="0" indent="0" algn="ctr">
              <a:buNone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 с администрацией и коллективом школы, создана обстановка сотрудничества и доверительных отношений (посещение школы, беседа с директором и коллективом, обмен контактами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с коллективом информации о федеральном проекте «500+», причинах попадания школы в список НОР, регламентом работы по проекту. Важно дать понять, что ШНОР – не приговор, а (сигнал!) реальная возможность для улучшения. Реализация проекта – это командная работа, куратор-участник команды.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дает возможность стать «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Школой, которой можно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доверять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примерного плана работы по проекту,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обязанностей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методикой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адресной методической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 сформирована отдельная папка с документацией по реализации проекта.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Освоена методика заполнения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 системы Мониторинга электронных дорожных карт  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Загружены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систему анкеты руководителя, учителей и учащихся, верифицированы рисковые профили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члены рабочих групп по реализации проекта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участвовали в вебинарах ФИОКО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Пройдено несколько этапов анкетирования директора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куратора.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0" descr="http://www.school77.kubannet.ru/images/school77_logotip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257" y="0"/>
            <a:ext cx="93662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бъект 16"/>
          <p:cNvSpPr txBox="1">
            <a:spLocks/>
          </p:cNvSpPr>
          <p:nvPr/>
        </p:nvSpPr>
        <p:spPr>
          <a:xfrm>
            <a:off x="5571758" y="1942636"/>
            <a:ext cx="6071178" cy="4229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918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819" y="0"/>
            <a:ext cx="10198743" cy="10396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ресурсов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ФГБНУ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«Федерального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Научного Центра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Риса»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819" y="1009985"/>
            <a:ext cx="8828462" cy="32123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Научно-педагогическая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школе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осуществляется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оборудования ФГБНУ Центра риса:</a:t>
            </a:r>
            <a:endParaRPr lang="ru-RU" alt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качества, </a:t>
            </a:r>
          </a:p>
          <a:p>
            <a:pPr>
              <a:buFontTx/>
              <a:buChar char="-"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лабораторных исследованиях, </a:t>
            </a:r>
          </a:p>
          <a:p>
            <a:pPr>
              <a:buFontTx/>
              <a:buChar char="-"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организации научных консультаций и сопровождения научных проектов, </a:t>
            </a:r>
          </a:p>
          <a:p>
            <a:pPr>
              <a:buFontTx/>
              <a:buChar char="-"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опытнической работы, лабораторно-практических занятий</a:t>
            </a:r>
          </a:p>
          <a:p>
            <a:pPr>
              <a:buFontTx/>
              <a:buChar char="-"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учебных и научных аудиторий, 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совместном проведении образовательных семинаров, </a:t>
            </a:r>
          </a:p>
          <a:p>
            <a:pPr>
              <a:buFontTx/>
              <a:buChar char="-"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подготовке мастер классов лабораторно-практических занятий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http://www.school77.kubannet.ru/images/school77_logot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257" y="0"/>
            <a:ext cx="93662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129" y="3151919"/>
            <a:ext cx="1175246" cy="2086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56" y="4696849"/>
            <a:ext cx="3932490" cy="186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8" y="4696849"/>
            <a:ext cx="3312028" cy="186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714" y="4222312"/>
            <a:ext cx="1450187" cy="257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047" y="350980"/>
            <a:ext cx="1509082" cy="2682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 descr="E:\профориентация\лаборатория КНИИ ОКХ 4 А класс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510" y="3283654"/>
            <a:ext cx="2281177" cy="1625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тестирование растений риса на обеспеченность азотом  прибором N-tester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80005" y="4936051"/>
            <a:ext cx="2416048" cy="1767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02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016" y="57185"/>
            <a:ext cx="10465654" cy="129797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ресурсов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цифрового и гуманитарного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профилей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«Точка Роста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базе МБОУ СОШ № 77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71" y="5197425"/>
            <a:ext cx="2299210" cy="1063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366" y="5180862"/>
            <a:ext cx="3009004" cy="1391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29" y="5166030"/>
            <a:ext cx="2367093" cy="1094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994" y="4542115"/>
            <a:ext cx="1589682" cy="2233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79" y="4554509"/>
            <a:ext cx="1477671" cy="2091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059" y="4409631"/>
            <a:ext cx="1585867" cy="2244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165" y="4387017"/>
            <a:ext cx="1613183" cy="2266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131974" y="1344577"/>
            <a:ext cx="5735961" cy="401358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Кружки Центра «Точка Роста»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http://www.school77.kubannet.ru/files/rp_rt_2022.pdf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ОБЖ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http://www.school77.kubannet.ru/files/rp_omz_2022.pdf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VR/AR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приложений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http://www.school77.kubannet.ru/files/rp_VRAR_9_2022.pdf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- 3-Д моделирование и промышленный дизайн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http://www.school77.kubannet.ru/files/rp_3d_pd_2022.pdf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-Геоинформационные технологии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www.school77.kubannet.ru/files/rp_VRAR_9_2022.pdf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Мульт-студия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http://www.school77.kubannet.ru/files/rp_ms_3_2022.pdf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0" descr="http://www.school77.kubannet.ru/images/school77_logotip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257" y="0"/>
            <a:ext cx="93662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бъект 16"/>
          <p:cNvSpPr txBox="1">
            <a:spLocks/>
          </p:cNvSpPr>
          <p:nvPr/>
        </p:nvSpPr>
        <p:spPr>
          <a:xfrm>
            <a:off x="5931483" y="1128339"/>
            <a:ext cx="6040470" cy="4229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Результативность: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участие в Международном конкурсе-игре по математике «Слон» 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место занял 1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обучающийся (2020),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место заняли 6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обучающихся (2021)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международный онлайн-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квест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 программированию и математике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«Прокачай Деда Мороза» диплом команды участников (2021)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-Участие в международном конкурсе-игре по математике и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информатике младшего и среднего звена «Умный мамонтенок»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диплом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степени 4 обучающихся (2021)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диплом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степени 14 обучающихся (2021)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20" name="Диаграмма 19"/>
          <p:cNvGraphicFramePr/>
          <p:nvPr>
            <p:extLst/>
          </p:nvPr>
        </p:nvGraphicFramePr>
        <p:xfrm>
          <a:off x="2549635" y="4240330"/>
          <a:ext cx="2093361" cy="1555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22" name="Picture 3" descr="C:\Users\Ученик-1\Downloads\кадр_27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" y="825294"/>
            <a:ext cx="1674349" cy="56509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00450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13012" y="21394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в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«Точке роста»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62" y="1640120"/>
            <a:ext cx="6259175" cy="4694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5"/>
          <a:stretch/>
        </p:blipFill>
        <p:spPr>
          <a:xfrm rot="5400000">
            <a:off x="5870122" y="1582007"/>
            <a:ext cx="6507788" cy="3771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982" y="736968"/>
            <a:ext cx="2359021" cy="79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5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://www.school77.kubannet.ru/images/school77_logot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027" y="195516"/>
            <a:ext cx="1182925" cy="118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44545" y="5984558"/>
            <a:ext cx="9790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8419" y="329841"/>
            <a:ext cx="10766725" cy="3257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качества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defTabSz="457200">
              <a:buClr>
                <a:schemeClr val="accent1"/>
              </a:buClr>
              <a:buSzPct val="80000"/>
              <a:buFont typeface="Wingdings 3" charset="2"/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продолжается и в 2022 году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 defTabSz="457200">
              <a:buClr>
                <a:schemeClr val="accent1"/>
              </a:buClr>
              <a:buSzPct val="80000"/>
              <a:buFont typeface="Wingdings 3" charset="2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диагностика, осуществляемая с применением анкет, вопросов, диагностических срезов и специально разработанных заданий для определения уровня учебной мотивации учащихся.</a:t>
            </a:r>
          </a:p>
          <a:p>
            <a:pPr indent="457200" algn="just" defTabSz="457200">
              <a:buClr>
                <a:schemeClr val="accent1"/>
              </a:buClr>
              <a:buSzPct val="80000"/>
              <a:buFont typeface="Wingdings 3" charset="2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Проведенный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показывает, что мотивация учащихся начальной школы на высоком уровне, учащихся 5-9 классов - низкая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мотивация, у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10-11 классов уровень мотивации - высокий.</a:t>
            </a:r>
          </a:p>
          <a:p>
            <a:pPr indent="457200" algn="just" defTabSz="457200">
              <a:buClr>
                <a:schemeClr val="accent1"/>
              </a:buClr>
              <a:buSzPct val="80000"/>
              <a:buFont typeface="Wingdings 3" charset="2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этим был проведен педагогический совет «Мотивация учащихся к самостоятельному поиску знаний», на котором была создана и введена в деятельность школы программа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«Работа с учащимися с низкой учебной мотивацией»,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проведены заседания школьных методических объединений.</a:t>
            </a:r>
          </a:p>
          <a:p>
            <a:pPr indent="457200" algn="just" defTabSz="457200">
              <a:buClr>
                <a:schemeClr val="accent1"/>
              </a:buClr>
              <a:buSzPct val="80000"/>
              <a:buFont typeface="Wingdings 3" charset="2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состоит в том, что образование должно стать индивидуализированным, функциональным и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эффективным. По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успеваемости за 2020-2021 учебный год был создан Банк данных слабоуспевающих учащихся и учащихся с низкой мотивацией к учебно-познавательной деятельности с 1-10 классы.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644" y="4000596"/>
            <a:ext cx="4107627" cy="2259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668" y="3773582"/>
            <a:ext cx="3827864" cy="290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://www.school77.kubannet.ru/images/school77_logot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78" y="374071"/>
            <a:ext cx="1784214" cy="178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44545" y="5984558"/>
            <a:ext cx="9790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369876"/>
              </p:ext>
            </p:extLst>
          </p:nvPr>
        </p:nvGraphicFramePr>
        <p:xfrm>
          <a:off x="482253" y="3717795"/>
          <a:ext cx="10809962" cy="28412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8536">
                  <a:extLst>
                    <a:ext uri="{9D8B030D-6E8A-4147-A177-3AD203B41FA5}">
                      <a16:colId xmlns:a16="http://schemas.microsoft.com/office/drawing/2014/main" xmlns="" val="1005842726"/>
                    </a:ext>
                  </a:extLst>
                </a:gridCol>
                <a:gridCol w="5831426">
                  <a:extLst>
                    <a:ext uri="{9D8B030D-6E8A-4147-A177-3AD203B41FA5}">
                      <a16:colId xmlns:a16="http://schemas.microsoft.com/office/drawing/2014/main" xmlns="" val="2368531664"/>
                    </a:ext>
                  </a:extLst>
                </a:gridCol>
              </a:tblGrid>
              <a:tr h="145158">
                <a:tc gridSpan="2">
                  <a:txBody>
                    <a:bodyPr/>
                    <a:lstStyle/>
                    <a:p>
                      <a:pPr marR="92456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                                                        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двух лет</a:t>
                      </a:r>
                    </a:p>
                    <a:p>
                      <a:pPr marR="92456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4083821"/>
                  </a:ext>
                </a:extLst>
              </a:tr>
              <a:tr h="2903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Квалификация педагогов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педагогов с первой и высшей квалификационной категорией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06187588"/>
                  </a:ext>
                </a:extLst>
              </a:tr>
              <a:tr h="2903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Методика преподавания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владения педагогами современных методов и технологий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66081769"/>
                  </a:ext>
                </a:extLst>
              </a:tr>
              <a:tr h="3130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Обмен опытом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уровня профессиональной компетенции педагогов через участие в деятельности сетевых сообществ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62243741"/>
                  </a:ext>
                </a:extLst>
              </a:tr>
              <a:tr h="3723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Профессиональное развитие педагогов в области цифровых  технологий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профессиональной компетенции педагогов в области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цифровизации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образовательного процесса на 9 %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64010328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05117" y="121939"/>
            <a:ext cx="9305365" cy="3595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качества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defTabSz="457200">
              <a:buClr>
                <a:schemeClr val="accent1"/>
              </a:buClr>
              <a:buSzPct val="80000"/>
              <a:buFont typeface="Wingdings 3" charset="2"/>
              <a:tabLst>
                <a:tab pos="112522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 проводится работа по выявлению причин школьной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 defTabSz="457200">
              <a:buClr>
                <a:schemeClr val="accent1"/>
              </a:buClr>
              <a:buSzPct val="80000"/>
              <a:buFont typeface="Wingdings 3" charset="2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проведенных диагностических исследований и полученных результатов разработаны рекомендации родителям и педагогам о способах преодоления неуспеваемости у учащихся. </a:t>
            </a:r>
          </a:p>
          <a:p>
            <a:pPr indent="457200" algn="just" defTabSz="457200">
              <a:buClr>
                <a:schemeClr val="accent1"/>
              </a:buClr>
              <a:buSzPct val="80000"/>
              <a:buFont typeface="Wingdings 3" charset="2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директор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№64 Карлова Светлана Петровна работает в тесном контакте со школой. Разработан и утвержден план сетевого взаимодействия.  </a:t>
            </a:r>
          </a:p>
          <a:p>
            <a:pPr indent="457200" algn="just" defTabSz="457200">
              <a:buClr>
                <a:schemeClr val="accent1"/>
              </a:buClr>
              <a:buSzPct val="80000"/>
              <a:buFont typeface="Wingdings 3" charset="2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«500+» позволяет нам обеспечивать адресную качественную методическую поддержку учителям, подбирать формы и механизмы, активизировать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внутришкольные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профессионального развития педагогов и повышать качество образования в школе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4196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1944</TotalTime>
  <Words>1223</Words>
  <Application>Microsoft Office PowerPoint</Application>
  <PresentationFormat>Широкоэкранный</PresentationFormat>
  <Paragraphs>137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Аспект</vt:lpstr>
      <vt:lpstr>МБОУ СОШ №77 г. Краснодар «Новые подходы к развитию образовательной организации:  выход в эффективный режим  функционирования»</vt:lpstr>
      <vt:lpstr>Разработаны документы</vt:lpstr>
      <vt:lpstr>Презентация PowerPoint</vt:lpstr>
      <vt:lpstr>Презентация PowerPoint</vt:lpstr>
      <vt:lpstr>Использование ресурсов ФГБНУ  «Федерального Научного Центра Риса» </vt:lpstr>
      <vt:lpstr>Использование ресурсов Центра образования цифрового и гуманитарного профилей  «Точка Роста» на базе МБОУ СОШ № 77</vt:lpstr>
      <vt:lpstr>Занятия в «Точке роста»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СОШ №77 Кейс: «Низкий уровень оснащения школы»</dc:title>
  <dc:creator>Пользователь Windows</dc:creator>
  <cp:lastModifiedBy>1</cp:lastModifiedBy>
  <cp:revision>64</cp:revision>
  <cp:lastPrinted>2022-06-28T06:33:53Z</cp:lastPrinted>
  <dcterms:created xsi:type="dcterms:W3CDTF">2021-12-14T06:13:59Z</dcterms:created>
  <dcterms:modified xsi:type="dcterms:W3CDTF">2022-07-06T06:39:32Z</dcterms:modified>
</cp:coreProperties>
</file>