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15"/>
  </p:notesMasterIdLst>
  <p:handoutMasterIdLst>
    <p:handoutMasterId r:id="rId16"/>
  </p:handoutMasterIdLst>
  <p:sldIdLst>
    <p:sldId id="259" r:id="rId2"/>
    <p:sldId id="290" r:id="rId3"/>
    <p:sldId id="311" r:id="rId4"/>
    <p:sldId id="333" r:id="rId5"/>
    <p:sldId id="332" r:id="rId6"/>
    <p:sldId id="341" r:id="rId7"/>
    <p:sldId id="342" r:id="rId8"/>
    <p:sldId id="294" r:id="rId9"/>
    <p:sldId id="344" r:id="rId10"/>
    <p:sldId id="346" r:id="rId11"/>
    <p:sldId id="348" r:id="rId12"/>
    <p:sldId id="349" r:id="rId13"/>
    <p:sldId id="350" r:id="rId14"/>
  </p:sldIdLst>
  <p:sldSz cx="9144000" cy="5143500" type="screen16x9"/>
  <p:notesSz cx="6858000" cy="9926638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50"/>
    <a:srgbClr val="D6DCE5"/>
    <a:srgbClr val="9DC3E6"/>
    <a:srgbClr val="BF9000"/>
    <a:srgbClr val="FE4203"/>
    <a:srgbClr val="2F5597"/>
    <a:srgbClr val="6F7EA8"/>
    <a:srgbClr val="1F4E79"/>
    <a:srgbClr val="385723"/>
    <a:srgbClr val="B2D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016" autoAdjust="0"/>
  </p:normalViewPr>
  <p:slideViewPr>
    <p:cSldViewPr snapToGrid="0">
      <p:cViewPr varScale="1">
        <p:scale>
          <a:sx n="144" d="100"/>
          <a:sy n="144" d="100"/>
        </p:scale>
        <p:origin x="654" y="138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71348808415661E-2"/>
          <c:y val="4.8318100040120063E-2"/>
          <c:w val="0.87660889255758756"/>
          <c:h val="0.77005920816992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Медалисты</c:v>
                </c:pt>
              </c:strCache>
            </c:strRef>
          </c:tx>
          <c:spPr>
            <a:solidFill>
              <a:srgbClr val="F79646">
                <a:lumMod val="75000"/>
              </a:srgbClr>
            </a:solidFill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5C1-435B-9FAC-30B7BDFA53B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292-4010-8B44-368AA78DE87A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3292-4010-8B44-368AA78DE87A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3292-4010-8B44-368AA78DE87A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3292-4010-8B44-368AA78DE87A}"/>
              </c:ext>
            </c:extLst>
          </c:dPt>
          <c:dLbls>
            <c:dLbl>
              <c:idx val="0"/>
              <c:layout>
                <c:manualLayout>
                  <c:x val="9.3990337734074295E-3"/>
                  <c:y val="-5.7019520908229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292-4010-8B44-368AA78DE8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7673041165191225E-3"/>
                  <c:y val="-4.6527782516918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5C1-435B-9FAC-30B7BDFA53B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4.65277858592598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92-4010-8B44-368AA78DE8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798363022881925E-3"/>
                  <c:y val="-4.56154730558020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292-4010-8B44-368AA78DE87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654801879025229E-2"/>
                  <c:y val="-5.3826258205846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292-4010-8B44-368AA78DE8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7593173655151501E-4"/>
                  <c:y val="-4.24223899418959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292-4010-8B44-368AA78DE87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4.10539257502218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292-4010-8B44-368AA78DE8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5038454037451909E-3"/>
                  <c:y val="-4.19661663906032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292-4010-8B44-368AA78DE87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65422994411971E-2"/>
                  <c:y val="-4.88085561697082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292-4010-8B44-368AA78DE8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4.5115362112354623E-3"/>
                  <c:y val="-1.91585000596953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AD9-470D-A8E8-238923AB553C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5038454037451909E-3"/>
                  <c:y val="-4.78962467085921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2017 г.</c:v>
                </c:pt>
                <c:pt idx="2">
                  <c:v>2018 г.</c:v>
                </c:pt>
                <c:pt idx="4">
                  <c:v>2019 г.</c:v>
                </c:pt>
                <c:pt idx="6">
                  <c:v>2020 г.</c:v>
                </c:pt>
                <c:pt idx="8">
                  <c:v>2021 г.</c:v>
                </c:pt>
                <c:pt idx="10">
                  <c:v>2022 г.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 formatCode="0.0%">
                  <c:v>0.17399999999999999</c:v>
                </c:pt>
                <c:pt idx="2" formatCode="0.0%">
                  <c:v>0.14199999999999999</c:v>
                </c:pt>
                <c:pt idx="4" formatCode="0.0%">
                  <c:v>0.104</c:v>
                </c:pt>
                <c:pt idx="6" formatCode="0.0%">
                  <c:v>0.12</c:v>
                </c:pt>
                <c:pt idx="8" formatCode="0.0%">
                  <c:v>0.11700000000000001</c:v>
                </c:pt>
                <c:pt idx="10" formatCode="0.0%">
                  <c:v>9.8000000000000004E-2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5C1-435B-9FAC-30B7BDFA5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37032424"/>
        <c:axId val="537041048"/>
      </c:barChart>
      <c:catAx>
        <c:axId val="537032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537041048"/>
        <c:crosses val="autoZero"/>
        <c:auto val="1"/>
        <c:lblAlgn val="ctr"/>
        <c:lblOffset val="100"/>
        <c:noMultiLvlLbl val="0"/>
      </c:catAx>
      <c:valAx>
        <c:axId val="537041048"/>
        <c:scaling>
          <c:orientation val="minMax"/>
          <c:max val="0.5"/>
        </c:scaling>
        <c:delete val="0"/>
        <c:axPos val="l"/>
        <c:numFmt formatCode="0%" sourceLinked="0"/>
        <c:majorTickMark val="out"/>
        <c:minorTickMark val="none"/>
        <c:tickLblPos val="nextTo"/>
        <c:crossAx val="537032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0.35812</cdr:x>
      <cdr:y>0.61307</cdr:y>
    </cdr:from>
    <cdr:to>
      <cdr:x>0.45033</cdr:x>
      <cdr:y>0.62874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3024336" y="3413761"/>
          <a:ext cx="778741" cy="87266"/>
        </a:xfrm>
        <a:prstGeom xmlns:a="http://schemas.openxmlformats.org/drawingml/2006/main" prst="line">
          <a:avLst/>
        </a:prstGeom>
        <a:ln xmlns:a="http://schemas.openxmlformats.org/drawingml/2006/main" w="53975">
          <a:solidFill>
            <a:srgbClr val="984807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E4A1F-04CF-451B-871F-AA1D920AED31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5BA27-958F-4220-86A9-038DD7F557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506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2EB1F-0476-42EB-97D7-4BD13C22027B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E1A12-403D-4F0D-AA77-B1C98863C6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745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5BE9-E9D7-42B0-A4D7-1E4D4A23E61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8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E1A12-403D-4F0D-AA77-B1C98863C60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10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D1FC-E65E-42F6-8426-B8051D02512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479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D1FC-E65E-42F6-8426-B8051D02512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03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obrkuban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obrkuban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2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0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7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\Мероприятия\2018-12-21 Совещание с замглавами\Заголовок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/>
          <a:stretch/>
        </p:blipFill>
        <p:spPr bwMode="auto">
          <a:xfrm flipH="1">
            <a:off x="1" y="1"/>
            <a:ext cx="9129370" cy="68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1" y="14891"/>
            <a:ext cx="9129370" cy="511313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0" rIns="68558" bIns="34280" rtlCol="0" anchor="ctr"/>
          <a:lstStyle/>
          <a:p>
            <a:pPr algn="ctr" defTabSz="685635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4" y="2152"/>
            <a:ext cx="8064896" cy="625385"/>
          </a:xfrm>
        </p:spPr>
        <p:txBody>
          <a:bodyPr lIns="35997" tIns="35997" rIns="35997" bIns="35997" anchor="ctr">
            <a:normAutofit/>
          </a:bodyPr>
          <a:lstStyle>
            <a:lvl1pPr algn="ctr">
              <a:defRPr sz="1949" b="1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23120" y="4785998"/>
            <a:ext cx="2289048" cy="274320"/>
          </a:xfrm>
        </p:spPr>
        <p:txBody>
          <a:bodyPr/>
          <a:lstStyle>
            <a:lvl1pPr algn="r">
              <a:defRPr/>
            </a:lvl1pPr>
          </a:lstStyle>
          <a:p>
            <a:fld id="{511444F9-EEB7-4311-B5F1-97FE74C203E6}" type="datetimeFigureOut">
              <a:rPr lang="ru-RU" smtClean="0">
                <a:solidFill>
                  <a:srgbClr val="1F497D"/>
                </a:solidFill>
              </a:rPr>
              <a:pPr/>
              <a:t>25.08.2022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D9D-2A0B-43B8-A1C3-81968A25D6EC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76780" y="32635"/>
            <a:ext cx="822815" cy="755663"/>
            <a:chOff x="102371" y="43510"/>
            <a:chExt cx="797222" cy="749970"/>
          </a:xfrm>
        </p:grpSpPr>
        <p:pic>
          <p:nvPicPr>
            <p:cNvPr id="14" name="Picture 2" descr="http://www.minobrkuban.ru/bitrix/templates/adaptive/img/header_logo.png">
              <a:hlinkClick r:id="rId3"/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1" y="98159"/>
              <a:ext cx="797222" cy="6953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ГербКубани"/>
            <p:cNvPicPr>
              <a:picLocks noChangeAspect="1" noChangeArrowheads="1"/>
            </p:cNvPicPr>
            <p:nvPr userDrawn="1"/>
          </p:nvPicPr>
          <p:blipFill>
            <a:blip r:embed="rId5"/>
            <a:stretch>
              <a:fillRect/>
            </a:stretch>
          </p:blipFill>
          <p:spPr bwMode="auto">
            <a:xfrm>
              <a:off x="337715" y="43510"/>
              <a:ext cx="326539" cy="402308"/>
            </a:xfrm>
            <a:prstGeom prst="rect">
              <a:avLst/>
            </a:prstGeom>
            <a:noFill/>
            <a:ln>
              <a:noFill/>
            </a:ln>
            <a:effectLst>
              <a:outerShdw blurRad="101600" dir="4080000" sx="108000" sy="108000" algn="tl" rotWithShape="0">
                <a:prstClr val="black">
                  <a:alpha val="49000"/>
                </a:prstClr>
              </a:outerShdw>
            </a:effectLst>
          </p:spPr>
        </p:pic>
      </p:grpSp>
      <p:pic>
        <p:nvPicPr>
          <p:cNvPr id="2051" name="Picture 3" descr="D:\Doc\Мероприятия\2018-12-21 Совещание с замглавами\Подзаголовок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5006019"/>
            <a:ext cx="9129370" cy="12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4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\Мероприятия\2018-12-21 Совещание с замглавами\Заголовок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/>
          <a:stretch/>
        </p:blipFill>
        <p:spPr bwMode="auto">
          <a:xfrm flipH="1">
            <a:off x="3" y="0"/>
            <a:ext cx="9129370" cy="6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3" y="14895"/>
            <a:ext cx="9129370" cy="511313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082" tIns="20041" rIns="40082" bIns="20041" rtlCol="0" anchor="ctr"/>
          <a:lstStyle/>
          <a:p>
            <a:pPr algn="ctr" defTabSz="400856"/>
            <a:endParaRPr lang="ru-RU" sz="825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6" y="2153"/>
            <a:ext cx="8064896" cy="625385"/>
          </a:xfrm>
        </p:spPr>
        <p:txBody>
          <a:bodyPr lIns="28078" tIns="28078" rIns="28078" bIns="28078" anchor="ctr">
            <a:normAutofit/>
          </a:bodyPr>
          <a:lstStyle>
            <a:lvl1pPr algn="ctr">
              <a:defRPr sz="1125" b="1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23120" y="4785998"/>
            <a:ext cx="2289048" cy="274320"/>
          </a:xfrm>
        </p:spPr>
        <p:txBody>
          <a:bodyPr/>
          <a:lstStyle>
            <a:lvl1pPr algn="r">
              <a:defRPr/>
            </a:lvl1pPr>
          </a:lstStyle>
          <a:p>
            <a:fld id="{511444F9-EEB7-4311-B5F1-97FE74C203E6}" type="datetimeFigureOut">
              <a:rPr lang="ru-RU" smtClean="0">
                <a:solidFill>
                  <a:srgbClr val="1F497D"/>
                </a:solidFill>
              </a:rPr>
              <a:pPr/>
              <a:t>25.08.2022</a:t>
            </a:fld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D9D-2A0B-43B8-A1C3-81968A25D6EC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76782" y="32635"/>
            <a:ext cx="822815" cy="755663"/>
            <a:chOff x="102371" y="43510"/>
            <a:chExt cx="797222" cy="749970"/>
          </a:xfrm>
        </p:grpSpPr>
        <p:pic>
          <p:nvPicPr>
            <p:cNvPr id="14" name="Picture 2" descr="http://www.minobrkuban.ru/bitrix/templates/adaptive/img/header_logo.png">
              <a:hlinkClick r:id="rId3"/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1" y="98159"/>
              <a:ext cx="797222" cy="6953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ГербКубани"/>
            <p:cNvPicPr>
              <a:picLocks noChangeAspect="1" noChangeArrowheads="1"/>
            </p:cNvPicPr>
            <p:nvPr userDrawn="1"/>
          </p:nvPicPr>
          <p:blipFill>
            <a:blip r:embed="rId5"/>
            <a:stretch>
              <a:fillRect/>
            </a:stretch>
          </p:blipFill>
          <p:spPr bwMode="auto">
            <a:xfrm>
              <a:off x="337715" y="43510"/>
              <a:ext cx="326539" cy="402308"/>
            </a:xfrm>
            <a:prstGeom prst="rect">
              <a:avLst/>
            </a:prstGeom>
            <a:noFill/>
            <a:ln>
              <a:noFill/>
            </a:ln>
            <a:effectLst>
              <a:outerShdw blurRad="101600" dir="4080000" sx="108000" sy="108000" algn="tl" rotWithShape="0">
                <a:prstClr val="black">
                  <a:alpha val="49000"/>
                </a:prstClr>
              </a:outerShdw>
            </a:effectLst>
          </p:spPr>
        </p:pic>
      </p:grpSp>
      <p:pic>
        <p:nvPicPr>
          <p:cNvPr id="2051" name="Picture 3" descr="D:\Doc\Мероприятия\2018-12-21 Совещание с замглавами\Подзаголовок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" y="5006021"/>
            <a:ext cx="9129370" cy="12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5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75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03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50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5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80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32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9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02570-B423-422B-9248-892BC898E6CD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021F0-2301-4A58-9B93-CD83221A0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12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NULL"/><Relationship Id="rId1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NULL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NULL"/><Relationship Id="rId5" Type="http://schemas.openxmlformats.org/officeDocument/2006/relationships/image" Target="../media/image20.png"/><Relationship Id="rId15" Type="http://schemas.openxmlformats.org/officeDocument/2006/relationships/image" Target="NULL"/><Relationship Id="rId10" Type="http://schemas.openxmlformats.org/officeDocument/2006/relationships/image" Target="../media/image23.png"/><Relationship Id="rId19" Type="http://schemas.openxmlformats.org/officeDocument/2006/relationships/image" Target="../media/image7.png"/><Relationship Id="rId4" Type="http://schemas.openxmlformats.org/officeDocument/2006/relationships/image" Target="../media/image19.jpg"/><Relationship Id="rId9" Type="http://schemas.openxmlformats.org/officeDocument/2006/relationships/image" Target="NUL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-127321"/>
            <a:ext cx="9144000" cy="1526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581"/>
            <a:ext cx="5616000" cy="3788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1076600"/>
            <a:ext cx="9144000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774"/>
                </a:solidFill>
              </a:rPr>
              <a:t>О</a:t>
            </a:r>
            <a:r>
              <a:rPr lang="ru-RU" sz="2800" b="1" dirty="0" smtClean="0">
                <a:solidFill>
                  <a:srgbClr val="002774"/>
                </a:solidFill>
              </a:rPr>
              <a:t>ценка </a:t>
            </a:r>
            <a:r>
              <a:rPr lang="ru-RU" sz="2800" b="1" dirty="0">
                <a:solidFill>
                  <a:srgbClr val="002774"/>
                </a:solidFill>
              </a:rPr>
              <a:t>качества </a:t>
            </a:r>
            <a:r>
              <a:rPr lang="ru-RU" sz="2800" b="1" dirty="0" smtClean="0">
                <a:solidFill>
                  <a:srgbClr val="002774"/>
                </a:solidFill>
              </a:rPr>
              <a:t>образования</a:t>
            </a:r>
            <a:r>
              <a:rPr lang="ru-RU" sz="28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едином образовательном пространстве</a:t>
            </a:r>
          </a:p>
          <a:p>
            <a:pPr algn="ctr"/>
            <a:r>
              <a:rPr lang="ru-RU" sz="28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Российской Федерации</a:t>
            </a:r>
            <a:endParaRPr lang="ru-RU" sz="2800" b="1" dirty="0" smtClean="0">
              <a:solidFill>
                <a:srgbClr val="002774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68730" y="659250"/>
            <a:ext cx="7196852" cy="39119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pc="225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pc="225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225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pc="225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2824" y="3345157"/>
            <a:ext cx="4501176" cy="153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spcBef>
                <a:spcPts val="900"/>
              </a:spcBef>
            </a:pPr>
            <a:r>
              <a:rPr lang="ru-RU" sz="1800" b="1" dirty="0" err="1" smtClean="0">
                <a:solidFill>
                  <a:srgbClr val="00277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Горностаева</a:t>
            </a:r>
            <a:r>
              <a:rPr lang="ru-RU" sz="1800" b="1" dirty="0" smtClean="0">
                <a:solidFill>
                  <a:srgbClr val="00277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Татьяна Юрьевна</a:t>
            </a:r>
            <a:r>
              <a:rPr lang="ru-RU" sz="1800" dirty="0" smtClean="0">
                <a:solidFill>
                  <a:srgbClr val="00277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800" dirty="0" smtClean="0">
              <a:solidFill>
                <a:srgbClr val="002774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00277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700"/>
              </a:lnSpc>
            </a:pPr>
            <a:r>
              <a:rPr lang="ru-RU" sz="1800" dirty="0">
                <a:solidFill>
                  <a:srgbClr val="00277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solidFill>
                  <a:srgbClr val="00277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ачальник управления по надзору и контролю в сфере образования министерства образования, науки и молодежной политики Краснодарского края</a:t>
            </a:r>
            <a:endParaRPr lang="ru-RU" sz="1800" dirty="0">
              <a:solidFill>
                <a:srgbClr val="002774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0457" y="12508"/>
            <a:ext cx="286882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8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4" y="12508"/>
            <a:ext cx="483585" cy="483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806" y="2718247"/>
            <a:ext cx="1118497" cy="746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" y="2548312"/>
            <a:ext cx="1275069" cy="95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4268" t="2301" r="2686" b="752"/>
          <a:stretch/>
        </p:blipFill>
        <p:spPr>
          <a:xfrm>
            <a:off x="42087" y="3612753"/>
            <a:ext cx="1637501" cy="1506342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4465" r="6288" b="3276"/>
          <a:stretch/>
        </p:blipFill>
        <p:spPr>
          <a:xfrm>
            <a:off x="3413124" y="3774875"/>
            <a:ext cx="846108" cy="9631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4961" t="1797" r="2363" b="2218"/>
          <a:stretch/>
        </p:blipFill>
        <p:spPr>
          <a:xfrm>
            <a:off x="1239073" y="2735873"/>
            <a:ext cx="943783" cy="9437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/>
          <a:srcRect l="12828"/>
          <a:stretch/>
        </p:blipFill>
        <p:spPr>
          <a:xfrm>
            <a:off x="2156546" y="2718247"/>
            <a:ext cx="1334260" cy="804212"/>
          </a:xfrm>
          <a:prstGeom prst="rect">
            <a:avLst/>
          </a:prstGeom>
          <a:effectLst>
            <a:glow>
              <a:schemeClr val="accent1"/>
            </a:glow>
            <a:softEdge rad="1016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/>
          <a:srcRect l="5209" t="1325" r="1492"/>
          <a:stretch/>
        </p:blipFill>
        <p:spPr>
          <a:xfrm>
            <a:off x="1672386" y="3854426"/>
            <a:ext cx="1636178" cy="804033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4432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79491"/>
              </p:ext>
            </p:extLst>
          </p:nvPr>
        </p:nvGraphicFramePr>
        <p:xfrm>
          <a:off x="629477" y="735548"/>
          <a:ext cx="3888520" cy="4106792"/>
        </p:xfrm>
        <a:graphic>
          <a:graphicData uri="http://schemas.openxmlformats.org/drawingml/2006/table">
            <a:tbl>
              <a:tblPr/>
              <a:tblGrid>
                <a:gridCol w="255874">
                  <a:extLst>
                    <a:ext uri="{9D8B030D-6E8A-4147-A177-3AD203B41FA5}">
                      <a16:colId xmlns:a16="http://schemas.microsoft.com/office/drawing/2014/main" xmlns="" val="2918481008"/>
                    </a:ext>
                  </a:extLst>
                </a:gridCol>
                <a:gridCol w="1710994">
                  <a:extLst>
                    <a:ext uri="{9D8B030D-6E8A-4147-A177-3AD203B41FA5}">
                      <a16:colId xmlns:a16="http://schemas.microsoft.com/office/drawing/2014/main" xmlns="" val="1382296642"/>
                    </a:ext>
                  </a:extLst>
                </a:gridCol>
                <a:gridCol w="960826">
                  <a:extLst>
                    <a:ext uri="{9D8B030D-6E8A-4147-A177-3AD203B41FA5}">
                      <a16:colId xmlns:a16="http://schemas.microsoft.com/office/drawing/2014/main" xmlns="" val="3110647376"/>
                    </a:ext>
                  </a:extLst>
                </a:gridCol>
                <a:gridCol w="960826">
                  <a:extLst>
                    <a:ext uri="{9D8B030D-6E8A-4147-A177-3AD203B41FA5}">
                      <a16:colId xmlns:a16="http://schemas.microsoft.com/office/drawing/2014/main" xmlns="" val="2698173470"/>
                    </a:ext>
                  </a:extLst>
                </a:gridCol>
              </a:tblGrid>
              <a:tr h="12028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2021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0149386"/>
                  </a:ext>
                </a:extLst>
              </a:tr>
              <a:tr h="4654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награжденных медалью,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награжденных медалью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5445440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г.-к. Анапа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7,9 %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3953455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Армавир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0206803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г.-к. Геленджик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11,9 %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6534480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Горячий Ключ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12,7 %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6572265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Краснодар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11,3 %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093352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Новороссийск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103916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Сочи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7,5 %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0092706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Абинский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2324140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Апшеронский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13,3 %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835065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Белоглинский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16,8 %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4224118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Белореченский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11,9 %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74196897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Брюховецкий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13,6 %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9693988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Выселковский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11,9 %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2133151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Гулькевичский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15,9 %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10,1 %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6913568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Динской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13,7 %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12,1 %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8124510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Ейский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10,6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83311416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Кавказский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15,4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11,6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2386671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10,1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14671751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Каневской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12,4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51804630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Кореновский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11,1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54509031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Красноармейский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14,8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6593527"/>
                  </a:ext>
                </a:extLst>
              </a:tr>
              <a:tr h="15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Крыловский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13,7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13,4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95746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57023"/>
              </p:ext>
            </p:extLst>
          </p:nvPr>
        </p:nvGraphicFramePr>
        <p:xfrm>
          <a:off x="4605886" y="735546"/>
          <a:ext cx="4027905" cy="4130128"/>
        </p:xfrm>
        <a:graphic>
          <a:graphicData uri="http://schemas.openxmlformats.org/drawingml/2006/table">
            <a:tbl>
              <a:tblPr/>
              <a:tblGrid>
                <a:gridCol w="344232">
                  <a:extLst>
                    <a:ext uri="{9D8B030D-6E8A-4147-A177-3AD203B41FA5}">
                      <a16:colId xmlns:a16="http://schemas.microsoft.com/office/drawing/2014/main" xmlns="" val="1111843896"/>
                    </a:ext>
                  </a:extLst>
                </a:gridCol>
                <a:gridCol w="1858080">
                  <a:extLst>
                    <a:ext uri="{9D8B030D-6E8A-4147-A177-3AD203B41FA5}">
                      <a16:colId xmlns:a16="http://schemas.microsoft.com/office/drawing/2014/main" xmlns="" val="3650380806"/>
                    </a:ext>
                  </a:extLst>
                </a:gridCol>
                <a:gridCol w="830326">
                  <a:extLst>
                    <a:ext uri="{9D8B030D-6E8A-4147-A177-3AD203B41FA5}">
                      <a16:colId xmlns:a16="http://schemas.microsoft.com/office/drawing/2014/main" xmlns="" val="3727837813"/>
                    </a:ext>
                  </a:extLst>
                </a:gridCol>
                <a:gridCol w="995267">
                  <a:extLst>
                    <a:ext uri="{9D8B030D-6E8A-4147-A177-3AD203B41FA5}">
                      <a16:colId xmlns:a16="http://schemas.microsoft.com/office/drawing/2014/main" xmlns="" val="58877747"/>
                    </a:ext>
                  </a:extLst>
                </a:gridCol>
              </a:tblGrid>
              <a:tr h="1254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2022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069739"/>
                  </a:ext>
                </a:extLst>
              </a:tr>
              <a:tr h="465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награжденных медалью,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выпускников,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награжденных медалью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7851312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Крымский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13,8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3558040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Курганинский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12,8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9023528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Кущевский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2628108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Лабинский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16,2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14,3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6682057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8569048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Мостовской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9372928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Новокубанский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18,4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26162848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Новопокровский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11,9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11,8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6321102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Отрадненский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9758078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Павловский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4502857"/>
                  </a:ext>
                </a:extLst>
              </a:tr>
              <a:tr h="156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Приморско-Ахтарский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2303640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13,7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12,6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6440585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Славянский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915531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Староминский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14,9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4307994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Тбилисский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45896409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Темрюкский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16,6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203068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Тимашевский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11,8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11,1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7394335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Тихорецкий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10,3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6785634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Туапсинский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10,3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10,1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1103071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Усть-Лабинский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14,7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9766610"/>
                  </a:ext>
                </a:extLst>
              </a:tr>
              <a:tr h="157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Успенский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5819358"/>
                  </a:ext>
                </a:extLst>
              </a:tr>
              <a:tr h="1988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Щербиновский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16,1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7357967"/>
                  </a:ext>
                </a:extLst>
              </a:tr>
            </a:tbl>
          </a:graphicData>
        </a:graphic>
      </p:graphicFrame>
      <p:pic>
        <p:nvPicPr>
          <p:cNvPr id="6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8848" y="105206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545" y="53353"/>
            <a:ext cx="614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ДОЛЯ ВЫПУСКНИКОВ, НАГРАЖДЕННЫХ  МЕДАЛЯМИ «ЗА ОСОБЫЕ УСПЕХИ В УЧЕНИИ» В 2022 ГОДУ     </a:t>
            </a:r>
            <a:r>
              <a:rPr lang="ru-RU" sz="2000" b="1" dirty="0" smtClean="0">
                <a:solidFill>
                  <a:srgbClr val="FF0000"/>
                </a:solidFill>
              </a:rPr>
              <a:t>9,7%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1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169622" y="681541"/>
          <a:ext cx="3348372" cy="4427692"/>
        </p:xfrm>
        <a:graphic>
          <a:graphicData uri="http://schemas.openxmlformats.org/drawingml/2006/table">
            <a:tbl>
              <a:tblPr/>
              <a:tblGrid>
                <a:gridCol w="213968">
                  <a:extLst>
                    <a:ext uri="{9D8B030D-6E8A-4147-A177-3AD203B41FA5}">
                      <a16:colId xmlns:a16="http://schemas.microsoft.com/office/drawing/2014/main" xmlns="" val="2918481008"/>
                    </a:ext>
                  </a:extLst>
                </a:gridCol>
                <a:gridCol w="1279533">
                  <a:extLst>
                    <a:ext uri="{9D8B030D-6E8A-4147-A177-3AD203B41FA5}">
                      <a16:colId xmlns:a16="http://schemas.microsoft.com/office/drawing/2014/main" xmlns="" val="1382296642"/>
                    </a:ext>
                  </a:extLst>
                </a:gridCol>
                <a:gridCol w="959650">
                  <a:extLst>
                    <a:ext uri="{9D8B030D-6E8A-4147-A177-3AD203B41FA5}">
                      <a16:colId xmlns:a16="http://schemas.microsoft.com/office/drawing/2014/main" xmlns="" val="3110647376"/>
                    </a:ext>
                  </a:extLst>
                </a:gridCol>
                <a:gridCol w="895221">
                  <a:extLst>
                    <a:ext uri="{9D8B030D-6E8A-4147-A177-3AD203B41FA5}">
                      <a16:colId xmlns:a16="http://schemas.microsoft.com/office/drawing/2014/main" xmlns="" val="2698173470"/>
                    </a:ext>
                  </a:extLst>
                </a:gridCol>
              </a:tblGrid>
              <a:tr h="23952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2021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39,3 %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2022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33</a:t>
                      </a:r>
                      <a:r>
                        <a:rPr lang="ru-RU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 %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0149386"/>
                  </a:ext>
                </a:extLst>
              </a:tr>
              <a:tr h="586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медалистов,</a:t>
                      </a:r>
                    </a:p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подтвердивших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отличные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знания на экзаменах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(набрали менее 70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медалистов,</a:t>
                      </a:r>
                    </a:p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подтвердивших отличные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знания на экзаменах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(набрали менее 70 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5445440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г.-к. Анапа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48,7 %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41,7%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953455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Армавир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27,6 %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33,3%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0206803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г.-к. Геленджик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42,9 %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48,1%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6534480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Горячий Ключ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46,7 %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46,2%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6572265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Краснодар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34,5 %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29,1%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093352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Новороссийск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25,8 %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28,1%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103916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Сочи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42,5 %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33,9%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0092706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Абинский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22,7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2324140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Апшеронский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24,2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835065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Белоглинский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4224118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Белореченский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74196897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Брюховецкий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41,9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47,6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9693988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Выселковский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41,4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12133151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Гулькевичский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29,6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6913568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Динской р-н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45,5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41,7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8124510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Ейский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44,2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47,4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3311416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Кавказский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51,3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2386671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36,4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4671751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Каневской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40,4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51804630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Кореновский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54509031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Красноармейский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6593527"/>
                  </a:ext>
                </a:extLst>
              </a:tr>
              <a:tr h="156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Крыловский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41,2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95746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572001" y="691988"/>
          <a:ext cx="3395118" cy="4407505"/>
        </p:xfrm>
        <a:graphic>
          <a:graphicData uri="http://schemas.openxmlformats.org/drawingml/2006/table">
            <a:tbl>
              <a:tblPr/>
              <a:tblGrid>
                <a:gridCol w="236147">
                  <a:extLst>
                    <a:ext uri="{9D8B030D-6E8A-4147-A177-3AD203B41FA5}">
                      <a16:colId xmlns:a16="http://schemas.microsoft.com/office/drawing/2014/main" xmlns="" val="1111843896"/>
                    </a:ext>
                  </a:extLst>
                </a:gridCol>
                <a:gridCol w="1330028">
                  <a:extLst>
                    <a:ext uri="{9D8B030D-6E8A-4147-A177-3AD203B41FA5}">
                      <a16:colId xmlns:a16="http://schemas.microsoft.com/office/drawing/2014/main" xmlns="" val="3650380806"/>
                    </a:ext>
                  </a:extLst>
                </a:gridCol>
                <a:gridCol w="918102">
                  <a:extLst>
                    <a:ext uri="{9D8B030D-6E8A-4147-A177-3AD203B41FA5}">
                      <a16:colId xmlns:a16="http://schemas.microsoft.com/office/drawing/2014/main" xmlns="" val="3727837813"/>
                    </a:ext>
                  </a:extLst>
                </a:gridCol>
                <a:gridCol w="910841">
                  <a:extLst>
                    <a:ext uri="{9D8B030D-6E8A-4147-A177-3AD203B41FA5}">
                      <a16:colId xmlns:a16="http://schemas.microsoft.com/office/drawing/2014/main" xmlns="" val="58877747"/>
                    </a:ext>
                  </a:extLst>
                </a:gridCol>
              </a:tblGrid>
              <a:tr h="23843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2021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39,3 %</a:t>
                      </a:r>
                    </a:p>
                  </a:txBody>
                  <a:tcPr marL="5988" marR="5988" marT="5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2022</a:t>
                      </a:r>
                      <a:endParaRPr lang="en-US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en-US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33</a:t>
                      </a:r>
                      <a:r>
                        <a:rPr lang="ru-RU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800" b="1" i="0" u="none" strike="noStrike" dirty="0" smtClean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 %</a:t>
                      </a:r>
                      <a:endParaRPr lang="ru-RU" sz="800" b="1" i="0" u="none" strike="noStrike" dirty="0">
                        <a:solidFill>
                          <a:srgbClr val="FF505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988" marR="5988" marT="5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069739"/>
                  </a:ext>
                </a:extLst>
              </a:tr>
              <a:tr h="587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медалистов,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подтвердивших отличные знания на экзаменах (набрали менее 70 б.)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медалистов,</a:t>
                      </a:r>
                    </a:p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подтвердивших отличные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знания на экзаменах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(набрали менее 70 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28" marR="6028" marT="6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7851312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Крымский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48,8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558040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Курганинский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79023528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Кущевский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26,3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28108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Лабинский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40,4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34,8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6682057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Ленинградский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8569048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Мостовской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41,9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9372928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Новокубанский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53,6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6162848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Новопокровский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27,8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6321102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Отрадненский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53,8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46,2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9758078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Павловский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46,7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27,3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34502857"/>
                  </a:ext>
                </a:extLst>
              </a:tr>
              <a:tr h="1522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Приморско-Ахтарский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02303640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96440585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Славянский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34,9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915531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Староминский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36,4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4307994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Тбилисский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43,2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5896409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Темрюкский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41,6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203068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Тимашевский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26,9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57394335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Тихорецкий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6785634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Туапсинский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42,3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32,7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1103071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Усть-Лабинский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16,1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9766610"/>
                  </a:ext>
                </a:extLst>
              </a:tr>
              <a:tr h="15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Успенский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69,2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40,0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5819358"/>
                  </a:ext>
                </a:extLst>
              </a:tr>
              <a:tr h="193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5615" marR="5615" marT="5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Щербиновский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47,8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38,5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7357967"/>
                  </a:ext>
                </a:extLst>
              </a:tr>
            </a:tbl>
          </a:graphicData>
        </a:graphic>
      </p:graphicFrame>
      <p:pic>
        <p:nvPicPr>
          <p:cNvPr id="6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322" y="124599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032" y="13030"/>
            <a:ext cx="643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ДОЛЯ МЕДАЛИСТОВ, НЕ ПОДТВЕРДИВШИХ ОТЛИЧНЫЕ ЗНАНИЯ НА ЭКЗАМЕНАХ (МЕНЕЕ 70 БАЛЛОВ)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4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836537"/>
              </p:ext>
            </p:extLst>
          </p:nvPr>
        </p:nvGraphicFramePr>
        <p:xfrm>
          <a:off x="1498466" y="1142613"/>
          <a:ext cx="5940661" cy="1886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3105"/>
                <a:gridCol w="1084816"/>
                <a:gridCol w="1136474"/>
                <a:gridCol w="1188133"/>
                <a:gridCol w="1188133"/>
              </a:tblGrid>
              <a:tr h="966148">
                <a:tc>
                  <a:txBody>
                    <a:bodyPr/>
                    <a:lstStyle/>
                    <a:p>
                      <a:pPr algn="ctr" fontAlgn="ctr"/>
                      <a:endParaRPr lang="ru-RU" sz="9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Муниципальное образование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Численность выпускников награжденных медалью, </a:t>
                      </a:r>
                      <a:endParaRPr lang="en-US" sz="9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</a:p>
                    <a:p>
                      <a:pPr algn="ctr" fontAlgn="t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Доля выпускников награжденных медалью от общего числа выпускников, </a:t>
                      </a:r>
                      <a:endParaRPr lang="en-US" sz="9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Численность медалистов,</a:t>
                      </a:r>
                      <a:r>
                        <a:rPr lang="ru-RU" sz="900" u="none" strike="noStrike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набравших </a:t>
                      </a: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по 1 из</a:t>
                      </a:r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обязательных предметов ЕГЭ </a:t>
                      </a:r>
                    </a:p>
                    <a:p>
                      <a:pPr algn="ctr" fontAlgn="t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менее 70 баллов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Доля медалистов,</a:t>
                      </a:r>
                      <a:r>
                        <a:rPr lang="ru-RU" sz="900" u="none" strike="noStrike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набравших </a:t>
                      </a: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по 1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из обязательных предметов ЕГЭ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менее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70 баллов</a:t>
                      </a:r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/>
                </a:tc>
              </a:tr>
              <a:tr h="920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u="none" strike="noStrik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Белоглинский</a:t>
                      </a:r>
                      <a:r>
                        <a:rPr lang="ru-RU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р-н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ru-RU" sz="1200" b="0" i="0" u="none" strike="noStrike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16,8 %</a:t>
                      </a:r>
                    </a:p>
                    <a:p>
                      <a:pPr algn="ctr" fontAlgn="b"/>
                      <a:endParaRPr lang="ru-RU" sz="1200" b="0" i="0" u="none" strike="noStrike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человека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21" marR="4521" marT="6028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9" descr="C:\Users\ЦОКО\Desktop\Материалы к августовской конференции 2019\800x600_9873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2090" y="3057804"/>
            <a:ext cx="2057037" cy="1543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1621" y="247073"/>
            <a:ext cx="654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КАЧЕСТВО ПОДГОТОВКИ МЕДАЛИСТОВ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322" y="124599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9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8383" y="947530"/>
            <a:ext cx="8050695" cy="368519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Направление 1. </a:t>
            </a:r>
          </a:p>
          <a:p>
            <a:pPr marL="0" indent="0">
              <a:buNone/>
            </a:pPr>
            <a:r>
              <a:rPr lang="ru-RU" dirty="0" smtClean="0"/>
              <a:t>Обеспечение объективности образовательных результатов                                     в рамках конкретной оценочной процедуры в школе.</a:t>
            </a:r>
          </a:p>
          <a:p>
            <a:pPr marL="0" indent="0">
              <a:buNone/>
            </a:pPr>
            <a:r>
              <a:rPr lang="ru-RU" b="1" dirty="0" smtClean="0"/>
              <a:t>Направление 2. </a:t>
            </a:r>
          </a:p>
          <a:p>
            <a:pPr marL="0" indent="0">
              <a:buNone/>
            </a:pPr>
            <a:r>
              <a:rPr lang="ru-RU" dirty="0" smtClean="0"/>
              <a:t>Выявление школ с необъективными результатами                                               и профилактическая работа с ними.</a:t>
            </a:r>
          </a:p>
          <a:p>
            <a:pPr marL="0" indent="0">
              <a:buNone/>
            </a:pPr>
            <a:r>
              <a:rPr lang="ru-RU" b="1" dirty="0" smtClean="0"/>
              <a:t>Направление 3.</a:t>
            </a:r>
          </a:p>
          <a:p>
            <a:pPr marL="0" indent="0">
              <a:buNone/>
            </a:pPr>
            <a:r>
              <a:rPr lang="ru-RU" dirty="0" smtClean="0"/>
              <a:t>Формирование у участников образовательных                                     отношений позитивного отношения                                                                           к объективной оценке образовательных результатов.</a:t>
            </a:r>
            <a:endParaRPr lang="ru-RU" dirty="0"/>
          </a:p>
        </p:txBody>
      </p:sp>
      <p:pic>
        <p:nvPicPr>
          <p:cNvPr id="4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322" y="124599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38" y="220569"/>
            <a:ext cx="654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ПОДХОДЫ К ПОВЫШЕНИЮ ОБЪЕКТИВНОСТИ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6865" y="682234"/>
            <a:ext cx="54373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К</a:t>
            </a:r>
          </a:p>
          <a:p>
            <a:r>
              <a:rPr lang="ru-RU" sz="3200" b="1" dirty="0" smtClean="0"/>
              <a:t>О</a:t>
            </a:r>
          </a:p>
          <a:p>
            <a:r>
              <a:rPr lang="ru-RU" sz="3200" b="1" dirty="0" smtClean="0"/>
              <a:t>М</a:t>
            </a:r>
          </a:p>
          <a:p>
            <a:r>
              <a:rPr lang="ru-RU" sz="3200" b="1" dirty="0" smtClean="0"/>
              <a:t>П</a:t>
            </a:r>
          </a:p>
          <a:p>
            <a:r>
              <a:rPr lang="ru-RU" sz="3200" b="1" dirty="0" smtClean="0"/>
              <a:t>Л</a:t>
            </a:r>
          </a:p>
          <a:p>
            <a:r>
              <a:rPr lang="ru-RU" sz="3200" b="1" dirty="0" smtClean="0"/>
              <a:t>Е</a:t>
            </a:r>
          </a:p>
          <a:p>
            <a:r>
              <a:rPr lang="ru-RU" sz="3200" b="1" dirty="0" smtClean="0"/>
              <a:t>К</a:t>
            </a:r>
          </a:p>
          <a:p>
            <a:r>
              <a:rPr lang="ru-RU" sz="3200" b="1" dirty="0" smtClean="0"/>
              <a:t>С </a:t>
            </a:r>
            <a:endParaRPr lang="ru-RU" sz="3200" b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6506817" y="1013791"/>
            <a:ext cx="715618" cy="251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506817" y="2167020"/>
            <a:ext cx="715618" cy="251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499579" y="3194353"/>
            <a:ext cx="715618" cy="251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37322" y="1009276"/>
            <a:ext cx="371061" cy="251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37321" y="2041124"/>
            <a:ext cx="371061" cy="251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37320" y="3115858"/>
            <a:ext cx="371061" cy="251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2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4275" y="790376"/>
            <a:ext cx="66897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92073" y="139691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КАЧЕСТВЕННОЕ ОБРАЗОВАНИЕ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53022" y="1289733"/>
            <a:ext cx="3667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ЕДИНАЯ</a:t>
            </a:r>
            <a:r>
              <a:rPr lang="ru-RU" dirty="0" smtClean="0"/>
              <a:t> система содержания образования</a:t>
            </a:r>
          </a:p>
          <a:p>
            <a:endParaRPr lang="ru-RU" sz="1200" dirty="0"/>
          </a:p>
          <a:p>
            <a:r>
              <a:rPr lang="ru-RU" b="1" u="sng" dirty="0" smtClean="0">
                <a:solidFill>
                  <a:srgbClr val="FF0000"/>
                </a:solidFill>
              </a:rPr>
              <a:t>ЕДИНАЯ</a:t>
            </a:r>
            <a:r>
              <a:rPr lang="ru-RU" dirty="0" smtClean="0"/>
              <a:t> система оценки качества образования</a:t>
            </a:r>
          </a:p>
          <a:p>
            <a:endParaRPr lang="ru-RU" sz="1200" dirty="0"/>
          </a:p>
          <a:p>
            <a:r>
              <a:rPr lang="ru-RU" b="1" u="sng" dirty="0" smtClean="0">
                <a:solidFill>
                  <a:srgbClr val="FF0000"/>
                </a:solidFill>
              </a:rPr>
              <a:t>ЕДИНАЯ</a:t>
            </a:r>
            <a:r>
              <a:rPr lang="ru-RU" dirty="0" smtClean="0"/>
              <a:t> система управления образованием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971155" y="73555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pic>
        <p:nvPicPr>
          <p:cNvPr id="19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548" y="54162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5" name="Стрелка вниз 24"/>
          <p:cNvSpPr/>
          <p:nvPr/>
        </p:nvSpPr>
        <p:spPr>
          <a:xfrm>
            <a:off x="6391275" y="2743730"/>
            <a:ext cx="1723872" cy="432117"/>
          </a:xfrm>
          <a:prstGeom prst="downArrow">
            <a:avLst/>
          </a:prstGeom>
          <a:solidFill>
            <a:srgbClr val="00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476722" y="3316657"/>
            <a:ext cx="3552979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Единство подходов обеспечит выполнение стратегической цели и задачи повышения качества образования </a:t>
            </a:r>
            <a:endParaRPr lang="ru-RU" sz="2000" dirty="0"/>
          </a:p>
        </p:txBody>
      </p:sp>
      <p:sp>
        <p:nvSpPr>
          <p:cNvPr id="28" name="Половина рамки 27"/>
          <p:cNvSpPr/>
          <p:nvPr/>
        </p:nvSpPr>
        <p:spPr>
          <a:xfrm>
            <a:off x="101601" y="991412"/>
            <a:ext cx="2352674" cy="828675"/>
          </a:xfrm>
          <a:prstGeom prst="halfFrame">
            <a:avLst>
              <a:gd name="adj1" fmla="val 15476"/>
              <a:gd name="adj2" fmla="val 16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оловина рамки 28"/>
          <p:cNvSpPr/>
          <p:nvPr/>
        </p:nvSpPr>
        <p:spPr>
          <a:xfrm>
            <a:off x="5362575" y="915459"/>
            <a:ext cx="1552575" cy="1066800"/>
          </a:xfrm>
          <a:prstGeom prst="halfFrame">
            <a:avLst>
              <a:gd name="adj1" fmla="val 15476"/>
              <a:gd name="adj2" fmla="val 16368"/>
            </a:avLst>
          </a:prstGeom>
          <a:solidFill>
            <a:srgbClr val="002774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990000"/>
                </a:solidFill>
              </a:ln>
              <a:solidFill>
                <a:srgbClr val="99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92048" y="1256731"/>
            <a:ext cx="5003852" cy="3601138"/>
            <a:chOff x="292048" y="1256731"/>
            <a:chExt cx="5003852" cy="360113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/>
            <a:srcRect l="24333" t="33093" r="25334" b="36122"/>
            <a:stretch/>
          </p:blipFill>
          <p:spPr>
            <a:xfrm>
              <a:off x="292048" y="1328429"/>
              <a:ext cx="5003852" cy="272922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92048" y="4057650"/>
              <a:ext cx="5003852" cy="800219"/>
            </a:xfrm>
            <a:prstGeom prst="rect">
              <a:avLst/>
            </a:prstGeom>
            <a:gradFill flip="none" rotWithShape="1">
              <a:gsLst>
                <a:gs pos="0">
                  <a:srgbClr val="6FA0AE">
                    <a:tint val="66000"/>
                    <a:satMod val="160000"/>
                  </a:srgbClr>
                </a:gs>
                <a:gs pos="50000">
                  <a:srgbClr val="6FA0AE">
                    <a:tint val="44500"/>
                    <a:satMod val="160000"/>
                  </a:srgbClr>
                </a:gs>
                <a:gs pos="100000">
                  <a:srgbClr val="6FA0AE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ru-RU" sz="1150" b="1" dirty="0" smtClean="0"/>
                <a:t>Стратегическая цель</a:t>
              </a:r>
              <a:r>
                <a:rPr lang="ru-RU" sz="1150" dirty="0" smtClean="0"/>
                <a:t>: получение полной, объективной и достоверной информации о состоянии системы образования, необходимой для обеспечения конституционных прав граждан на качественное образование используя единые подходы и практику международных исследований</a:t>
              </a:r>
              <a:endParaRPr lang="ru-RU" sz="1150" dirty="0"/>
            </a:p>
          </p:txBody>
        </p:sp>
        <p:sp>
          <p:nvSpPr>
            <p:cNvPr id="2" name="Скругленный прямоугольник 1"/>
            <p:cNvSpPr/>
            <p:nvPr/>
          </p:nvSpPr>
          <p:spPr>
            <a:xfrm>
              <a:off x="358723" y="1256731"/>
              <a:ext cx="1298627" cy="1703057"/>
            </a:xfrm>
            <a:prstGeom prst="roundRect">
              <a:avLst/>
            </a:prstGeom>
            <a:solidFill>
              <a:srgbClr val="E4ED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>
                  <a:solidFill>
                    <a:schemeClr val="tx1"/>
                  </a:solidFill>
                </a:rPr>
                <a:t>Задача: </a:t>
              </a:r>
            </a:p>
            <a:p>
              <a:pPr algn="ctr"/>
              <a:r>
                <a:rPr lang="ru-RU" sz="1000" dirty="0">
                  <a:solidFill>
                    <a:schemeClr val="tx1"/>
                  </a:solidFill>
                </a:rPr>
                <a:t>повышение качества образования и вхождения РФ в число 10 ведущих стран мира по качеству общего образования</a:t>
              </a:r>
            </a:p>
          </p:txBody>
        </p:sp>
        <p:sp>
          <p:nvSpPr>
            <p:cNvPr id="3" name="Пятиугольник 2"/>
            <p:cNvSpPr/>
            <p:nvPr/>
          </p:nvSpPr>
          <p:spPr>
            <a:xfrm>
              <a:off x="292048" y="2997233"/>
              <a:ext cx="2981325" cy="886637"/>
            </a:xfrm>
            <a:prstGeom prst="homePlate">
              <a:avLst/>
            </a:prstGeom>
            <a:solidFill>
              <a:srgbClr val="C9DD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</a:rPr>
                <a:t>Указ Президента Российской Федерации от 7 мая 2018 года № 204</a:t>
              </a:r>
            </a:p>
            <a:p>
              <a:pPr algn="ctr"/>
              <a:r>
                <a:rPr lang="ru-RU" sz="1100" dirty="0" smtClean="0">
                  <a:solidFill>
                    <a:schemeClr val="tx1"/>
                  </a:solidFill>
                </a:rPr>
                <a:t> «О национальных целях и стратегических задачах развития Российской Федерации на период до 2024 года»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0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Box 5"/>
          <p:cNvSpPr txBox="1">
            <a:spLocks noChangeArrowheads="1"/>
          </p:cNvSpPr>
          <p:nvPr/>
        </p:nvSpPr>
        <p:spPr bwMode="auto">
          <a:xfrm>
            <a:off x="593328" y="1316342"/>
            <a:ext cx="1860947" cy="561692"/>
          </a:xfrm>
          <a:prstGeom prst="rect">
            <a:avLst/>
          </a:prstGeom>
          <a:solidFill>
            <a:srgbClr val="42568D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15"/>
          <p:cNvSpPr>
            <a:spLocks noChangeArrowheads="1"/>
          </p:cNvSpPr>
          <p:nvPr/>
        </p:nvSpPr>
        <p:spPr bwMode="auto">
          <a:xfrm>
            <a:off x="2378858" y="1431464"/>
            <a:ext cx="6137076" cy="383084"/>
          </a:xfrm>
          <a:prstGeom prst="roundRect">
            <a:avLst/>
          </a:prstGeom>
          <a:solidFill>
            <a:srgbClr val="F5F5F5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lvl="0" defTabSz="914400"/>
            <a:r>
              <a:rPr lang="ru-RU" sz="1800" kern="0" dirty="0">
                <a:solidFill>
                  <a:sysClr val="windowText" lastClr="000000"/>
                </a:solidFill>
              </a:rPr>
              <a:t>PISA, TIMSS</a:t>
            </a:r>
            <a:r>
              <a:rPr lang="ru-RU" sz="1800" kern="0" dirty="0" smtClean="0">
                <a:solidFill>
                  <a:sysClr val="windowText" lastClr="000000"/>
                </a:solidFill>
              </a:rPr>
              <a:t>, PIRLS</a:t>
            </a:r>
            <a:r>
              <a:rPr lang="ru-RU" sz="1800" kern="0" dirty="0">
                <a:solidFill>
                  <a:sysClr val="windowText" lastClr="000000"/>
                </a:solidFill>
              </a:rPr>
              <a:t>, ICCS, TALIS</a:t>
            </a:r>
          </a:p>
        </p:txBody>
      </p:sp>
      <p:pic>
        <p:nvPicPr>
          <p:cNvPr id="21" name="Рисунок 2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4275" y="755286"/>
            <a:ext cx="66897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93328" y="86273"/>
            <a:ext cx="572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ЕДИНАЯ СИСТЕМА ОЦЕНКИ КАЧЕСТВА ОБРАЗОВАНИЯ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pic>
        <p:nvPicPr>
          <p:cNvPr id="18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8848" y="105206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93328" y="2068886"/>
            <a:ext cx="1860947" cy="561692"/>
          </a:xfrm>
          <a:prstGeom prst="rect">
            <a:avLst/>
          </a:prstGeom>
          <a:solidFill>
            <a:srgbClr val="42568D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Федеральный уровень</a:t>
            </a:r>
            <a:endParaRPr lang="ru-RU" alt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15"/>
          <p:cNvSpPr>
            <a:spLocks noChangeArrowheads="1"/>
          </p:cNvSpPr>
          <p:nvPr/>
        </p:nvSpPr>
        <p:spPr bwMode="auto">
          <a:xfrm>
            <a:off x="2378858" y="2184008"/>
            <a:ext cx="6137076" cy="383084"/>
          </a:xfrm>
          <a:prstGeom prst="roundRect">
            <a:avLst/>
          </a:prstGeom>
          <a:solidFill>
            <a:srgbClr val="F5F5F5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lvl="0" defTabSz="914400"/>
            <a:r>
              <a:rPr lang="ru-RU" sz="1800" kern="0" dirty="0" smtClean="0">
                <a:solidFill>
                  <a:sysClr val="windowText" lastClr="000000"/>
                </a:solidFill>
              </a:rPr>
              <a:t>НИКО, ВПР, ГИА</a:t>
            </a:r>
            <a:endParaRPr lang="ru-R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593328" y="2799512"/>
            <a:ext cx="1860947" cy="561692"/>
          </a:xfrm>
          <a:prstGeom prst="rect">
            <a:avLst/>
          </a:prstGeom>
          <a:solidFill>
            <a:srgbClr val="42568D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endParaRPr lang="ru-RU" alt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15"/>
          <p:cNvSpPr>
            <a:spLocks noChangeArrowheads="1"/>
          </p:cNvSpPr>
          <p:nvPr/>
        </p:nvSpPr>
        <p:spPr bwMode="auto">
          <a:xfrm>
            <a:off x="2378858" y="2914634"/>
            <a:ext cx="6137076" cy="383084"/>
          </a:xfrm>
          <a:prstGeom prst="roundRect">
            <a:avLst/>
          </a:prstGeom>
          <a:solidFill>
            <a:srgbClr val="F5F5F5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lvl="0" defTabSz="914400"/>
            <a:r>
              <a:rPr lang="ru-RU" sz="1800" kern="0" dirty="0">
                <a:solidFill>
                  <a:sysClr val="windowText" lastClr="000000"/>
                </a:solidFill>
              </a:rPr>
              <a:t>в</a:t>
            </a:r>
            <a:r>
              <a:rPr lang="ru-RU" sz="1800" kern="0" dirty="0" smtClean="0">
                <a:solidFill>
                  <a:sysClr val="windowText" lastClr="000000"/>
                </a:solidFill>
              </a:rPr>
              <a:t> крае оптимизирован </a:t>
            </a:r>
            <a:endParaRPr lang="ru-R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593328" y="3530138"/>
            <a:ext cx="1860947" cy="561692"/>
          </a:xfrm>
          <a:prstGeom prst="rect">
            <a:avLst/>
          </a:prstGeom>
          <a:solidFill>
            <a:srgbClr val="42568D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alt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15"/>
          <p:cNvSpPr>
            <a:spLocks noChangeArrowheads="1"/>
          </p:cNvSpPr>
          <p:nvPr/>
        </p:nvSpPr>
        <p:spPr bwMode="auto">
          <a:xfrm>
            <a:off x="2378858" y="3645260"/>
            <a:ext cx="6137076" cy="383084"/>
          </a:xfrm>
          <a:prstGeom prst="roundRect">
            <a:avLst/>
          </a:prstGeom>
          <a:solidFill>
            <a:srgbClr val="F5F5F5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lvl="0" defTabSz="914400"/>
            <a:r>
              <a:rPr lang="ru-RU" sz="1800" kern="0" dirty="0" smtClean="0">
                <a:solidFill>
                  <a:sysClr val="windowText" lastClr="000000"/>
                </a:solidFill>
              </a:rPr>
              <a:t>не предусмотрен законодательством </a:t>
            </a:r>
            <a:endParaRPr lang="ru-R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614362" y="4271025"/>
            <a:ext cx="1860947" cy="561692"/>
          </a:xfrm>
          <a:prstGeom prst="rect">
            <a:avLst/>
          </a:prstGeom>
          <a:solidFill>
            <a:srgbClr val="42568D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Школьный </a:t>
            </a:r>
          </a:p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alt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15"/>
          <p:cNvSpPr>
            <a:spLocks noChangeArrowheads="1"/>
          </p:cNvSpPr>
          <p:nvPr/>
        </p:nvSpPr>
        <p:spPr bwMode="auto">
          <a:xfrm>
            <a:off x="2378857" y="4358676"/>
            <a:ext cx="6506725" cy="621447"/>
          </a:xfrm>
          <a:prstGeom prst="roundRect">
            <a:avLst/>
          </a:prstGeom>
          <a:solidFill>
            <a:srgbClr val="F5F5F5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lvl="0" defTabSz="914400"/>
            <a:r>
              <a:rPr lang="ru-RU" sz="1800" kern="0" dirty="0" smtClean="0">
                <a:solidFill>
                  <a:sysClr val="windowText" lastClr="000000"/>
                </a:solidFill>
              </a:rPr>
              <a:t>ВСОКО </a:t>
            </a:r>
            <a:r>
              <a:rPr lang="ru-RU" kern="0" dirty="0" smtClean="0">
                <a:solidFill>
                  <a:sysClr val="windowText" lastClr="000000"/>
                </a:solidFill>
              </a:rPr>
              <a:t>(текущий, промежуточный контроль, мониторинги качества результатов и условий осуществления деятельности, </a:t>
            </a:r>
            <a:r>
              <a:rPr lang="ru-RU" kern="0" dirty="0" err="1" smtClean="0">
                <a:solidFill>
                  <a:sysClr val="windowText" lastClr="000000"/>
                </a:solidFill>
              </a:rPr>
              <a:t>внутришкольный</a:t>
            </a:r>
            <a:r>
              <a:rPr lang="ru-RU" kern="0" dirty="0" smtClean="0">
                <a:solidFill>
                  <a:sysClr val="windowText" lastClr="000000"/>
                </a:solidFill>
              </a:rPr>
              <a:t> контроль и т.д. и </a:t>
            </a:r>
            <a:r>
              <a:rPr lang="ru-RU" kern="0" dirty="0" err="1" smtClean="0">
                <a:solidFill>
                  <a:sysClr val="windowText" lastClr="000000"/>
                </a:solidFill>
              </a:rPr>
              <a:t>т.п</a:t>
            </a:r>
            <a:r>
              <a:rPr lang="ru-RU" kern="0" dirty="0" smtClean="0">
                <a:solidFill>
                  <a:sysClr val="windowText" lastClr="000000"/>
                </a:solidFill>
              </a:rPr>
              <a:t>)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98823" y="888705"/>
            <a:ext cx="58409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smtClean="0"/>
              <a:t>Многоуровневая система оценки качества образования</a:t>
            </a:r>
            <a:endParaRPr lang="ru-RU" sz="1800" b="1" dirty="0"/>
          </a:p>
        </p:txBody>
      </p:sp>
      <p:sp>
        <p:nvSpPr>
          <p:cNvPr id="37" name="Половина рамки 36"/>
          <p:cNvSpPr/>
          <p:nvPr/>
        </p:nvSpPr>
        <p:spPr>
          <a:xfrm rot="10800000">
            <a:off x="6705523" y="4217417"/>
            <a:ext cx="2352674" cy="828675"/>
          </a:xfrm>
          <a:prstGeom prst="halfFrame">
            <a:avLst>
              <a:gd name="adj1" fmla="val 15476"/>
              <a:gd name="adj2" fmla="val 16368"/>
            </a:avLst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37660" y="296921"/>
            <a:ext cx="8497887" cy="519113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ru-RU" altLang="ru-RU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8202" name="AutoShape 10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6" name="AutoShape 14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" name="Рисунок 2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852" y="725942"/>
            <a:ext cx="66897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pic>
        <p:nvPicPr>
          <p:cNvPr id="58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8848" y="105206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2" name="Половина рамки 61"/>
          <p:cNvSpPr/>
          <p:nvPr/>
        </p:nvSpPr>
        <p:spPr>
          <a:xfrm rot="10800000">
            <a:off x="6717903" y="4234860"/>
            <a:ext cx="2352674" cy="828675"/>
          </a:xfrm>
          <a:prstGeom prst="halfFrame">
            <a:avLst>
              <a:gd name="adj1" fmla="val 15476"/>
              <a:gd name="adj2" fmla="val 16368"/>
            </a:avLst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1034"/>
          <a:stretch/>
        </p:blipFill>
        <p:spPr>
          <a:xfrm>
            <a:off x="149618" y="997824"/>
            <a:ext cx="8772007" cy="35836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0981" y="41075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ОБЩЕРОССИЙСКОЙ ОЦЕНКИ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ОЦЕНКИ ПО МОДЕЛИ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PISA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37660" y="296921"/>
            <a:ext cx="8497887" cy="519113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ru-RU" altLang="ru-RU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8202" name="AutoShape 10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6" name="AutoShape 14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" name="Рисунок 2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4803" y="689671"/>
            <a:ext cx="66897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310195" y="-5094"/>
            <a:ext cx="6264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ЕЗУЛЬТАТЫ ШКОЛ КРАЯ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В ОБЩЕРОССИЙСКОЙ ОЦЕНКЕ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 МОДЕЛИ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PISA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pic>
        <p:nvPicPr>
          <p:cNvPr id="58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8848" y="105206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2" name="Половина рамки 61"/>
          <p:cNvSpPr/>
          <p:nvPr/>
        </p:nvSpPr>
        <p:spPr>
          <a:xfrm rot="10800000">
            <a:off x="6717903" y="4234860"/>
            <a:ext cx="2352674" cy="828675"/>
          </a:xfrm>
          <a:prstGeom prst="halfFrame">
            <a:avLst>
              <a:gd name="adj1" fmla="val 15476"/>
              <a:gd name="adj2" fmla="val 16368"/>
            </a:avLst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533"/>
          <a:stretch/>
        </p:blipFill>
        <p:spPr>
          <a:xfrm>
            <a:off x="513942" y="778654"/>
            <a:ext cx="8394965" cy="4147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942" y="1411357"/>
            <a:ext cx="281188" cy="4240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9843" y="4028173"/>
            <a:ext cx="225287" cy="384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116681" y="1623391"/>
            <a:ext cx="678449" cy="2882348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458817" y="1616765"/>
            <a:ext cx="410818" cy="14577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253948" y="1616765"/>
            <a:ext cx="457476" cy="13914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195961" y="1616765"/>
            <a:ext cx="449465" cy="13914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391190" y="4234860"/>
            <a:ext cx="449465" cy="151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191073" y="4234860"/>
            <a:ext cx="449465" cy="151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140477" y="4234860"/>
            <a:ext cx="449465" cy="151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2" t="42899" r="54890" b="42609"/>
          <a:stretch>
            <a:fillRect/>
          </a:stretch>
        </p:blipFill>
        <p:spPr bwMode="auto">
          <a:xfrm rot="10800000" flipH="1">
            <a:off x="4187924" y="1948818"/>
            <a:ext cx="640850" cy="16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58" y="1161169"/>
            <a:ext cx="641396" cy="604214"/>
          </a:xfrm>
        </p:spPr>
      </p:pic>
      <p:sp>
        <p:nvSpPr>
          <p:cNvPr id="59" name="Номер слайда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40450" r="84599" b="51958"/>
          <a:stretch>
            <a:fillRect/>
          </a:stretch>
        </p:blipFill>
        <p:spPr bwMode="auto">
          <a:xfrm rot="10800000" flipH="1">
            <a:off x="3329862" y="2605516"/>
            <a:ext cx="339134" cy="2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3408584" y="2684805"/>
            <a:ext cx="951413" cy="2580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47"/>
          <p:cNvGrpSpPr>
            <a:grpSpLocks/>
          </p:cNvGrpSpPr>
          <p:nvPr/>
        </p:nvGrpSpPr>
        <p:grpSpPr bwMode="auto">
          <a:xfrm>
            <a:off x="197238" y="844541"/>
            <a:ext cx="3132624" cy="3691801"/>
            <a:chOff x="435212" y="1921817"/>
            <a:chExt cx="2709943" cy="850643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11188" y="1921817"/>
              <a:ext cx="2533967" cy="850643"/>
            </a:xfrm>
            <a:prstGeom prst="roundRect">
              <a:avLst>
                <a:gd name="adj" fmla="val 7336"/>
              </a:avLst>
            </a:prstGeom>
            <a:gradFill flip="none" rotWithShape="1">
              <a:gsLst>
                <a:gs pos="0">
                  <a:srgbClr val="339EF5">
                    <a:alpha val="5000"/>
                  </a:srgbClr>
                </a:gs>
                <a:gs pos="100000">
                  <a:schemeClr val="bg1"/>
                </a:gs>
              </a:gsLst>
              <a:lin ang="18900000" scaled="1"/>
              <a:tileRect/>
            </a:gradFill>
            <a:ln w="6350">
              <a:solidFill>
                <a:srgbClr val="3682F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49"/>
            <p:cNvSpPr txBox="1">
              <a:spLocks noChangeArrowheads="1"/>
            </p:cNvSpPr>
            <p:nvPr/>
          </p:nvSpPr>
          <p:spPr bwMode="auto">
            <a:xfrm rot="16200000">
              <a:off x="210522" y="2286086"/>
              <a:ext cx="549223" cy="9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ts val="900"/>
                </a:lnSpc>
                <a:spcBef>
                  <a:spcPts val="675"/>
                </a:spcBef>
                <a:buNone/>
              </a:pPr>
              <a:r>
                <a:rPr lang="ru-RU" altLang="ru-RU" sz="1500" b="1" spc="225" dirty="0">
                  <a:solidFill>
                    <a:srgbClr val="FF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Проблемы</a:t>
              </a:r>
              <a:endParaRPr lang="en-US" altLang="ru-RU" sz="1500" b="1" dirty="0">
                <a:solidFill>
                  <a:srgbClr val="FF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3342312" y="1812809"/>
            <a:ext cx="98956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1"/>
            <a:r>
              <a:rPr lang="ru-RU" altLang="ru-RU" sz="1050" b="1" dirty="0">
                <a:solidFill>
                  <a:srgbClr val="1F377B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Войти </a:t>
            </a:r>
            <a:endParaRPr lang="ru-RU" altLang="ru-RU" sz="1050" b="1" dirty="0">
              <a:solidFill>
                <a:srgbClr val="1F377B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 hangingPunct="1"/>
            <a:r>
              <a:rPr lang="ru-RU" altLang="ru-RU" sz="1050" b="1" dirty="0">
                <a:solidFill>
                  <a:srgbClr val="1F377B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 </a:t>
            </a:r>
            <a:r>
              <a:rPr lang="ru-RU" altLang="ru-RU" sz="1050" b="1" dirty="0">
                <a:solidFill>
                  <a:srgbClr val="1F377B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10-ку лучших!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12654" y="4564726"/>
            <a:ext cx="8689673" cy="346251"/>
          </a:xfrm>
          <a:prstGeom prst="rect">
            <a:avLst/>
          </a:prstGeom>
        </p:spPr>
        <p:txBody>
          <a:bodyPr wrap="square" lIns="68580" tIns="34291" rIns="68580" bIns="34291">
            <a:spAutoFit/>
          </a:bodyPr>
          <a:lstStyle/>
          <a:p>
            <a:pPr algn="ctr" hangingPunct="1">
              <a:defRPr/>
            </a:pPr>
            <a:r>
              <a:rPr lang="ru-RU" sz="1800" b="1" dirty="0">
                <a:solidFill>
                  <a:srgbClr val="1F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(обучение и воспитание)</a:t>
            </a:r>
          </a:p>
        </p:txBody>
      </p:sp>
      <p:sp>
        <p:nvSpPr>
          <p:cNvPr id="53" name="TextBox 49">
            <a:extLst>
              <a:ext uri="{FF2B5EF4-FFF2-40B4-BE49-F238E27FC236}">
                <a16:creationId xmlns:a16="http://schemas.microsoft.com/office/drawing/2014/main" xmlns="" id="{AB5A6D4E-EECF-3345-8A0E-185505559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8" y="923180"/>
            <a:ext cx="2644987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900"/>
              </a:lnSpc>
              <a:spcBef>
                <a:spcPts val="675"/>
              </a:spcBef>
              <a:buNone/>
            </a:pPr>
            <a:r>
              <a:rPr lang="ru-RU" altLang="ru-RU" sz="1350" b="1" spc="225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Социальные:</a:t>
            </a:r>
            <a:endParaRPr lang="en-US" altLang="ru-RU" sz="1350" b="1" dirty="0">
              <a:solidFill>
                <a:prstClr val="black"/>
              </a:solidFill>
              <a:latin typeface="Montserrat SemiBold" charset="-52"/>
              <a:ea typeface="Roboto"/>
              <a:cs typeface="Roboto"/>
            </a:endParaRPr>
          </a:p>
        </p:txBody>
      </p:sp>
      <p:sp>
        <p:nvSpPr>
          <p:cNvPr id="54" name="TextBox 49">
            <a:extLst>
              <a:ext uri="{FF2B5EF4-FFF2-40B4-BE49-F238E27FC236}">
                <a16:creationId xmlns:a16="http://schemas.microsoft.com/office/drawing/2014/main" xmlns="" id="{97AAB7A4-4434-AA40-9559-5BD72BAFA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435220"/>
            <a:ext cx="264498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900"/>
              </a:lnSpc>
              <a:spcBef>
                <a:spcPts val="675"/>
              </a:spcBef>
              <a:buNone/>
            </a:pPr>
            <a:endParaRPr lang="ru-RU" altLang="ru-RU" sz="1350" b="1" spc="225" dirty="0">
              <a:solidFill>
                <a:prstClr val="black"/>
              </a:solidFill>
              <a:latin typeface="Montserrat SemiBold" charset="-52"/>
              <a:ea typeface="Roboto"/>
              <a:cs typeface="Roboto"/>
            </a:endParaRPr>
          </a:p>
          <a:p>
            <a:pPr algn="ctr" eaLnBrk="1" hangingPunct="1">
              <a:lnSpc>
                <a:spcPts val="900"/>
              </a:lnSpc>
              <a:spcBef>
                <a:spcPts val="675"/>
              </a:spcBef>
              <a:buNone/>
            </a:pPr>
            <a:r>
              <a:rPr lang="ru-RU" altLang="ru-RU" sz="1350" b="1" spc="225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Профессиональные:</a:t>
            </a:r>
            <a:endParaRPr lang="en-US" altLang="ru-RU" sz="1350" b="1" dirty="0">
              <a:solidFill>
                <a:prstClr val="black"/>
              </a:solidFill>
              <a:latin typeface="Montserrat SemiBold" charset="-52"/>
              <a:ea typeface="Roboto"/>
              <a:cs typeface="Roboto"/>
            </a:endParaRPr>
          </a:p>
        </p:txBody>
      </p:sp>
      <p:sp>
        <p:nvSpPr>
          <p:cNvPr id="55" name="TextBox 30">
            <a:extLst>
              <a:ext uri="{FF2B5EF4-FFF2-40B4-BE49-F238E27FC236}">
                <a16:creationId xmlns:a16="http://schemas.microsoft.com/office/drawing/2014/main" xmlns="" id="{29B40802-B6C4-7D49-A211-1EEBBD06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8" y="1115473"/>
            <a:ext cx="26449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lnSpc>
                <a:spcPts val="1200"/>
              </a:lnSpc>
              <a:spcBef>
                <a:spcPts val="900"/>
              </a:spcBef>
              <a:defRPr sz="1000">
                <a:solidFill>
                  <a:schemeClr val="tx1"/>
                </a:solidFill>
                <a:latin typeface="Montserrat SemiBold" charset="-52"/>
                <a:ea typeface="Roboto"/>
                <a:cs typeface="Roboto"/>
              </a:defRPr>
            </a:lvl1pPr>
            <a:lvl2pPr marL="742950" indent="-285750" eaLnBrk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 самоопределения детей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Интернет-зависимость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Кибербуллинг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неравенство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мотивации к обучению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Девиантное поведение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организации досуга во внеурочное время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Гиперактивность. ОВЗ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с организацией питания</a:t>
            </a:r>
          </a:p>
        </p:txBody>
      </p:sp>
      <p:sp>
        <p:nvSpPr>
          <p:cNvPr id="56" name="TextBox 30">
            <a:extLst>
              <a:ext uri="{FF2B5EF4-FFF2-40B4-BE49-F238E27FC236}">
                <a16:creationId xmlns:a16="http://schemas.microsoft.com/office/drawing/2014/main" xmlns="" id="{BDC2FB77-2A41-644A-8B02-FA6011F53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62" y="2861742"/>
            <a:ext cx="2644987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lnSpc>
                <a:spcPts val="1200"/>
              </a:lnSpc>
              <a:spcBef>
                <a:spcPts val="900"/>
              </a:spcBef>
              <a:defRPr sz="1000">
                <a:solidFill>
                  <a:schemeClr val="tx1"/>
                </a:solidFill>
                <a:latin typeface="Montserrat SemiBold" charset="-52"/>
                <a:ea typeface="Roboto"/>
                <a:cs typeface="Roboto"/>
              </a:defRPr>
            </a:lvl1pPr>
            <a:lvl2pPr marL="742950" indent="-285750" eaLnBrk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Чрезмерная образовательная нагрузка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репетиторов для достижения высоких образовательных результатов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Неоднородность образовательного пространства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Неоднородность профессиональных компетенций учителей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Неоднородность подходов к учебно-методической документации</a:t>
            </a:r>
          </a:p>
          <a:p>
            <a:pPr marL="128588" indent="-1285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специализированных кадров (логопед, дефектолог, </a:t>
            </a: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психолог, </a:t>
            </a:r>
            <a:r>
              <a:rPr lang="ru-RU" alt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др.)</a:t>
            </a:r>
          </a:p>
        </p:txBody>
      </p:sp>
      <p:sp>
        <p:nvSpPr>
          <p:cNvPr id="60" name="Прямоугольник: скругленные углы 6">
            <a:extLst>
              <a:ext uri="{FF2B5EF4-FFF2-40B4-BE49-F238E27FC236}">
                <a16:creationId xmlns="" xmlns:a16="http://schemas.microsoft.com/office/drawing/2014/main" id="{FB084DD6-2853-47B4-9849-75A2ED07D50E}"/>
              </a:ext>
            </a:extLst>
          </p:cNvPr>
          <p:cNvSpPr/>
          <p:nvPr/>
        </p:nvSpPr>
        <p:spPr>
          <a:xfrm rot="18900000">
            <a:off x="5508436" y="2178247"/>
            <a:ext cx="627139" cy="68594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3AA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>
              <a:defRPr/>
            </a:pP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: скругленные углы 36">
            <a:extLst>
              <a:ext uri="{FF2B5EF4-FFF2-40B4-BE49-F238E27FC236}">
                <a16:creationId xmlns="" xmlns:a16="http://schemas.microsoft.com/office/drawing/2014/main" id="{3DFDAEE6-CEDD-48B5-85B8-9FB9006FAA4A}"/>
              </a:ext>
            </a:extLst>
          </p:cNvPr>
          <p:cNvSpPr/>
          <p:nvPr/>
        </p:nvSpPr>
        <p:spPr>
          <a:xfrm rot="18900000">
            <a:off x="6412738" y="2178247"/>
            <a:ext cx="627139" cy="68594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3AA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>
              <a:defRPr/>
            </a:pP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: скругленные углы 33">
            <a:extLst>
              <a:ext uri="{FF2B5EF4-FFF2-40B4-BE49-F238E27FC236}">
                <a16:creationId xmlns="" xmlns:a16="http://schemas.microsoft.com/office/drawing/2014/main" id="{4CD267B8-2636-4B59-A9CD-EBA95F11450A}"/>
              </a:ext>
            </a:extLst>
          </p:cNvPr>
          <p:cNvSpPr/>
          <p:nvPr/>
        </p:nvSpPr>
        <p:spPr>
          <a:xfrm rot="18900000">
            <a:off x="7331707" y="2166683"/>
            <a:ext cx="627139" cy="68594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3AA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>
              <a:defRPr/>
            </a:pP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: скругленные углы 35">
            <a:extLst>
              <a:ext uri="{FF2B5EF4-FFF2-40B4-BE49-F238E27FC236}">
                <a16:creationId xmlns="" xmlns:a16="http://schemas.microsoft.com/office/drawing/2014/main" id="{A69FD99D-DEF0-4E6F-946B-03319BE8551A}"/>
              </a:ext>
            </a:extLst>
          </p:cNvPr>
          <p:cNvSpPr/>
          <p:nvPr/>
        </p:nvSpPr>
        <p:spPr>
          <a:xfrm rot="18900000">
            <a:off x="8255944" y="2139540"/>
            <a:ext cx="627139" cy="68594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3AA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>
              <a:defRPr/>
            </a:pP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: скругленные углы 34">
            <a:extLst>
              <a:ext uri="{FF2B5EF4-FFF2-40B4-BE49-F238E27FC236}">
                <a16:creationId xmlns="" xmlns:a16="http://schemas.microsoft.com/office/drawing/2014/main" id="{08293EB2-195D-4864-9DDB-6779B3BC88C0}"/>
              </a:ext>
            </a:extLst>
          </p:cNvPr>
          <p:cNvSpPr/>
          <p:nvPr/>
        </p:nvSpPr>
        <p:spPr>
          <a:xfrm rot="18900000">
            <a:off x="5991822" y="2826892"/>
            <a:ext cx="627139" cy="68594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3AA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>
              <a:defRPr/>
            </a:pP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FA3AEF93-6F5B-45BA-AAD7-6AEB92881092}"/>
              </a:ext>
            </a:extLst>
          </p:cNvPr>
          <p:cNvCxnSpPr>
            <a:cxnSpLocks/>
          </p:cNvCxnSpPr>
          <p:nvPr/>
        </p:nvCxnSpPr>
        <p:spPr>
          <a:xfrm flipH="1" flipV="1">
            <a:off x="5808485" y="1776714"/>
            <a:ext cx="13520" cy="400311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="" xmlns:a16="http://schemas.microsoft.com/office/drawing/2014/main" id="{A2DB6F42-571A-48EA-ADDA-C4CD677DB3FB}"/>
              </a:ext>
            </a:extLst>
          </p:cNvPr>
          <p:cNvCxnSpPr>
            <a:cxnSpLocks/>
          </p:cNvCxnSpPr>
          <p:nvPr/>
        </p:nvCxnSpPr>
        <p:spPr>
          <a:xfrm flipH="1" flipV="1">
            <a:off x="8538439" y="1785872"/>
            <a:ext cx="2537" cy="347204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="" xmlns:a16="http://schemas.microsoft.com/office/drawing/2014/main" id="{D642CA83-79D6-4482-A1B2-A856FDEF6C96}"/>
              </a:ext>
            </a:extLst>
          </p:cNvPr>
          <p:cNvCxnSpPr>
            <a:cxnSpLocks/>
          </p:cNvCxnSpPr>
          <p:nvPr/>
        </p:nvCxnSpPr>
        <p:spPr>
          <a:xfrm>
            <a:off x="6336482" y="3634109"/>
            <a:ext cx="0" cy="304309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F71D733C-885D-4BB5-92D2-A672662746E5}"/>
              </a:ext>
            </a:extLst>
          </p:cNvPr>
          <p:cNvSpPr txBox="1"/>
          <p:nvPr/>
        </p:nvSpPr>
        <p:spPr>
          <a:xfrm>
            <a:off x="4961431" y="1240227"/>
            <a:ext cx="1518067" cy="519375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ЗНАНИЕ:</a:t>
            </a:r>
          </a:p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И ОБЪЕКТИВНОСТЬ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A0CE2EB-94FF-4D2D-AB09-C64C70261954}"/>
              </a:ext>
            </a:extLst>
          </p:cNvPr>
          <p:cNvSpPr txBox="1"/>
          <p:nvPr/>
        </p:nvSpPr>
        <p:spPr>
          <a:xfrm>
            <a:off x="7203965" y="1351085"/>
            <a:ext cx="1012137" cy="219293"/>
          </a:xfrm>
          <a:prstGeom prst="rect">
            <a:avLst/>
          </a:prstGeom>
          <a:noFill/>
        </p:spPr>
        <p:txBody>
          <a:bodyPr wrap="non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ТВОРЧЕСТВО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85C0075D-7ED0-47FE-817B-D5E69138ECD3}"/>
              </a:ext>
            </a:extLst>
          </p:cNvPr>
          <p:cNvSpPr txBox="1"/>
          <p:nvPr/>
        </p:nvSpPr>
        <p:spPr>
          <a:xfrm>
            <a:off x="6662928" y="3993143"/>
            <a:ext cx="1398461" cy="219293"/>
          </a:xfrm>
          <a:prstGeom prst="rect">
            <a:avLst/>
          </a:prstGeom>
          <a:noFill/>
        </p:spPr>
        <p:txBody>
          <a:bodyPr wrap="non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9F5A9521-9F52-4BFE-BCE0-9A6A3D38A404}"/>
              </a:ext>
            </a:extLst>
          </p:cNvPr>
          <p:cNvSpPr txBox="1"/>
          <p:nvPr/>
        </p:nvSpPr>
        <p:spPr>
          <a:xfrm>
            <a:off x="8007573" y="3993077"/>
            <a:ext cx="848630" cy="219293"/>
          </a:xfrm>
          <a:prstGeom prst="rect">
            <a:avLst/>
          </a:prstGeom>
          <a:noFill/>
        </p:spPr>
        <p:txBody>
          <a:bodyPr wrap="non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7FB44221-0AA1-486B-8FBD-E20A5E8D80F0}"/>
              </a:ext>
            </a:extLst>
          </p:cNvPr>
          <p:cNvSpPr txBox="1"/>
          <p:nvPr/>
        </p:nvSpPr>
        <p:spPr>
          <a:xfrm>
            <a:off x="6247474" y="1351085"/>
            <a:ext cx="1024961" cy="219293"/>
          </a:xfrm>
          <a:prstGeom prst="rect">
            <a:avLst/>
          </a:prstGeom>
          <a:noFill/>
        </p:spPr>
        <p:txBody>
          <a:bodyPr wrap="non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</a:t>
            </a:r>
          </a:p>
        </p:txBody>
      </p:sp>
      <p:pic>
        <p:nvPicPr>
          <p:cNvPr id="76" name="Рисунок 75" descr="Сердце">
            <a:extLst>
              <a:ext uri="{FF2B5EF4-FFF2-40B4-BE49-F238E27FC236}">
                <a16:creationId xmlns="" xmlns:a16="http://schemas.microsoft.com/office/drawing/2014/main" id="{6E6FFA2C-6669-48D6-ACD2-EECA289C2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8063" y="2934010"/>
            <a:ext cx="544347" cy="544346"/>
          </a:xfrm>
          <a:prstGeom prst="rect">
            <a:avLst/>
          </a:prstGeom>
        </p:spPr>
      </p:pic>
      <p:pic>
        <p:nvPicPr>
          <p:cNvPr id="77" name="Рисунок 76" descr="Скрипичный ключ">
            <a:extLst>
              <a:ext uri="{FF2B5EF4-FFF2-40B4-BE49-F238E27FC236}">
                <a16:creationId xmlns="" xmlns:a16="http://schemas.microsoft.com/office/drawing/2014/main" id="{17C6C459-FEAD-4F67-A8FE-3E0B9A585C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5930" y="2177076"/>
            <a:ext cx="674443" cy="674443"/>
          </a:xfrm>
          <a:prstGeom prst="rect">
            <a:avLst/>
          </a:prstGeom>
        </p:spPr>
      </p:pic>
      <p:pic>
        <p:nvPicPr>
          <p:cNvPr id="78" name="Рисунок 77" descr="Академическая шапочка">
            <a:extLst>
              <a:ext uri="{FF2B5EF4-FFF2-40B4-BE49-F238E27FC236}">
                <a16:creationId xmlns="" xmlns:a16="http://schemas.microsoft.com/office/drawing/2014/main" id="{49A2AE2E-20E4-4BDE-ABD7-9E8716796E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4512" y="2211250"/>
            <a:ext cx="619937" cy="619937"/>
          </a:xfrm>
          <a:prstGeom prst="rect">
            <a:avLst/>
          </a:prstGeom>
        </p:spPr>
      </p:pic>
      <p:pic>
        <p:nvPicPr>
          <p:cNvPr id="79" name="Рисунок 78" descr="Семья с мальчиком">
            <a:extLst>
              <a:ext uri="{FF2B5EF4-FFF2-40B4-BE49-F238E27FC236}">
                <a16:creationId xmlns="" xmlns:a16="http://schemas.microsoft.com/office/drawing/2014/main" id="{67F8D3DF-FFCD-48B0-8209-7D031E11D2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57192" y="2234798"/>
            <a:ext cx="511152" cy="511152"/>
          </a:xfrm>
          <a:prstGeom prst="rect">
            <a:avLst/>
          </a:prstGeom>
        </p:spPr>
      </p:pic>
      <p:cxnSp>
        <p:nvCxnSpPr>
          <p:cNvPr id="80" name="Прямая соединительная линия 79">
            <a:extLst>
              <a:ext uri="{FF2B5EF4-FFF2-40B4-BE49-F238E27FC236}">
                <a16:creationId xmlns="" xmlns:a16="http://schemas.microsoft.com/office/drawing/2014/main" id="{A2DB6F42-571A-48EA-ADDA-C4CD677DB3FB}"/>
              </a:ext>
            </a:extLst>
          </p:cNvPr>
          <p:cNvCxnSpPr>
            <a:cxnSpLocks/>
          </p:cNvCxnSpPr>
          <p:nvPr/>
        </p:nvCxnSpPr>
        <p:spPr>
          <a:xfrm flipH="1" flipV="1">
            <a:off x="7611665" y="1759601"/>
            <a:ext cx="2537" cy="347204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FA3AEF93-6F5B-45BA-AAD7-6AEB92881092}"/>
              </a:ext>
            </a:extLst>
          </p:cNvPr>
          <p:cNvCxnSpPr>
            <a:cxnSpLocks/>
          </p:cNvCxnSpPr>
          <p:nvPr/>
        </p:nvCxnSpPr>
        <p:spPr>
          <a:xfrm flipH="1" flipV="1">
            <a:off x="6698280" y="1765383"/>
            <a:ext cx="13520" cy="400311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: скругленные углы 34">
            <a:extLst>
              <a:ext uri="{FF2B5EF4-FFF2-40B4-BE49-F238E27FC236}">
                <a16:creationId xmlns="" xmlns:a16="http://schemas.microsoft.com/office/drawing/2014/main" id="{08293EB2-195D-4864-9DDB-6779B3BC88C0}"/>
              </a:ext>
            </a:extLst>
          </p:cNvPr>
          <p:cNvSpPr/>
          <p:nvPr/>
        </p:nvSpPr>
        <p:spPr>
          <a:xfrm rot="18900000">
            <a:off x="6947133" y="2841268"/>
            <a:ext cx="627139" cy="68594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3AA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>
              <a:defRPr/>
            </a:pP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="" xmlns:a16="http://schemas.microsoft.com/office/drawing/2014/main" id="{D642CA83-79D6-4482-A1B2-A856FDEF6C96}"/>
              </a:ext>
            </a:extLst>
          </p:cNvPr>
          <p:cNvCxnSpPr>
            <a:cxnSpLocks/>
          </p:cNvCxnSpPr>
          <p:nvPr/>
        </p:nvCxnSpPr>
        <p:spPr>
          <a:xfrm>
            <a:off x="7305929" y="3634108"/>
            <a:ext cx="0" cy="304309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Рисунок 83" descr="Социальная сеть">
            <a:extLst>
              <a:ext uri="{FF2B5EF4-FFF2-40B4-BE49-F238E27FC236}">
                <a16:creationId xmlns="" xmlns:a16="http://schemas.microsoft.com/office/drawing/2014/main" id="{9B5E9182-A1AA-474E-B488-94D8E8AAD3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74788" y="2869765"/>
            <a:ext cx="568701" cy="56870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85C0075D-7ED0-47FE-817B-D5E69138ECD3}"/>
              </a:ext>
            </a:extLst>
          </p:cNvPr>
          <p:cNvSpPr txBox="1"/>
          <p:nvPr/>
        </p:nvSpPr>
        <p:spPr>
          <a:xfrm>
            <a:off x="6036822" y="3993077"/>
            <a:ext cx="733214" cy="219293"/>
          </a:xfrm>
          <a:prstGeom prst="rect">
            <a:avLst/>
          </a:prstGeom>
          <a:noFill/>
        </p:spPr>
        <p:txBody>
          <a:bodyPr wrap="non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endParaRPr lang="ru-RU" sz="97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6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2914" y="2979031"/>
            <a:ext cx="345428" cy="345428"/>
          </a:xfrm>
          <a:prstGeom prst="rect">
            <a:avLst/>
          </a:prstGeom>
        </p:spPr>
      </p:pic>
      <p:sp>
        <p:nvSpPr>
          <p:cNvPr id="86" name="Прямоугольник: скругленные углы 34">
            <a:extLst>
              <a:ext uri="{FF2B5EF4-FFF2-40B4-BE49-F238E27FC236}">
                <a16:creationId xmlns="" xmlns:a16="http://schemas.microsoft.com/office/drawing/2014/main" id="{08293EB2-195D-4864-9DDB-6779B3BC88C0}"/>
              </a:ext>
            </a:extLst>
          </p:cNvPr>
          <p:cNvSpPr/>
          <p:nvPr/>
        </p:nvSpPr>
        <p:spPr>
          <a:xfrm rot="18900000">
            <a:off x="7884447" y="2860546"/>
            <a:ext cx="627139" cy="68594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3AA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>
              <a:defRPr/>
            </a:pP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="" xmlns:a16="http://schemas.microsoft.com/office/drawing/2014/main" id="{D642CA83-79D6-4482-A1B2-A856FDEF6C96}"/>
              </a:ext>
            </a:extLst>
          </p:cNvPr>
          <p:cNvCxnSpPr>
            <a:cxnSpLocks/>
          </p:cNvCxnSpPr>
          <p:nvPr/>
        </p:nvCxnSpPr>
        <p:spPr>
          <a:xfrm>
            <a:off x="8229107" y="3667763"/>
            <a:ext cx="0" cy="304309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5C0075D-7ED0-47FE-817B-D5E69138ECD3}"/>
              </a:ext>
            </a:extLst>
          </p:cNvPr>
          <p:cNvSpPr txBox="1"/>
          <p:nvPr/>
        </p:nvSpPr>
        <p:spPr>
          <a:xfrm>
            <a:off x="8109904" y="1270726"/>
            <a:ext cx="952826" cy="369334"/>
          </a:xfrm>
          <a:prstGeom prst="rect">
            <a:avLst/>
          </a:prstGeom>
          <a:noFill/>
        </p:spPr>
        <p:txBody>
          <a:bodyPr wrap="non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</a:t>
            </a:r>
          </a:p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  <a:endParaRPr lang="ru-RU" sz="97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: скругленные углы 34">
            <a:extLst>
              <a:ext uri="{FF2B5EF4-FFF2-40B4-BE49-F238E27FC236}">
                <a16:creationId xmlns="" xmlns:a16="http://schemas.microsoft.com/office/drawing/2014/main" id="{08293EB2-195D-4864-9DDB-6779B3BC88C0}"/>
              </a:ext>
            </a:extLst>
          </p:cNvPr>
          <p:cNvSpPr/>
          <p:nvPr/>
        </p:nvSpPr>
        <p:spPr>
          <a:xfrm rot="18900000">
            <a:off x="5094599" y="2826892"/>
            <a:ext cx="627139" cy="68594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3AA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>
              <a:defRPr/>
            </a:pP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Прямая соединительная линия 89">
            <a:extLst>
              <a:ext uri="{FF2B5EF4-FFF2-40B4-BE49-F238E27FC236}">
                <a16:creationId xmlns="" xmlns:a16="http://schemas.microsoft.com/office/drawing/2014/main" id="{D642CA83-79D6-4482-A1B2-A856FDEF6C96}"/>
              </a:ext>
            </a:extLst>
          </p:cNvPr>
          <p:cNvCxnSpPr>
            <a:cxnSpLocks/>
          </p:cNvCxnSpPr>
          <p:nvPr/>
        </p:nvCxnSpPr>
        <p:spPr>
          <a:xfrm>
            <a:off x="5406539" y="3634109"/>
            <a:ext cx="0" cy="304309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85C0075D-7ED0-47FE-817B-D5E69138ECD3}"/>
              </a:ext>
            </a:extLst>
          </p:cNvPr>
          <p:cNvSpPr txBox="1"/>
          <p:nvPr/>
        </p:nvSpPr>
        <p:spPr>
          <a:xfrm>
            <a:off x="4652397" y="3993143"/>
            <a:ext cx="1462580" cy="369334"/>
          </a:xfrm>
          <a:prstGeom prst="rect">
            <a:avLst/>
          </a:prstGeom>
          <a:noFill/>
        </p:spPr>
        <p:txBody>
          <a:bodyPr wrap="none" lIns="68580" tIns="34291" rIns="68580" bIns="34291" rtlCol="0">
            <a:spAutoFit/>
          </a:bodyPr>
          <a:lstStyle/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</a:t>
            </a:r>
          </a:p>
          <a:p>
            <a:pPr algn="ctr">
              <a:defRPr/>
            </a:pPr>
            <a:r>
              <a:rPr lang="ru-RU" sz="97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</a:t>
            </a:r>
            <a:endParaRPr lang="ru-RU" sz="97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10291" y="2188913"/>
            <a:ext cx="518444" cy="443873"/>
          </a:xfrm>
          <a:prstGeom prst="rect">
            <a:avLst/>
          </a:prstGeom>
        </p:spPr>
      </p:pic>
      <p:sp>
        <p:nvSpPr>
          <p:cNvPr id="97" name="Прямоугольник 96"/>
          <p:cNvSpPr/>
          <p:nvPr/>
        </p:nvSpPr>
        <p:spPr>
          <a:xfrm>
            <a:off x="4055093" y="714459"/>
            <a:ext cx="3872970" cy="346251"/>
          </a:xfrm>
          <a:prstGeom prst="rect">
            <a:avLst/>
          </a:prstGeom>
        </p:spPr>
        <p:txBody>
          <a:bodyPr wrap="square" lIns="68580" tIns="34291" rIns="68580" bIns="34291">
            <a:spAutoFit/>
          </a:bodyPr>
          <a:lstStyle/>
          <a:p>
            <a:pPr algn="ctr" hangingPunct="1">
              <a:defRPr/>
            </a:pPr>
            <a:r>
              <a:rPr lang="ru-RU" sz="1800" b="1" dirty="0">
                <a:solidFill>
                  <a:srgbClr val="1F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Треки развития</a:t>
            </a:r>
            <a:endParaRPr lang="ru-RU" sz="1800" b="1" dirty="0">
              <a:solidFill>
                <a:srgbClr val="1F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02489" y="2931335"/>
            <a:ext cx="393124" cy="393124"/>
          </a:xfrm>
          <a:prstGeom prst="rect">
            <a:avLst/>
          </a:prstGeom>
        </p:spPr>
      </p:pic>
      <p:pic>
        <p:nvPicPr>
          <p:cNvPr id="50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38848" y="105206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7" name="TextBox 56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sp>
        <p:nvSpPr>
          <p:cNvPr id="58" name="Заголовок 57"/>
          <p:cNvSpPr txBox="1">
            <a:spLocks noGrp="1"/>
          </p:cNvSpPr>
          <p:nvPr>
            <p:ph type="title"/>
          </p:nvPr>
        </p:nvSpPr>
        <p:spPr>
          <a:xfrm>
            <a:off x="120873" y="141183"/>
            <a:ext cx="78867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+mn-lt"/>
                <a:ea typeface="Verdana" pitchFamily="34" charset="0"/>
                <a:cs typeface="Calibri" pitchFamily="34" charset="0"/>
              </a:rPr>
              <a:t>ТРЕК ЗНАНИЕ: КАЧЕСТВО И ОБЪЕКТИВНОСТЬ</a:t>
            </a:r>
            <a:endParaRPr lang="ru-RU" sz="2000" b="1" dirty="0" smtClean="0">
              <a:solidFill>
                <a:srgbClr val="5B9BD5">
                  <a:lumMod val="50000"/>
                </a:srgbClr>
              </a:solidFill>
              <a:latin typeface="+mn-lt"/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8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531" y="815009"/>
            <a:ext cx="8772940" cy="3817713"/>
          </a:xfrm>
        </p:spPr>
        <p:txBody>
          <a:bodyPr>
            <a:normAutofit fontScale="92500" lnSpcReduction="10000"/>
          </a:bodyPr>
          <a:lstStyle/>
          <a:p>
            <a:r>
              <a:rPr lang="ru-RU" sz="1700" b="1" dirty="0" smtClean="0"/>
              <a:t>1</a:t>
            </a:r>
            <a:r>
              <a:rPr lang="ru-RU" sz="1800" b="1" dirty="0" smtClean="0"/>
              <a:t>. </a:t>
            </a:r>
            <a:r>
              <a:rPr lang="ru-RU" sz="1600" b="1" dirty="0" smtClean="0"/>
              <a:t>Единые примерные рабочие программы, единое КТП</a:t>
            </a:r>
          </a:p>
          <a:p>
            <a:r>
              <a:rPr lang="ru-RU" sz="1600" b="1" dirty="0" smtClean="0"/>
              <a:t>2. Единые подходы к составлению расписания уроков</a:t>
            </a:r>
          </a:p>
          <a:p>
            <a:r>
              <a:rPr lang="ru-RU" sz="1600" b="1" dirty="0" smtClean="0"/>
              <a:t>3. Объективная </a:t>
            </a:r>
            <a:r>
              <a:rPr lang="ru-RU" sz="1600" b="1" dirty="0" err="1" smtClean="0"/>
              <a:t>внутришкольная</a:t>
            </a:r>
            <a:r>
              <a:rPr lang="ru-RU" sz="1600" b="1" dirty="0" smtClean="0"/>
              <a:t> и внешняя система оценивания (в том числе ВПР)</a:t>
            </a:r>
          </a:p>
          <a:p>
            <a:r>
              <a:rPr lang="ru-RU" sz="1600" b="1" dirty="0" smtClean="0"/>
              <a:t>4. Единые рекомендации по контрольным работам и домашним заданиям</a:t>
            </a:r>
          </a:p>
          <a:p>
            <a:r>
              <a:rPr lang="ru-RU" sz="1600" b="1" dirty="0" smtClean="0"/>
              <a:t>5. Единая линейка учебников</a:t>
            </a:r>
          </a:p>
          <a:p>
            <a:r>
              <a:rPr lang="ru-RU" sz="1600" b="1" dirty="0" smtClean="0"/>
              <a:t>6. Примерные углубленные программы  (с 7 класса)</a:t>
            </a:r>
          </a:p>
          <a:p>
            <a:r>
              <a:rPr lang="ru-RU" sz="1600" b="1" dirty="0" smtClean="0"/>
              <a:t>7. Внеурочная деятельность (10 часов рекомендованных курсов)</a:t>
            </a:r>
          </a:p>
          <a:p>
            <a:r>
              <a:rPr lang="ru-RU" sz="1600" b="1" dirty="0" smtClean="0"/>
              <a:t>8. Проектная и исследовательская деятельность</a:t>
            </a:r>
          </a:p>
          <a:p>
            <a:r>
              <a:rPr lang="ru-RU" sz="1600" b="1" dirty="0" smtClean="0"/>
              <a:t>9. Сетевая форма обучения, академическая мобильность старшеклассников</a:t>
            </a:r>
          </a:p>
          <a:p>
            <a:r>
              <a:rPr lang="ru-RU" sz="1600" b="1" dirty="0" smtClean="0"/>
              <a:t>10. </a:t>
            </a:r>
            <a:r>
              <a:rPr lang="ru-RU" sz="1600" b="1" dirty="0" err="1" smtClean="0"/>
              <a:t>Внутришкольная</a:t>
            </a:r>
            <a:r>
              <a:rPr lang="ru-RU" sz="1600" b="1" dirty="0" smtClean="0"/>
              <a:t> система поддержки молодых учителей, наставничество</a:t>
            </a:r>
          </a:p>
          <a:p>
            <a:r>
              <a:rPr lang="ru-RU" sz="1600" b="1" dirty="0" smtClean="0"/>
              <a:t>11. Современный модульный курс «Технологии»</a:t>
            </a:r>
          </a:p>
          <a:p>
            <a:r>
              <a:rPr lang="ru-RU" sz="1600" b="1" dirty="0" smtClean="0"/>
              <a:t>12. Методическая служба</a:t>
            </a:r>
          </a:p>
          <a:p>
            <a:r>
              <a:rPr lang="ru-RU" sz="1600" b="1" dirty="0" smtClean="0"/>
              <a:t>13. План мероприятий по развитию инклюзивного образования</a:t>
            </a:r>
            <a:endParaRPr lang="ru-RU" sz="1600" b="1" dirty="0"/>
          </a:p>
        </p:txBody>
      </p:sp>
      <p:pic>
        <p:nvPicPr>
          <p:cNvPr id="4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8848" y="105206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sp>
        <p:nvSpPr>
          <p:cNvPr id="6" name="Заголовок 57"/>
          <p:cNvSpPr txBox="1">
            <a:spLocks noGrp="1"/>
          </p:cNvSpPr>
          <p:nvPr>
            <p:ph type="title"/>
          </p:nvPr>
        </p:nvSpPr>
        <p:spPr>
          <a:xfrm>
            <a:off x="313029" y="160147"/>
            <a:ext cx="78867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+mn-lt"/>
                <a:ea typeface="Verdana" pitchFamily="34" charset="0"/>
                <a:cs typeface="Calibri" pitchFamily="34" charset="0"/>
              </a:rPr>
              <a:t>ТРЕК ЗНАНИЕ: КАЧЕСТВО И ОБЪЕКТИВНОСТЬ</a:t>
            </a:r>
            <a:endParaRPr lang="ru-RU" sz="2000" b="1" dirty="0" smtClean="0">
              <a:solidFill>
                <a:srgbClr val="5B9BD5">
                  <a:lumMod val="50000"/>
                </a:srgbClr>
              </a:solidFill>
              <a:latin typeface="+mn-lt"/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7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16681" y="264318"/>
            <a:ext cx="8497887" cy="519113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ru-RU" altLang="ru-RU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8202" name="AutoShape 10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6" name="AutoShape 14" descr="ÐÐ°ÑÑÐ¸Ð½ÐºÐ¸ Ð¿Ð¾ Ð·Ð°Ð¿ÑÐ¾ÑÑ ÐÐ»ÑÐÐÐ£ ÐºÐ°ÑÑÐ¸Ð½ÐºÐ¸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" name="Рисунок 2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852" y="805862"/>
            <a:ext cx="66897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116681" y="78583"/>
            <a:ext cx="572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ОБЪЕКТИВНОСТЬ ПРИ ПРОВЕДЕНИИ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ОЦЕНОЧНЫХ ПРОЦЕДУР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pic>
        <p:nvPicPr>
          <p:cNvPr id="58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8848" y="105206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2" name="Половина рамки 61"/>
          <p:cNvSpPr/>
          <p:nvPr/>
        </p:nvSpPr>
        <p:spPr>
          <a:xfrm rot="10800000">
            <a:off x="6717903" y="4234860"/>
            <a:ext cx="2352674" cy="828675"/>
          </a:xfrm>
          <a:prstGeom prst="halfFrame">
            <a:avLst>
              <a:gd name="adj1" fmla="val 15476"/>
              <a:gd name="adj2" fmla="val 16368"/>
            </a:avLst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7AA1FD-3C92-4EFE-8C9E-1A3020CA458E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81" y="962544"/>
            <a:ext cx="8503444" cy="3820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8938" y="1187872"/>
            <a:ext cx="4219787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Единство требований к результату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Использование в школе инструментария, который применяется в практике внешней оценки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Проверка эффективности и объективности внутренней оценки, сравнение результатов внешней и внутренней оценки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Прозрачность диагностических процедур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Учет динамики результатов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Оценка эффективности работы учителей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Основания для управленческих решений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Информация для прогноза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089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/>
          <p:cNvCxnSpPr>
            <a:cxnSpLocks/>
            <a:stCxn id="22" idx="6"/>
            <a:endCxn id="28" idx="6"/>
          </p:cNvCxnSpPr>
          <p:nvPr/>
        </p:nvCxnSpPr>
        <p:spPr>
          <a:xfrm>
            <a:off x="6260551" y="3335450"/>
            <a:ext cx="931427" cy="11209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cxnSpLocks/>
            <a:stCxn id="16" idx="5"/>
            <a:endCxn id="17" idx="1"/>
          </p:cNvCxnSpPr>
          <p:nvPr/>
        </p:nvCxnSpPr>
        <p:spPr>
          <a:xfrm>
            <a:off x="2188873" y="3045222"/>
            <a:ext cx="828974" cy="7694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cxnSpLocks/>
            <a:stCxn id="17" idx="5"/>
          </p:cNvCxnSpPr>
          <p:nvPr/>
        </p:nvCxnSpPr>
        <p:spPr>
          <a:xfrm>
            <a:off x="3190934" y="3188112"/>
            <a:ext cx="401704" cy="157145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Диаграмма 2"/>
          <p:cNvGraphicFramePr/>
          <p:nvPr>
            <p:extLst/>
          </p:nvPr>
        </p:nvGraphicFramePr>
        <p:xfrm>
          <a:off x="1277636" y="775129"/>
          <a:ext cx="6333763" cy="417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Овал 15"/>
          <p:cNvSpPr/>
          <p:nvPr/>
        </p:nvSpPr>
        <p:spPr>
          <a:xfrm>
            <a:off x="2044715" y="2861752"/>
            <a:ext cx="168891" cy="21495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3490" tIns="26746" rIns="53490" bIns="26746" rtlCol="0" anchor="ctr"/>
          <a:lstStyle/>
          <a:p>
            <a:pPr algn="ctr"/>
            <a:endParaRPr lang="ru-RU" sz="1050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 rot="19800000">
            <a:off x="3023110" y="3050650"/>
            <a:ext cx="168891" cy="21495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3490" tIns="26746" rIns="53490" bIns="26746" rtlCol="0" anchor="ctr"/>
          <a:lstStyle/>
          <a:p>
            <a:pPr algn="ctr"/>
            <a:endParaRPr lang="ru-RU" sz="1050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s://avatars.mds.yandex.net/get-zen_doc/153162/pub_5ad2de76c3321b731d245b8b_5ad2dec155876b6ea07cb838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15" y="886764"/>
            <a:ext cx="1481728" cy="9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6091660" y="3227977"/>
            <a:ext cx="168891" cy="21495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3490" tIns="26746" rIns="53490" bIns="26746" rtlCol="0" anchor="ctr"/>
          <a:lstStyle/>
          <a:p>
            <a:pPr algn="ctr"/>
            <a:endParaRPr lang="ru-RU" sz="1050" dirty="0">
              <a:solidFill>
                <a:prstClr val="white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7023088" y="3340068"/>
            <a:ext cx="168891" cy="21495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3490" tIns="26746" rIns="53490" bIns="26746" rtlCol="0" anchor="ctr"/>
          <a:lstStyle/>
          <a:p>
            <a:pPr algn="ctr"/>
            <a:endParaRPr lang="ru-RU" sz="1050" dirty="0">
              <a:solidFill>
                <a:prstClr val="white"/>
              </a:solidFill>
            </a:endParaRPr>
          </a:p>
        </p:txBody>
      </p:sp>
      <p:cxnSp>
        <p:nvCxnSpPr>
          <p:cNvPr id="31" name="Прямая соединительная линия 30"/>
          <p:cNvCxnSpPr>
            <a:cxnSpLocks/>
            <a:stCxn id="38" idx="7"/>
            <a:endCxn id="22" idx="2"/>
          </p:cNvCxnSpPr>
          <p:nvPr/>
        </p:nvCxnSpPr>
        <p:spPr>
          <a:xfrm>
            <a:off x="5210506" y="3226279"/>
            <a:ext cx="881154" cy="109175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5066348" y="3194800"/>
            <a:ext cx="168891" cy="21495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3490" tIns="26746" rIns="53490" bIns="26746" rtlCol="0" anchor="ctr"/>
          <a:lstStyle/>
          <a:p>
            <a:pPr algn="ctr"/>
            <a:endParaRPr lang="ru-RU" sz="1050" dirty="0">
              <a:solidFill>
                <a:prstClr val="white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A44A7B05-2F4B-4AB6-A475-E0650BAD88AF}"/>
              </a:ext>
            </a:extLst>
          </p:cNvPr>
          <p:cNvSpPr/>
          <p:nvPr/>
        </p:nvSpPr>
        <p:spPr>
          <a:xfrm>
            <a:off x="4045496" y="3293427"/>
            <a:ext cx="168891" cy="21495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3490" tIns="26746" rIns="53490" bIns="26746" rtlCol="0" anchor="ctr"/>
          <a:lstStyle/>
          <a:p>
            <a:pPr algn="ctr"/>
            <a:endParaRPr lang="ru-RU" sz="1050" dirty="0">
              <a:solidFill>
                <a:prstClr val="white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36CFC50F-7197-43BA-9F18-B20152168996}"/>
              </a:ext>
            </a:extLst>
          </p:cNvPr>
          <p:cNvCxnSpPr>
            <a:cxnSpLocks/>
          </p:cNvCxnSpPr>
          <p:nvPr/>
        </p:nvCxnSpPr>
        <p:spPr>
          <a:xfrm flipV="1">
            <a:off x="4211881" y="3226108"/>
            <a:ext cx="876695" cy="17462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D:\Foto\Логотипы\Логотип МОН_бел40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8848" y="105206"/>
            <a:ext cx="456133" cy="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9" name="TextBox 18"/>
          <p:cNvSpPr txBox="1"/>
          <p:nvPr/>
        </p:nvSpPr>
        <p:spPr>
          <a:xfrm>
            <a:off x="7085455" y="124599"/>
            <a:ext cx="205854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</a:rPr>
              <a:t>МИНИСТЕРСТВО ОБРАЗОВАНИЯ,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НАУКИ И МОЛОДЕЖНОЙ ПОЛИТИКИ </a:t>
            </a:r>
          </a:p>
          <a:p>
            <a:r>
              <a:rPr lang="ru-RU" sz="900" b="1" dirty="0" smtClean="0">
                <a:solidFill>
                  <a:srgbClr val="002060"/>
                </a:solidFill>
              </a:rPr>
              <a:t>КРАСНОДАРСКОГО КРАЯ</a:t>
            </a:r>
            <a:endParaRPr lang="ru-RU" sz="9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8928" y="67243"/>
            <a:ext cx="572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ДИНАМИКА НАГРАЖДЕНИЯ ВЫПУСКНИКОВ МЕДАЛЯМИ «ЗА ОСОБЫЕ УСПЕХИ В УЧЕНИИ»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8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67000"/>
              <a:satMod val="105000"/>
              <a:lumMod val="110000"/>
            </a:schemeClr>
          </a:gs>
          <a:gs pos="50000">
            <a:schemeClr val="phClr">
              <a:tint val="73000"/>
              <a:satMod val="103000"/>
              <a:lumMod val="105000"/>
            </a:schemeClr>
          </a:gs>
          <a:gs pos="100000">
            <a:schemeClr val="phClr">
              <a:tint val="81000"/>
              <a:satMod val="109000"/>
              <a:lumMod val="105000"/>
            </a:schemeClr>
          </a:gs>
        </a:gsLst>
        <a:lin ang="5400000" scaled="0"/>
      </a:gradFill>
      <a:gradFill rotWithShape="1">
        <a:gsLst>
          <a:gs pos="0">
            <a:schemeClr val="phClr">
              <a:tint val="94000"/>
              <a:satMod val="103000"/>
              <a:lumMod val="102000"/>
            </a:schemeClr>
          </a:gs>
          <a:gs pos="50000">
            <a:schemeClr val="phClr">
              <a:shade val="100000"/>
              <a:satMod val="110000"/>
              <a:lumMod val="100000"/>
            </a:schemeClr>
          </a:gs>
          <a:gs pos="100000">
            <a:schemeClr val="phClr">
              <a:shade val="78000"/>
              <a:satMod val="120000"/>
              <a:lumMod val="99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5733</TotalTime>
  <Words>1531</Words>
  <Application>Microsoft Office PowerPoint</Application>
  <PresentationFormat>Экран (16:9)</PresentationFormat>
  <Paragraphs>573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MS PGothic</vt:lpstr>
      <vt:lpstr>Arial</vt:lpstr>
      <vt:lpstr>Calibri</vt:lpstr>
      <vt:lpstr>Calibri Light</vt:lpstr>
      <vt:lpstr>Cambria</vt:lpstr>
      <vt:lpstr>Montserrat SemiBold</vt:lpstr>
      <vt:lpstr>Roboto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ТРЕК ЗНАНИЕ: КАЧЕСТВО И ОБЪЕКТИВНОСТЬ</vt:lpstr>
      <vt:lpstr>ТРЕК ЗНАНИЕ: КАЧЕСТВО И ОБЪЕКТИВНОСТЬ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показатели в системе дополнительного образования за 2016 год</dc:title>
  <dc:creator>Любовь Ивановна Федотова</dc:creator>
  <cp:lastModifiedBy>Бойкова Марина Евгеньевна</cp:lastModifiedBy>
  <cp:revision>578</cp:revision>
  <cp:lastPrinted>2022-08-25T13:12:45Z</cp:lastPrinted>
  <dcterms:created xsi:type="dcterms:W3CDTF">2016-10-12T04:40:03Z</dcterms:created>
  <dcterms:modified xsi:type="dcterms:W3CDTF">2022-08-25T14:08:42Z</dcterms:modified>
</cp:coreProperties>
</file>