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3" r:id="rId5"/>
    <p:sldId id="259" r:id="rId6"/>
    <p:sldId id="260" r:id="rId7"/>
    <p:sldId id="261" r:id="rId8"/>
    <p:sldId id="266" r:id="rId9"/>
    <p:sldId id="262" r:id="rId10"/>
    <p:sldId id="265" r:id="rId11"/>
    <p:sldId id="264"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6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65F57ED-3240-4AD1-BAE0-695B54167975}" type="datetimeFigureOut">
              <a:rPr lang="ru-RU" smtClean="0"/>
              <a:t>17.08.2022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57B7E07-F380-4811-A45A-FC904837A51C}" type="slidenum">
              <a:rPr lang="ru-RU" smtClean="0"/>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65F57ED-3240-4AD1-BAE0-695B54167975}" type="datetimeFigureOut">
              <a:rPr lang="ru-RU" smtClean="0"/>
              <a:t>17.08.2022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57B7E07-F380-4811-A45A-FC904837A51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65F57ED-3240-4AD1-BAE0-695B54167975}" type="datetimeFigureOut">
              <a:rPr lang="ru-RU" smtClean="0"/>
              <a:t>17.08.2022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57B7E07-F380-4811-A45A-FC904837A51C}"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65F57ED-3240-4AD1-BAE0-695B54167975}" type="datetimeFigureOut">
              <a:rPr lang="ru-RU" smtClean="0"/>
              <a:t>17.08.2022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57B7E07-F380-4811-A45A-FC904837A51C}"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65F57ED-3240-4AD1-BAE0-695B54167975}" type="datetimeFigureOut">
              <a:rPr lang="ru-RU" smtClean="0"/>
              <a:t>17.08.2022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57B7E07-F380-4811-A45A-FC904837A51C}" type="slidenum">
              <a:rPr lang="ru-RU" smtClean="0"/>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F65F57ED-3240-4AD1-BAE0-695B54167975}" type="datetimeFigureOut">
              <a:rPr lang="ru-RU" smtClean="0"/>
              <a:t>17.08.2022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57B7E07-F380-4811-A45A-FC904837A51C}"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F65F57ED-3240-4AD1-BAE0-695B54167975}" type="datetimeFigureOut">
              <a:rPr lang="ru-RU" smtClean="0"/>
              <a:t>17.08.2022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57B7E07-F380-4811-A45A-FC904837A51C}" type="slidenum">
              <a:rPr lang="ru-RU" smtClean="0"/>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65F57ED-3240-4AD1-BAE0-695B54167975}" type="datetimeFigureOut">
              <a:rPr lang="ru-RU" smtClean="0"/>
              <a:t>17.08.2022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57B7E07-F380-4811-A45A-FC904837A51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F57ED-3240-4AD1-BAE0-695B54167975}" type="datetimeFigureOut">
              <a:rPr lang="ru-RU" smtClean="0"/>
              <a:t>17.08.2022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57B7E07-F380-4811-A45A-FC904837A51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65F57ED-3240-4AD1-BAE0-695B54167975}" type="datetimeFigureOut">
              <a:rPr lang="ru-RU" smtClean="0"/>
              <a:t>17.08.2022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57B7E07-F380-4811-A45A-FC904837A51C}" type="slidenum">
              <a:rPr lang="ru-RU" smtClean="0"/>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65F57ED-3240-4AD1-BAE0-695B54167975}" type="datetimeFigureOut">
              <a:rPr lang="ru-RU" smtClean="0"/>
              <a:t>17.08.2022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57B7E07-F380-4811-A45A-FC904837A51C}"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F65F57ED-3240-4AD1-BAE0-695B54167975}" type="datetimeFigureOut">
              <a:rPr lang="ru-RU" smtClean="0"/>
              <a:t>17.08.2022</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D57B7E07-F380-4811-A45A-FC904837A51C}" type="slidenum">
              <a:rPr lang="ru-RU" smtClean="0"/>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20 января</a:t>
            </a:r>
            <a:endParaRPr lang="ru-RU" dirty="0"/>
          </a:p>
        </p:txBody>
      </p:sp>
      <p:sp>
        <p:nvSpPr>
          <p:cNvPr id="3" name="Подзаголовок 2"/>
          <p:cNvSpPr>
            <a:spLocks noGrp="1"/>
          </p:cNvSpPr>
          <p:nvPr>
            <p:ph type="subTitle" idx="1"/>
          </p:nvPr>
        </p:nvSpPr>
        <p:spPr/>
        <p:txBody>
          <a:bodyPr>
            <a:normAutofit fontScale="70000" lnSpcReduction="20000"/>
          </a:bodyPr>
          <a:lstStyle/>
          <a:p>
            <a:r>
              <a:rPr lang="ru-RU" dirty="0" smtClean="0"/>
              <a:t>Умножение и деление натуральных чисел</a:t>
            </a:r>
          </a:p>
          <a:p>
            <a:r>
              <a:rPr lang="ru-RU" dirty="0" smtClean="0"/>
              <a:t>5 </a:t>
            </a:r>
            <a:r>
              <a:rPr lang="ru-RU" dirty="0" smtClean="0"/>
              <a:t>класс</a:t>
            </a:r>
          </a:p>
          <a:p>
            <a:r>
              <a:rPr lang="ru-RU" dirty="0" smtClean="0"/>
              <a:t>Учитель математики </a:t>
            </a:r>
            <a:r>
              <a:rPr lang="ru-RU" dirty="0" err="1" smtClean="0"/>
              <a:t>Аббасова</a:t>
            </a:r>
            <a:r>
              <a:rPr lang="ru-RU" dirty="0" smtClean="0"/>
              <a:t>  Е.Ф.</a:t>
            </a:r>
            <a:endParaRPr lang="ru-RU" dirty="0"/>
          </a:p>
        </p:txBody>
      </p:sp>
    </p:spTree>
    <p:extLst>
      <p:ext uri="{BB962C8B-B14F-4D97-AF65-F5344CB8AC3E}">
        <p14:creationId xmlns:p14="http://schemas.microsoft.com/office/powerpoint/2010/main" val="986990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Составь слово</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143232398"/>
              </p:ext>
            </p:extLst>
          </p:nvPr>
        </p:nvGraphicFramePr>
        <p:xfrm>
          <a:off x="762000" y="685800"/>
          <a:ext cx="7543800" cy="2383160"/>
        </p:xfrm>
        <a:graphic>
          <a:graphicData uri="http://schemas.openxmlformats.org/drawingml/2006/table">
            <a:tbl>
              <a:tblPr firstRow="1" bandRow="1">
                <a:tableStyleId>{5C22544A-7EE6-4342-B048-85BDC9FD1C3A}</a:tableStyleId>
              </a:tblPr>
              <a:tblGrid>
                <a:gridCol w="1885950">
                  <a:extLst>
                    <a:ext uri="{9D8B030D-6E8A-4147-A177-3AD203B41FA5}">
                      <a16:colId xmlns:a16="http://schemas.microsoft.com/office/drawing/2014/main" val="20000"/>
                    </a:ext>
                  </a:extLst>
                </a:gridCol>
                <a:gridCol w="1852042">
                  <a:extLst>
                    <a:ext uri="{9D8B030D-6E8A-4147-A177-3AD203B41FA5}">
                      <a16:colId xmlns:a16="http://schemas.microsoft.com/office/drawing/2014/main" val="20001"/>
                    </a:ext>
                  </a:extLst>
                </a:gridCol>
                <a:gridCol w="1919858">
                  <a:extLst>
                    <a:ext uri="{9D8B030D-6E8A-4147-A177-3AD203B41FA5}">
                      <a16:colId xmlns:a16="http://schemas.microsoft.com/office/drawing/2014/main" val="20002"/>
                    </a:ext>
                  </a:extLst>
                </a:gridCol>
                <a:gridCol w="1885950">
                  <a:extLst>
                    <a:ext uri="{9D8B030D-6E8A-4147-A177-3AD203B41FA5}">
                      <a16:colId xmlns:a16="http://schemas.microsoft.com/office/drawing/2014/main" val="20003"/>
                    </a:ext>
                  </a:extLst>
                </a:gridCol>
              </a:tblGrid>
              <a:tr h="1191580">
                <a:tc>
                  <a:txBody>
                    <a:bodyPr/>
                    <a:lstStyle/>
                    <a:p>
                      <a:pPr algn="ctr"/>
                      <a:r>
                        <a:rPr lang="ru-RU" sz="5400" dirty="0" smtClean="0"/>
                        <a:t>е</a:t>
                      </a:r>
                      <a:endParaRPr lang="ru-RU" sz="5400" dirty="0"/>
                    </a:p>
                  </a:txBody>
                  <a:tcPr/>
                </a:tc>
                <a:tc>
                  <a:txBody>
                    <a:bodyPr/>
                    <a:lstStyle/>
                    <a:p>
                      <a:pPr algn="ctr"/>
                      <a:r>
                        <a:rPr lang="ru-RU" sz="5400" dirty="0" smtClean="0"/>
                        <a:t>п</a:t>
                      </a:r>
                      <a:endParaRPr lang="ru-RU" sz="5400" dirty="0"/>
                    </a:p>
                  </a:txBody>
                  <a:tcPr/>
                </a:tc>
                <a:tc>
                  <a:txBody>
                    <a:bodyPr/>
                    <a:lstStyle/>
                    <a:p>
                      <a:pPr algn="ctr"/>
                      <a:r>
                        <a:rPr lang="ru-RU" sz="5400" dirty="0" smtClean="0"/>
                        <a:t>р</a:t>
                      </a:r>
                      <a:endParaRPr lang="ru-RU" sz="5400" dirty="0"/>
                    </a:p>
                  </a:txBody>
                  <a:tcPr/>
                </a:tc>
                <a:tc>
                  <a:txBody>
                    <a:bodyPr/>
                    <a:lstStyle/>
                    <a:p>
                      <a:pPr algn="ctr"/>
                      <a:r>
                        <a:rPr lang="ru-RU" sz="5400" dirty="0" smtClean="0"/>
                        <a:t>т</a:t>
                      </a:r>
                      <a:endParaRPr lang="ru-RU" sz="5400" dirty="0"/>
                    </a:p>
                  </a:txBody>
                  <a:tcPr/>
                </a:tc>
                <a:extLst>
                  <a:ext uri="{0D108BD9-81ED-4DB2-BD59-A6C34878D82A}">
                    <a16:rowId xmlns:a16="http://schemas.microsoft.com/office/drawing/2014/main" val="10000"/>
                  </a:ext>
                </a:extLst>
              </a:tr>
              <a:tr h="1191580">
                <a:tc>
                  <a:txBody>
                    <a:bodyPr/>
                    <a:lstStyle/>
                    <a:p>
                      <a:pPr algn="ctr"/>
                      <a:r>
                        <a:rPr lang="ru-RU" sz="5400" dirty="0" smtClean="0"/>
                        <a:t>6</a:t>
                      </a:r>
                      <a:endParaRPr lang="ru-RU" sz="5400" dirty="0"/>
                    </a:p>
                  </a:txBody>
                  <a:tcPr/>
                </a:tc>
                <a:tc>
                  <a:txBody>
                    <a:bodyPr/>
                    <a:lstStyle/>
                    <a:p>
                      <a:pPr algn="ctr"/>
                      <a:r>
                        <a:rPr lang="ru-RU" sz="5400" dirty="0" smtClean="0"/>
                        <a:t>9</a:t>
                      </a:r>
                      <a:endParaRPr lang="ru-RU" sz="5400" dirty="0"/>
                    </a:p>
                  </a:txBody>
                  <a:tcPr/>
                </a:tc>
                <a:tc>
                  <a:txBody>
                    <a:bodyPr/>
                    <a:lstStyle/>
                    <a:p>
                      <a:pPr algn="ctr"/>
                      <a:r>
                        <a:rPr lang="ru-RU" sz="5400" dirty="0" smtClean="0"/>
                        <a:t>6</a:t>
                      </a:r>
                      <a:endParaRPr lang="ru-RU" sz="5400" dirty="0"/>
                    </a:p>
                  </a:txBody>
                  <a:tcPr/>
                </a:tc>
                <a:tc>
                  <a:txBody>
                    <a:bodyPr/>
                    <a:lstStyle/>
                    <a:p>
                      <a:pPr algn="ctr"/>
                      <a:r>
                        <a:rPr lang="ru-RU" sz="5400" dirty="0" smtClean="0"/>
                        <a:t>12</a:t>
                      </a:r>
                      <a:endParaRPr lang="ru-RU" sz="5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83638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49147" y="260648"/>
            <a:ext cx="7543800" cy="5263480"/>
          </a:xfrm>
        </p:spPr>
        <p:txBody>
          <a:bodyPr>
            <a:normAutofit/>
          </a:bodyPr>
          <a:lstStyle/>
          <a:p>
            <a:pPr algn="just"/>
            <a:r>
              <a:rPr lang="ru-RU" sz="3200" b="1" dirty="0"/>
              <a:t>1714</a:t>
            </a:r>
            <a:r>
              <a:rPr lang="ru-RU" sz="3200" dirty="0"/>
              <a:t> - Пётр I издает указ, уникальный в русской истории, согласно которому дворянину, не постигшему основ знаний, необходимых для службы, запрещается жениться... Под вопли родителей дворянские отроки станут отправляться за счет государства за границу, где будут обучаться различным специальностям.</a:t>
            </a:r>
          </a:p>
        </p:txBody>
      </p:sp>
    </p:spTree>
    <p:extLst>
      <p:ext uri="{BB962C8B-B14F-4D97-AF65-F5344CB8AC3E}">
        <p14:creationId xmlns:p14="http://schemas.microsoft.com/office/powerpoint/2010/main" val="2511406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sz="4800" dirty="0" smtClean="0"/>
              <a:t>1) 100 : 25</a:t>
            </a:r>
          </a:p>
          <a:p>
            <a:r>
              <a:rPr lang="ru-RU" sz="4800" dirty="0" smtClean="0"/>
              <a:t>2) 200 · 35</a:t>
            </a:r>
          </a:p>
          <a:p>
            <a:r>
              <a:rPr lang="ru-RU" sz="4800" dirty="0" smtClean="0"/>
              <a:t>3) 140 : 2</a:t>
            </a:r>
          </a:p>
          <a:p>
            <a:r>
              <a:rPr lang="ru-RU" sz="4800" dirty="0" smtClean="0"/>
              <a:t>4) 600 : 50</a:t>
            </a:r>
            <a:endParaRPr lang="ru-RU" sz="4800" dirty="0"/>
          </a:p>
        </p:txBody>
      </p:sp>
    </p:spTree>
    <p:extLst>
      <p:ext uri="{BB962C8B-B14F-4D97-AF65-F5344CB8AC3E}">
        <p14:creationId xmlns:p14="http://schemas.microsoft.com/office/powerpoint/2010/main" val="4195041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Составь слово</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158575977"/>
              </p:ext>
            </p:extLst>
          </p:nvPr>
        </p:nvGraphicFramePr>
        <p:xfrm>
          <a:off x="971599" y="1124744"/>
          <a:ext cx="7334200" cy="2016224"/>
        </p:xfrm>
        <a:graphic>
          <a:graphicData uri="http://schemas.openxmlformats.org/drawingml/2006/table">
            <a:tbl>
              <a:tblPr firstRow="1" bandRow="1">
                <a:tableStyleId>{5C22544A-7EE6-4342-B048-85BDC9FD1C3A}</a:tableStyleId>
              </a:tblPr>
              <a:tblGrid>
                <a:gridCol w="1676350">
                  <a:extLst>
                    <a:ext uri="{9D8B030D-6E8A-4147-A177-3AD203B41FA5}">
                      <a16:colId xmlns:a16="http://schemas.microsoft.com/office/drawing/2014/main" val="20000"/>
                    </a:ext>
                  </a:extLst>
                </a:gridCol>
                <a:gridCol w="1885950">
                  <a:extLst>
                    <a:ext uri="{9D8B030D-6E8A-4147-A177-3AD203B41FA5}">
                      <a16:colId xmlns:a16="http://schemas.microsoft.com/office/drawing/2014/main" val="20001"/>
                    </a:ext>
                  </a:extLst>
                </a:gridCol>
                <a:gridCol w="1885950">
                  <a:extLst>
                    <a:ext uri="{9D8B030D-6E8A-4147-A177-3AD203B41FA5}">
                      <a16:colId xmlns:a16="http://schemas.microsoft.com/office/drawing/2014/main" val="20002"/>
                    </a:ext>
                  </a:extLst>
                </a:gridCol>
                <a:gridCol w="1885950">
                  <a:extLst>
                    <a:ext uri="{9D8B030D-6E8A-4147-A177-3AD203B41FA5}">
                      <a16:colId xmlns:a16="http://schemas.microsoft.com/office/drawing/2014/main" val="20003"/>
                    </a:ext>
                  </a:extLst>
                </a:gridCol>
              </a:tblGrid>
              <a:tr h="1008112">
                <a:tc>
                  <a:txBody>
                    <a:bodyPr/>
                    <a:lstStyle/>
                    <a:p>
                      <a:pPr algn="ctr"/>
                      <a:r>
                        <a:rPr lang="ru-RU" sz="4400" dirty="0" smtClean="0"/>
                        <a:t>р</a:t>
                      </a:r>
                      <a:endParaRPr lang="ru-RU" sz="4400" dirty="0"/>
                    </a:p>
                  </a:txBody>
                  <a:tcPr/>
                </a:tc>
                <a:tc>
                  <a:txBody>
                    <a:bodyPr/>
                    <a:lstStyle/>
                    <a:p>
                      <a:pPr algn="ctr"/>
                      <a:r>
                        <a:rPr lang="ru-RU" sz="4400" dirty="0" smtClean="0"/>
                        <a:t>к</a:t>
                      </a:r>
                      <a:endParaRPr lang="ru-RU" sz="4400" dirty="0"/>
                    </a:p>
                  </a:txBody>
                  <a:tcPr/>
                </a:tc>
                <a:tc>
                  <a:txBody>
                    <a:bodyPr/>
                    <a:lstStyle/>
                    <a:p>
                      <a:pPr algn="ctr"/>
                      <a:r>
                        <a:rPr lang="ru-RU" sz="4400" dirty="0" smtClean="0"/>
                        <a:t>м</a:t>
                      </a:r>
                      <a:endParaRPr lang="ru-RU" sz="4400" dirty="0"/>
                    </a:p>
                  </a:txBody>
                  <a:tcPr/>
                </a:tc>
                <a:tc>
                  <a:txBody>
                    <a:bodyPr/>
                    <a:lstStyle/>
                    <a:p>
                      <a:pPr algn="ctr"/>
                      <a:r>
                        <a:rPr lang="ru-RU" sz="4400" dirty="0" smtClean="0"/>
                        <a:t>ы</a:t>
                      </a:r>
                      <a:endParaRPr lang="ru-RU" sz="4400" dirty="0"/>
                    </a:p>
                  </a:txBody>
                  <a:tcPr/>
                </a:tc>
                <a:extLst>
                  <a:ext uri="{0D108BD9-81ED-4DB2-BD59-A6C34878D82A}">
                    <a16:rowId xmlns:a16="http://schemas.microsoft.com/office/drawing/2014/main" val="10000"/>
                  </a:ext>
                </a:extLst>
              </a:tr>
              <a:tr h="1008112">
                <a:tc>
                  <a:txBody>
                    <a:bodyPr/>
                    <a:lstStyle/>
                    <a:p>
                      <a:pPr algn="ctr"/>
                      <a:r>
                        <a:rPr lang="ru-RU" sz="5400" dirty="0" smtClean="0"/>
                        <a:t>7000</a:t>
                      </a:r>
                      <a:endParaRPr lang="ru-RU" sz="5400" dirty="0"/>
                    </a:p>
                  </a:txBody>
                  <a:tcPr/>
                </a:tc>
                <a:tc>
                  <a:txBody>
                    <a:bodyPr/>
                    <a:lstStyle/>
                    <a:p>
                      <a:pPr algn="ctr"/>
                      <a:r>
                        <a:rPr lang="ru-RU" sz="5400" dirty="0" smtClean="0"/>
                        <a:t>4</a:t>
                      </a:r>
                      <a:endParaRPr lang="ru-RU" sz="5400" dirty="0"/>
                    </a:p>
                  </a:txBody>
                  <a:tcPr/>
                </a:tc>
                <a:tc>
                  <a:txBody>
                    <a:bodyPr/>
                    <a:lstStyle/>
                    <a:p>
                      <a:pPr algn="ctr"/>
                      <a:r>
                        <a:rPr lang="ru-RU" sz="5400" dirty="0" smtClean="0"/>
                        <a:t>12</a:t>
                      </a:r>
                      <a:endParaRPr lang="ru-RU" sz="5400" dirty="0"/>
                    </a:p>
                  </a:txBody>
                  <a:tcPr/>
                </a:tc>
                <a:tc>
                  <a:txBody>
                    <a:bodyPr/>
                    <a:lstStyle/>
                    <a:p>
                      <a:pPr algn="ctr"/>
                      <a:r>
                        <a:rPr lang="ru-RU" sz="5400" dirty="0" smtClean="0"/>
                        <a:t>70</a:t>
                      </a:r>
                      <a:endParaRPr lang="ru-RU" sz="5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7666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b="1" dirty="0"/>
              <a:t>20 января</a:t>
            </a:r>
            <a:r>
              <a:rPr lang="ru-RU" dirty="0"/>
              <a:t> отмечается День республики Крым. Эта дата установлена законом РК "О праздниках и памятных датах в Республике Крым" и учреждена в честь восстановления Крымской автономии по результатам референдума 20 январе 1991 года.</a:t>
            </a:r>
          </a:p>
          <a:p>
            <a:r>
              <a:rPr lang="ru-RU" dirty="0"/>
              <a:t>Тогда, более четверти века назад, прошел первый </a:t>
            </a:r>
            <a:r>
              <a:rPr lang="ru-RU" dirty="0" err="1"/>
              <a:t>всекрымский</a:t>
            </a:r>
            <a:r>
              <a:rPr lang="ru-RU" dirty="0"/>
              <a:t> референдум. На нём жители высказались за восстановление Крымской автономии.</a:t>
            </a:r>
          </a:p>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005064"/>
            <a:ext cx="5302746" cy="285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6834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5805264"/>
            <a:ext cx="6781800" cy="366936"/>
          </a:xfrm>
        </p:spPr>
        <p:txBody>
          <a:bodyPr>
            <a:normAutofit fontScale="90000"/>
          </a:bodyPr>
          <a:lstStyle/>
          <a:p>
            <a:r>
              <a:rPr lang="ru-RU" dirty="0" smtClean="0"/>
              <a:t> </a:t>
            </a:r>
            <a:endParaRPr lang="ru-RU" dirty="0"/>
          </a:p>
        </p:txBody>
      </p:sp>
      <p:sp>
        <p:nvSpPr>
          <p:cNvPr id="3" name="Объект 2"/>
          <p:cNvSpPr>
            <a:spLocks noGrp="1"/>
          </p:cNvSpPr>
          <p:nvPr>
            <p:ph idx="1"/>
          </p:nvPr>
        </p:nvSpPr>
        <p:spPr>
          <a:xfrm>
            <a:off x="762000" y="685800"/>
            <a:ext cx="7543800" cy="5479504"/>
          </a:xfrm>
        </p:spPr>
        <p:txBody>
          <a:bodyPr>
            <a:noAutofit/>
          </a:bodyPr>
          <a:lstStyle/>
          <a:p>
            <a:r>
              <a:rPr lang="ru-RU" sz="4000" dirty="0" smtClean="0"/>
              <a:t>1) 15 · 300</a:t>
            </a:r>
          </a:p>
          <a:p>
            <a:r>
              <a:rPr lang="ru-RU" sz="4000" dirty="0" smtClean="0"/>
              <a:t>2) 1000 : 100</a:t>
            </a:r>
          </a:p>
          <a:p>
            <a:r>
              <a:rPr lang="ru-RU" sz="4000" dirty="0" smtClean="0"/>
              <a:t>3) 25 · 200</a:t>
            </a:r>
          </a:p>
          <a:p>
            <a:r>
              <a:rPr lang="ru-RU" sz="4000" dirty="0" smtClean="0"/>
              <a:t>4) 35 · 20</a:t>
            </a:r>
          </a:p>
          <a:p>
            <a:r>
              <a:rPr lang="ru-RU" sz="4000" dirty="0" smtClean="0"/>
              <a:t>5) 200 : 20</a:t>
            </a:r>
          </a:p>
          <a:p>
            <a:r>
              <a:rPr lang="ru-RU" sz="4000" dirty="0" smtClean="0"/>
              <a:t>6) 6200 : 20</a:t>
            </a:r>
          </a:p>
          <a:p>
            <a:r>
              <a:rPr lang="ru-RU" sz="4000" dirty="0" smtClean="0"/>
              <a:t>7) 50000 : 5000</a:t>
            </a:r>
          </a:p>
          <a:p>
            <a:r>
              <a:rPr lang="ru-RU" sz="4000" dirty="0" smtClean="0"/>
              <a:t>8) 140 · 20</a:t>
            </a:r>
            <a:endParaRPr lang="ru-RU" sz="4000" dirty="0"/>
          </a:p>
        </p:txBody>
      </p:sp>
    </p:spTree>
    <p:extLst>
      <p:ext uri="{BB962C8B-B14F-4D97-AF65-F5344CB8AC3E}">
        <p14:creationId xmlns:p14="http://schemas.microsoft.com/office/powerpoint/2010/main" val="1596195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Составь слово</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046859874"/>
              </p:ext>
            </p:extLst>
          </p:nvPr>
        </p:nvGraphicFramePr>
        <p:xfrm>
          <a:off x="762000" y="685800"/>
          <a:ext cx="7543800" cy="2311152"/>
        </p:xfrm>
        <a:graphic>
          <a:graphicData uri="http://schemas.openxmlformats.org/drawingml/2006/table">
            <a:tbl>
              <a:tblPr firstRow="1" bandRow="1">
                <a:tableStyleId>{5C22544A-7EE6-4342-B048-85BDC9FD1C3A}</a:tableStyleId>
              </a:tblPr>
              <a:tblGrid>
                <a:gridCol w="1257300">
                  <a:extLst>
                    <a:ext uri="{9D8B030D-6E8A-4147-A177-3AD203B41FA5}">
                      <a16:colId xmlns:a16="http://schemas.microsoft.com/office/drawing/2014/main" val="20000"/>
                    </a:ext>
                  </a:extLst>
                </a:gridCol>
                <a:gridCol w="1257300">
                  <a:extLst>
                    <a:ext uri="{9D8B030D-6E8A-4147-A177-3AD203B41FA5}">
                      <a16:colId xmlns:a16="http://schemas.microsoft.com/office/drawing/2014/main" val="20001"/>
                    </a:ext>
                  </a:extLst>
                </a:gridCol>
                <a:gridCol w="1257300">
                  <a:extLst>
                    <a:ext uri="{9D8B030D-6E8A-4147-A177-3AD203B41FA5}">
                      <a16:colId xmlns:a16="http://schemas.microsoft.com/office/drawing/2014/main" val="20002"/>
                    </a:ext>
                  </a:extLst>
                </a:gridCol>
                <a:gridCol w="1257300">
                  <a:extLst>
                    <a:ext uri="{9D8B030D-6E8A-4147-A177-3AD203B41FA5}">
                      <a16:colId xmlns:a16="http://schemas.microsoft.com/office/drawing/2014/main" val="20003"/>
                    </a:ext>
                  </a:extLst>
                </a:gridCol>
                <a:gridCol w="1257300">
                  <a:extLst>
                    <a:ext uri="{9D8B030D-6E8A-4147-A177-3AD203B41FA5}">
                      <a16:colId xmlns:a16="http://schemas.microsoft.com/office/drawing/2014/main" val="20004"/>
                    </a:ext>
                  </a:extLst>
                </a:gridCol>
                <a:gridCol w="1257300">
                  <a:extLst>
                    <a:ext uri="{9D8B030D-6E8A-4147-A177-3AD203B41FA5}">
                      <a16:colId xmlns:a16="http://schemas.microsoft.com/office/drawing/2014/main" val="20005"/>
                    </a:ext>
                  </a:extLst>
                </a:gridCol>
              </a:tblGrid>
              <a:tr h="1155576">
                <a:tc>
                  <a:txBody>
                    <a:bodyPr/>
                    <a:lstStyle/>
                    <a:p>
                      <a:pPr algn="ctr"/>
                      <a:r>
                        <a:rPr lang="ru-RU" sz="4000" dirty="0" smtClean="0"/>
                        <a:t>о</a:t>
                      </a:r>
                      <a:endParaRPr lang="ru-RU" sz="4000" dirty="0"/>
                    </a:p>
                  </a:txBody>
                  <a:tcPr/>
                </a:tc>
                <a:tc>
                  <a:txBody>
                    <a:bodyPr/>
                    <a:lstStyle/>
                    <a:p>
                      <a:pPr algn="ctr"/>
                      <a:r>
                        <a:rPr lang="ru-RU" sz="4000" dirty="0" smtClean="0"/>
                        <a:t>г</a:t>
                      </a:r>
                      <a:endParaRPr lang="ru-RU" sz="4000" dirty="0"/>
                    </a:p>
                  </a:txBody>
                  <a:tcPr/>
                </a:tc>
                <a:tc>
                  <a:txBody>
                    <a:bodyPr/>
                    <a:lstStyle/>
                    <a:p>
                      <a:pPr algn="ctr"/>
                      <a:r>
                        <a:rPr lang="ru-RU" sz="4000" dirty="0" smtClean="0"/>
                        <a:t>н</a:t>
                      </a:r>
                      <a:endParaRPr lang="ru-RU" sz="4000" dirty="0"/>
                    </a:p>
                  </a:txBody>
                  <a:tcPr/>
                </a:tc>
                <a:tc>
                  <a:txBody>
                    <a:bodyPr/>
                    <a:lstStyle/>
                    <a:p>
                      <a:pPr algn="ctr"/>
                      <a:r>
                        <a:rPr lang="ru-RU" sz="4000" dirty="0" smtClean="0"/>
                        <a:t>д</a:t>
                      </a:r>
                      <a:endParaRPr lang="ru-RU" sz="4000" dirty="0"/>
                    </a:p>
                  </a:txBody>
                  <a:tcPr/>
                </a:tc>
                <a:tc>
                  <a:txBody>
                    <a:bodyPr/>
                    <a:lstStyle/>
                    <a:p>
                      <a:pPr algn="ctr"/>
                      <a:r>
                        <a:rPr lang="ru-RU" sz="4000" dirty="0" smtClean="0"/>
                        <a:t>р</a:t>
                      </a:r>
                      <a:endParaRPr lang="ru-RU" sz="4000" dirty="0"/>
                    </a:p>
                  </a:txBody>
                  <a:tcPr/>
                </a:tc>
                <a:tc>
                  <a:txBody>
                    <a:bodyPr/>
                    <a:lstStyle/>
                    <a:p>
                      <a:pPr algn="ctr"/>
                      <a:r>
                        <a:rPr lang="ru-RU" sz="4000" dirty="0" smtClean="0"/>
                        <a:t>в</a:t>
                      </a:r>
                      <a:endParaRPr lang="ru-RU" sz="4000" dirty="0"/>
                    </a:p>
                  </a:txBody>
                  <a:tcPr/>
                </a:tc>
                <a:extLst>
                  <a:ext uri="{0D108BD9-81ED-4DB2-BD59-A6C34878D82A}">
                    <a16:rowId xmlns:a16="http://schemas.microsoft.com/office/drawing/2014/main" val="10000"/>
                  </a:ext>
                </a:extLst>
              </a:tr>
              <a:tr h="1155576">
                <a:tc>
                  <a:txBody>
                    <a:bodyPr/>
                    <a:lstStyle/>
                    <a:p>
                      <a:pPr algn="ctr"/>
                      <a:r>
                        <a:rPr lang="ru-RU" sz="4000" dirty="0" smtClean="0"/>
                        <a:t>10</a:t>
                      </a:r>
                      <a:endParaRPr lang="ru-RU" sz="4000" dirty="0"/>
                    </a:p>
                  </a:txBody>
                  <a:tcPr/>
                </a:tc>
                <a:tc>
                  <a:txBody>
                    <a:bodyPr/>
                    <a:lstStyle/>
                    <a:p>
                      <a:pPr algn="ctr"/>
                      <a:r>
                        <a:rPr lang="ru-RU" sz="4000" dirty="0" smtClean="0"/>
                        <a:t>700</a:t>
                      </a:r>
                      <a:endParaRPr lang="ru-RU" sz="4000" dirty="0"/>
                    </a:p>
                  </a:txBody>
                  <a:tcPr/>
                </a:tc>
                <a:tc>
                  <a:txBody>
                    <a:bodyPr/>
                    <a:lstStyle/>
                    <a:p>
                      <a:pPr algn="ctr"/>
                      <a:r>
                        <a:rPr lang="ru-RU" sz="4000" dirty="0" smtClean="0"/>
                        <a:t>4500</a:t>
                      </a:r>
                      <a:endParaRPr lang="ru-RU" sz="4000" dirty="0"/>
                    </a:p>
                  </a:txBody>
                  <a:tcPr/>
                </a:tc>
                <a:tc>
                  <a:txBody>
                    <a:bodyPr/>
                    <a:lstStyle/>
                    <a:p>
                      <a:pPr algn="ctr"/>
                      <a:r>
                        <a:rPr lang="ru-RU" sz="4000" dirty="0" smtClean="0"/>
                        <a:t>2800</a:t>
                      </a:r>
                      <a:endParaRPr lang="ru-RU" sz="4000" dirty="0"/>
                    </a:p>
                  </a:txBody>
                  <a:tcPr/>
                </a:tc>
                <a:tc>
                  <a:txBody>
                    <a:bodyPr/>
                    <a:lstStyle/>
                    <a:p>
                      <a:pPr algn="ctr"/>
                      <a:r>
                        <a:rPr lang="ru-RU" sz="4000" dirty="0" smtClean="0"/>
                        <a:t>310</a:t>
                      </a:r>
                      <a:endParaRPr lang="ru-RU" sz="4000" dirty="0"/>
                    </a:p>
                  </a:txBody>
                  <a:tcPr/>
                </a:tc>
                <a:tc>
                  <a:txBody>
                    <a:bodyPr/>
                    <a:lstStyle/>
                    <a:p>
                      <a:pPr algn="ctr"/>
                      <a:r>
                        <a:rPr lang="ru-RU" sz="4000" dirty="0" smtClean="0"/>
                        <a:t>5000</a:t>
                      </a:r>
                      <a:endParaRPr lang="ru-RU" sz="40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98149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5517232"/>
            <a:ext cx="6781800" cy="654968"/>
          </a:xfrm>
        </p:spPr>
        <p:txBody>
          <a:bodyPr>
            <a:normAutofit fontScale="90000"/>
          </a:bodyPr>
          <a:lstStyle/>
          <a:p>
            <a:endParaRPr lang="ru-RU" dirty="0"/>
          </a:p>
        </p:txBody>
      </p:sp>
      <p:sp>
        <p:nvSpPr>
          <p:cNvPr id="3" name="Объект 2"/>
          <p:cNvSpPr>
            <a:spLocks noGrp="1"/>
          </p:cNvSpPr>
          <p:nvPr>
            <p:ph idx="1"/>
          </p:nvPr>
        </p:nvSpPr>
        <p:spPr>
          <a:xfrm>
            <a:off x="762000" y="685800"/>
            <a:ext cx="7543800" cy="4687416"/>
          </a:xfrm>
        </p:spPr>
        <p:txBody>
          <a:bodyPr>
            <a:noAutofit/>
          </a:bodyPr>
          <a:lstStyle/>
          <a:p>
            <a:r>
              <a:rPr lang="ru-RU" sz="3600" dirty="0"/>
              <a:t>20 января 1944 года Великий Новгород был освобожден от немецко-фашистских захватчиков. Именно в этот день советские войска водрузили красное знамя на древней кремлевской стене. В Москве в честь освобождения Новгорода был дан салют.</a:t>
            </a:r>
          </a:p>
        </p:txBody>
      </p:sp>
    </p:spTree>
    <p:extLst>
      <p:ext uri="{BB962C8B-B14F-4D97-AF65-F5344CB8AC3E}">
        <p14:creationId xmlns:p14="http://schemas.microsoft.com/office/powerpoint/2010/main" val="320665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714660"/>
            <a:ext cx="7543800" cy="5018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176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762000" y="980728"/>
            <a:ext cx="7543800" cy="5400600"/>
          </a:xfrm>
        </p:spPr>
        <p:txBody>
          <a:bodyPr>
            <a:normAutofit lnSpcReduction="10000"/>
          </a:bodyPr>
          <a:lstStyle/>
          <a:p>
            <a:pPr algn="just"/>
            <a:r>
              <a:rPr lang="ru-RU" sz="2800" dirty="0" smtClean="0"/>
              <a:t>1) </a:t>
            </a:r>
            <a:r>
              <a:rPr lang="ru-RU" sz="2800" dirty="0"/>
              <a:t>С</a:t>
            </a:r>
            <a:r>
              <a:rPr lang="ru-RU" sz="2800" dirty="0" smtClean="0"/>
              <a:t>колько двузначных чисел можно составить из цифр 2, 3, 4 (цифры могут повторяться)</a:t>
            </a:r>
          </a:p>
          <a:p>
            <a:pPr algn="just"/>
            <a:r>
              <a:rPr lang="ru-RU" sz="2800" dirty="0" smtClean="0"/>
              <a:t>2) </a:t>
            </a:r>
            <a:r>
              <a:rPr lang="ru-RU" sz="2800" dirty="0"/>
              <a:t>Сколько двузначных чисел можно составить из цифр 2</a:t>
            </a:r>
            <a:r>
              <a:rPr lang="ru-RU" sz="2800" dirty="0" smtClean="0"/>
              <a:t>, 3, 4 </a:t>
            </a:r>
            <a:r>
              <a:rPr lang="ru-RU" sz="2800" dirty="0"/>
              <a:t>(</a:t>
            </a:r>
            <a:r>
              <a:rPr lang="ru-RU" sz="2800" dirty="0" smtClean="0"/>
              <a:t>цифры не </a:t>
            </a:r>
            <a:r>
              <a:rPr lang="ru-RU" sz="2800" dirty="0"/>
              <a:t>могут повторяться</a:t>
            </a:r>
            <a:r>
              <a:rPr lang="ru-RU" sz="2800" dirty="0" smtClean="0"/>
              <a:t>)</a:t>
            </a:r>
          </a:p>
          <a:p>
            <a:pPr algn="just"/>
            <a:r>
              <a:rPr lang="ru-RU" sz="2800" dirty="0" smtClean="0"/>
              <a:t>3) </a:t>
            </a:r>
            <a:r>
              <a:rPr lang="ru-RU" sz="2800" dirty="0"/>
              <a:t>Сколько двузначных чисел можно составить из цифр </a:t>
            </a:r>
            <a:r>
              <a:rPr lang="ru-RU" sz="2800" dirty="0" smtClean="0"/>
              <a:t>0, 1, 3, 4 </a:t>
            </a:r>
            <a:r>
              <a:rPr lang="ru-RU" sz="2800" dirty="0"/>
              <a:t>(цифры могут повторяться</a:t>
            </a:r>
            <a:r>
              <a:rPr lang="ru-RU" sz="2800" dirty="0" smtClean="0"/>
              <a:t>)</a:t>
            </a:r>
          </a:p>
          <a:p>
            <a:pPr algn="just"/>
            <a:r>
              <a:rPr lang="ru-RU" sz="2800" dirty="0" smtClean="0"/>
              <a:t>4) </a:t>
            </a:r>
            <a:r>
              <a:rPr lang="ru-RU" sz="2800" dirty="0"/>
              <a:t>Сколько двузначных чисел можно составить из цифр </a:t>
            </a:r>
            <a:r>
              <a:rPr lang="ru-RU" sz="2800" dirty="0" smtClean="0"/>
              <a:t>0, 3, 4 </a:t>
            </a:r>
            <a:r>
              <a:rPr lang="ru-RU" sz="2800" dirty="0"/>
              <a:t>(цифры могут повторяться)</a:t>
            </a:r>
          </a:p>
          <a:p>
            <a:endParaRPr lang="ru-RU" dirty="0"/>
          </a:p>
          <a:p>
            <a:endParaRPr lang="ru-RU" dirty="0"/>
          </a:p>
          <a:p>
            <a:endParaRPr lang="ru-RU" dirty="0"/>
          </a:p>
        </p:txBody>
      </p:sp>
    </p:spTree>
    <p:extLst>
      <p:ext uri="{BB962C8B-B14F-4D97-AF65-F5344CB8AC3E}">
        <p14:creationId xmlns:p14="http://schemas.microsoft.com/office/powerpoint/2010/main" val="6053280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89</TotalTime>
  <Words>227</Words>
  <Application>Microsoft Office PowerPoint</Application>
  <PresentationFormat>Экран (4:3)</PresentationFormat>
  <Paragraphs>57</Paragraphs>
  <Slides>11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Impact</vt:lpstr>
      <vt:lpstr>Times New Roman</vt:lpstr>
      <vt:lpstr>NewsPrint</vt:lpstr>
      <vt:lpstr>20 января</vt:lpstr>
      <vt:lpstr>Презентация PowerPoint</vt:lpstr>
      <vt:lpstr>Составь слово</vt:lpstr>
      <vt:lpstr>Презентация PowerPoint</vt:lpstr>
      <vt:lpstr> </vt:lpstr>
      <vt:lpstr>Составь слово</vt:lpstr>
      <vt:lpstr>Презентация PowerPoint</vt:lpstr>
      <vt:lpstr>Презентация PowerPoint</vt:lpstr>
      <vt:lpstr>Презентация PowerPoint</vt:lpstr>
      <vt:lpstr>Составь слово</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 января</dc:title>
  <dc:creator>Пользователь</dc:creator>
  <cp:lastModifiedBy>Ольга В. Задорожная</cp:lastModifiedBy>
  <cp:revision>7</cp:revision>
  <dcterms:created xsi:type="dcterms:W3CDTF">2022-01-19T15:11:40Z</dcterms:created>
  <dcterms:modified xsi:type="dcterms:W3CDTF">2022-08-17T05:44:41Z</dcterms:modified>
</cp:coreProperties>
</file>