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408" r:id="rId3"/>
    <p:sldId id="406" r:id="rId4"/>
    <p:sldId id="403" r:id="rId5"/>
    <p:sldId id="404" r:id="rId6"/>
    <p:sldId id="413" r:id="rId7"/>
    <p:sldId id="410" r:id="rId8"/>
    <p:sldId id="400" r:id="rId9"/>
    <p:sldId id="417" r:id="rId10"/>
    <p:sldId id="414" r:id="rId11"/>
    <p:sldId id="418" r:id="rId12"/>
    <p:sldId id="412" r:id="rId13"/>
    <p:sldId id="402" r:id="rId14"/>
    <p:sldId id="420" r:id="rId15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283" autoAdjust="0"/>
  </p:normalViewPr>
  <p:slideViewPr>
    <p:cSldViewPr>
      <p:cViewPr varScale="1">
        <p:scale>
          <a:sx n="89" d="100"/>
          <a:sy n="89" d="100"/>
        </p:scale>
        <p:origin x="422" y="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8F2268-B5C5-496F-8C51-91016076EB52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BCC6E-E013-4935-B750-E05525E2A4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996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BCC6E-E013-4935-B750-E05525E2A4D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341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B139-5CB9-4E23-8165-98B1B309DEA3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AF87E-F11F-4C3C-A2F0-0F6C5DB12F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B139-5CB9-4E23-8165-98B1B309DEA3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AF87E-F11F-4C3C-A2F0-0F6C5DB12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B139-5CB9-4E23-8165-98B1B309DEA3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AF87E-F11F-4C3C-A2F0-0F6C5DB12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B139-5CB9-4E23-8165-98B1B309DEA3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AF87E-F11F-4C3C-A2F0-0F6C5DB12F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B139-5CB9-4E23-8165-98B1B309DEA3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AF87E-F11F-4C3C-A2F0-0F6C5DB12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B139-5CB9-4E23-8165-98B1B309DEA3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AF87E-F11F-4C3C-A2F0-0F6C5DB12F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B139-5CB9-4E23-8165-98B1B309DEA3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AF87E-F11F-4C3C-A2F0-0F6C5DB12F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B139-5CB9-4E23-8165-98B1B309DEA3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AF87E-F11F-4C3C-A2F0-0F6C5DB12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B139-5CB9-4E23-8165-98B1B309DEA3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AF87E-F11F-4C3C-A2F0-0F6C5DB12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B139-5CB9-4E23-8165-98B1B309DEA3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AF87E-F11F-4C3C-A2F0-0F6C5DB12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B139-5CB9-4E23-8165-98B1B309DEA3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AF87E-F11F-4C3C-A2F0-0F6C5DB12F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298B139-5CB9-4E23-8165-98B1B309DEA3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71AF87E-F11F-4C3C-A2F0-0F6C5DB12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mailto:school33@tihor.kubannet.ru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1.gif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1.gif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331" y="0"/>
            <a:ext cx="7822445" cy="6500834"/>
          </a:xfrm>
        </p:spPr>
        <p:txBody>
          <a:bodyPr/>
          <a:lstStyle/>
          <a:p>
            <a:pPr algn="ctr">
              <a:spcAft>
                <a:spcPts val="0"/>
              </a:spcAft>
              <a:tabLst>
                <a:tab pos="2537460" algn="l"/>
              </a:tabLst>
            </a:pPr>
            <a:r>
              <a:rPr lang="ru-RU" sz="1600" dirty="0" smtClean="0">
                <a:solidFill>
                  <a:srgbClr val="0F6FC6">
                    <a:lumMod val="50000"/>
                  </a:srgb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F6FC6">
                    <a:lumMod val="50000"/>
                  </a:srgb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F6FC6">
                    <a:lumMod val="50000"/>
                  </a:srgbClr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 средняя общеобразовательная школа  № 33 станицы Архангельской </a:t>
            </a:r>
            <a:br>
              <a:rPr lang="ru-RU" sz="1600" dirty="0" smtClean="0">
                <a:solidFill>
                  <a:srgbClr val="0F6FC6">
                    <a:lumMod val="50000"/>
                  </a:srgb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F6FC6">
                    <a:lumMod val="50000"/>
                  </a:srgbClr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муниципального образования Тихорецкий район</a:t>
            </a:r>
            <a:br>
              <a:rPr lang="ru-RU" sz="1600" dirty="0" smtClean="0">
                <a:solidFill>
                  <a:srgbClr val="0F6FC6">
                    <a:lumMod val="50000"/>
                  </a:srgb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F6FC6">
                    <a:lumMod val="50000"/>
                  </a:srgbClr>
                </a:solidFill>
                <a:effectLst/>
                <a:latin typeface="Times New Roman" pitchFamily="18" charset="0"/>
                <a:cs typeface="Times New Roman" pitchFamily="18" charset="0"/>
              </a:rPr>
              <a:t>имени Героя Советского Союза Юрия Алексеевича Гагарина</a:t>
            </a:r>
            <a:r>
              <a:rPr lang="ru-RU" sz="1800" dirty="0" smtClean="0">
                <a:solidFill>
                  <a:srgbClr val="0F6FC6">
                    <a:lumMod val="50000"/>
                  </a:srgb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F6FC6">
                    <a:lumMod val="50000"/>
                  </a:srgb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F6FC6">
                    <a:lumMod val="50000"/>
                  </a:srgb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F6FC6">
                    <a:lumMod val="50000"/>
                  </a:srgb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F6FC6">
                    <a:lumMod val="50000"/>
                  </a:srgb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F6FC6">
                    <a:lumMod val="50000"/>
                  </a:srgb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>
                <a:effectLst/>
                <a:latin typeface="Times New Roman"/>
                <a:ea typeface="Times New Roman"/>
                <a:cs typeface="Times New Roman"/>
              </a:rPr>
              <a:t>Внутренняя система оценки качества образования как инструмент управления качеством. Из опыта работы </a:t>
            </a:r>
            <a:r>
              <a:rPr lang="ru-RU" sz="2800" dirty="0" smtClean="0"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2800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2800" dirty="0" smtClean="0">
                <a:effectLst/>
                <a:latin typeface="Times New Roman"/>
                <a:ea typeface="Times New Roman"/>
                <a:cs typeface="Times New Roman"/>
              </a:rPr>
              <a:t>МБОУ </a:t>
            </a:r>
            <a:r>
              <a:rPr lang="ru-RU" sz="2800" dirty="0">
                <a:effectLst/>
                <a:latin typeface="Times New Roman"/>
                <a:ea typeface="Times New Roman"/>
                <a:cs typeface="Times New Roman"/>
              </a:rPr>
              <a:t>СОШ № 33 </a:t>
            </a:r>
            <a:r>
              <a:rPr lang="ru-RU" sz="2800" dirty="0" smtClean="0">
                <a:effectLst/>
                <a:latin typeface="Times New Roman"/>
                <a:ea typeface="Times New Roman"/>
                <a:cs typeface="Times New Roman"/>
              </a:rPr>
              <a:t>ст.Архангельской</a:t>
            </a:r>
            <a:r>
              <a:rPr lang="ru-RU" sz="28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>                      </a:t>
            </a:r>
            <a:b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effectLst/>
                <a:latin typeface="Times New Roman" pitchFamily="18" charset="0"/>
                <a:cs typeface="Times New Roman" pitchFamily="18" charset="0"/>
              </a:rPr>
              <a:t>И.А.Омельчук</a:t>
            </a:r>
            <a:r>
              <a:rPr lang="ru-RU" sz="1800" dirty="0" smtClean="0"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18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              заместитель директора по УВР</a:t>
            </a: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26 августа 2022 года</a:t>
            </a:r>
            <a:r>
              <a:rPr lang="ru-RU" sz="40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ирина\Символы\Герб Тихорецкого района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662" cy="130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ирина\Символы\Герб Архангельско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0"/>
            <a:ext cx="928662" cy="124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63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-6622"/>
            <a:ext cx="9144000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К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оличество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выпускников,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достигших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порогов, характеризующих различные уровни подготовки</a:t>
            </a:r>
            <a:endParaRPr lang="ru-RU" sz="1200" dirty="0">
              <a:solidFill>
                <a:schemeClr val="accent1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164823"/>
              </p:ext>
            </p:extLst>
          </p:nvPr>
        </p:nvGraphicFramePr>
        <p:xfrm>
          <a:off x="71499" y="331932"/>
          <a:ext cx="9001001" cy="63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8173"/>
                <a:gridCol w="540060"/>
                <a:gridCol w="684076"/>
                <a:gridCol w="1152128"/>
                <a:gridCol w="1332148"/>
                <a:gridCol w="1368152"/>
                <a:gridCol w="792088"/>
                <a:gridCol w="792088"/>
                <a:gridCol w="792088"/>
              </a:tblGrid>
              <a:tr h="9361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Предмет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Средний балл ЕГЭ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выпускни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ков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Кол-во выпускников, сдававших экзамен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не преодолевших порог успешности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41-60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(кол-во/ %)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61-80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(кол-во/ %)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81-100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(кол-во/ %)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6000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Математика 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71,0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53,4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0000">
                <a:tc rowSpan="3"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Химия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60000">
                <a:tc rowSpan="3"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Обществозна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ние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74,5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73,7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67,2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0000">
                <a:tc rowSpan="3"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Физика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60000">
                <a:tc rowSpan="3"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Биология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63,3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61,5 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164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3" y="1052736"/>
            <a:ext cx="4032448" cy="5703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162" y="1052736"/>
            <a:ext cx="4032448" cy="5703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9465" y="0"/>
            <a:ext cx="9144000" cy="94179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Средневзвешенная система оценки образовательных достижений обучающихся</a:t>
            </a:r>
            <a:endParaRPr lang="ru-RU" dirty="0">
              <a:solidFill>
                <a:schemeClr val="accent1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Picture 2" descr="D:\ирина\Символы\Герб Тихорецкого района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0583" cy="91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ирина\Символы\Герб Архангельско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037"/>
            <a:ext cx="720629" cy="96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51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611560" y="1628800"/>
            <a:ext cx="7920880" cy="4305865"/>
          </a:xfrm>
        </p:spPr>
        <p:txBody>
          <a:bodyPr>
            <a:normAutofit fontScale="85000" lnSpcReduction="20000"/>
          </a:bodyPr>
          <a:lstStyle/>
          <a:p>
            <a:pPr marL="0" lv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Отметка «5» выставляется если средний балл составляет 4,60 и выше.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</a:pPr>
            <a:endParaRPr lang="ru-RU" sz="2800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Отметка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«4» выставляется если средний балл составляет 3,60 до 4,59.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</a:pPr>
            <a:endParaRPr lang="ru-RU" sz="2800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Отметка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«3» выставляется если средний балл составляет 2,60 до 3,59.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RU" sz="2800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Отметка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«2» выставляется если средний балл составляет меньше 2,60.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4572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60649"/>
            <a:ext cx="8352927" cy="936104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Положения о проведении промежуточной аттестации обучающихся и осуществлении текущего контроля их успеваемости </a:t>
            </a:r>
            <a:b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МБОУ СОШ № 33 ст.Архангельской: 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D:\ирина\Символы\Герб Тихорецкого района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0583" cy="91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ирина\Символы\Герб Архангельско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037"/>
            <a:ext cx="720629" cy="96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40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32656"/>
            <a:ext cx="5539438" cy="6364088"/>
          </a:xfrm>
        </p:spPr>
      </p:pic>
      <p:pic>
        <p:nvPicPr>
          <p:cNvPr id="3" name="Picture 2" descr="D:\ирина\Символы\Герб Тихорецкого района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0583" cy="91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ирина\Символы\Герб Архангельско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037"/>
            <a:ext cx="720629" cy="96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12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5" y="188640"/>
            <a:ext cx="8424935" cy="6480720"/>
          </a:xfrm>
        </p:spPr>
        <p:txBody>
          <a:bodyPr/>
          <a:lstStyle/>
          <a:p>
            <a:pPr algn="ctr"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Спасибо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за внимание!</a:t>
            </a:r>
            <a:r>
              <a:rPr lang="ru-RU" sz="1500" dirty="0"/>
              <a:t/>
            </a:r>
            <a:br>
              <a:rPr lang="ru-RU" sz="1500" dirty="0"/>
            </a:br>
            <a:r>
              <a:rPr lang="ru-RU" sz="3000" dirty="0"/>
              <a:t/>
            </a:r>
            <a:br>
              <a:rPr lang="ru-RU" sz="3000" dirty="0"/>
            </a:br>
            <a:r>
              <a:rPr lang="ru-RU" sz="3000" dirty="0"/>
              <a:t> </a:t>
            </a:r>
            <a:r>
              <a:rPr lang="ru-RU" sz="3000" dirty="0"/>
              <a:t>                      </a:t>
            </a:r>
            <a:r>
              <a:rPr lang="ru-RU" sz="3000" dirty="0"/>
              <a:t/>
            </a:r>
            <a:br>
              <a:rPr lang="ru-RU" sz="3000" dirty="0"/>
            </a:br>
            <a:r>
              <a:rPr lang="ru-RU" sz="3000" dirty="0"/>
              <a:t>                         </a:t>
            </a: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sz="3000" dirty="0"/>
              <a:t> </a:t>
            </a:r>
            <a:r>
              <a:rPr lang="ru-RU" sz="3000" dirty="0" smtClean="0"/>
              <a:t>         </a:t>
            </a:r>
            <a:br>
              <a:rPr lang="ru-RU" sz="3000" dirty="0" smtClean="0"/>
            </a:br>
            <a:r>
              <a:rPr lang="ru-RU" sz="3000" dirty="0"/>
              <a:t/>
            </a:r>
            <a:br>
              <a:rPr lang="ru-RU" sz="3000" dirty="0"/>
            </a:b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sz="3000" dirty="0"/>
              <a:t/>
            </a:r>
            <a:br>
              <a:rPr lang="ru-RU" sz="3000" dirty="0"/>
            </a:br>
            <a:r>
              <a:rPr lang="ru-RU" sz="3000" dirty="0" smtClean="0"/>
              <a:t>                </a:t>
            </a:r>
            <a:br>
              <a:rPr lang="ru-RU" sz="3000" dirty="0" smtClean="0"/>
            </a:br>
            <a:r>
              <a:rPr lang="ru-RU" sz="3000" dirty="0"/>
              <a:t> </a:t>
            </a:r>
            <a:r>
              <a:rPr lang="ru-RU" sz="3000" dirty="0" smtClean="0"/>
              <a:t>            </a:t>
            </a:r>
            <a:br>
              <a:rPr lang="ru-RU" sz="3000" dirty="0" smtClean="0"/>
            </a:br>
            <a:r>
              <a:rPr lang="ru-RU" sz="3000" dirty="0"/>
              <a:t>  </a:t>
            </a:r>
            <a:r>
              <a:rPr lang="ru-RU" sz="3000" dirty="0" smtClean="0"/>
              <a:t>          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Омельчук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Ирина Анатольевна, 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заместитель директора по УВР  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МБОУ СОШ № 33 ст.Архангельской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контактный телефон-89284023105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эл.почта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school33@tihor.kubannet.ru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сайт школы -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mousosh33.edusite.ru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ирина\Символы\Герб Тихорецкого района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0583" cy="91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ирина\Символы\Герб Архангельско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037"/>
            <a:ext cx="720629" cy="96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910816"/>
            <a:ext cx="5976664" cy="395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1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20272" cy="392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819" y="16024"/>
            <a:ext cx="2918678" cy="203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25144"/>
            <a:ext cx="3816424" cy="21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25144"/>
            <a:ext cx="3757613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492896"/>
            <a:ext cx="367241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416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15616" y="476672"/>
            <a:ext cx="684076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ПРОТИВОРЕЧИЯ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23048" y="1556792"/>
            <a:ext cx="2035361" cy="206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Внутренняя система оценки качества образования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24128" y="1556792"/>
            <a:ext cx="2044244" cy="20051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Внешние оценочные процедуры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Двойная стрелка влево/вправо 12"/>
          <p:cNvSpPr/>
          <p:nvPr/>
        </p:nvSpPr>
        <p:spPr>
          <a:xfrm>
            <a:off x="3923928" y="2176033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Двойная стрелка влево/вправо 13"/>
          <p:cNvSpPr/>
          <p:nvPr/>
        </p:nvSpPr>
        <p:spPr>
          <a:xfrm>
            <a:off x="3923928" y="5013176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3048" y="4077071"/>
            <a:ext cx="2035361" cy="24953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Понимание оценки и ожидаемой отметки со стороны родителей и самого обучающегося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724128" y="4077071"/>
            <a:ext cx="2044244" cy="24953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Оценкой и отметкой, выставляемой учителем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2" descr="D:\ирина\Символы\Герб Тихорецкого района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0583" cy="91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ирина\Символы\Герб Архангельско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037"/>
            <a:ext cx="720629" cy="96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21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260648"/>
            <a:ext cx="8928992" cy="6597352"/>
          </a:xfrm>
        </p:spPr>
        <p:txBody>
          <a:bodyPr>
            <a:normAutofit fontScale="92500" lnSpcReduction="10000"/>
          </a:bodyPr>
          <a:lstStyle/>
          <a:p>
            <a:pPr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	</a:t>
            </a: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Система </a:t>
            </a: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критериального оценивания учебных </a:t>
            </a:r>
            <a:endParaRPr lang="ru-RU" sz="2400" b="1" dirty="0" smtClean="0">
              <a:latin typeface="Times New Roman"/>
              <a:ea typeface="Times New Roman"/>
              <a:cs typeface="Times New Roman"/>
            </a:endParaRPr>
          </a:p>
          <a:p>
            <a:pPr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достижений </a:t>
            </a: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обучающихся:</a:t>
            </a: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 </a:t>
            </a: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	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оценивается работа, а не личность ребёнка;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	-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выполненная работа проверяется по чётким критериям, которые известны заранее всем участникам образовательных отношений;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	-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открытость критериев позволяет обучающемуся самостоятельно оценить свой уровень освоения материала, способствует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самооцениванию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;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	-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позволяет отслеживать индивидуальный прогресс ученика и предоставляет возможность коррекции индивидуальной траектории;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	- объективность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и открытость оценивания позволяет увидеть профессиональные дефициты педагогов и спланировать методическую работу школы;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	-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качественный результат можно получить только при системной работе всего коллектива.  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Picture 2" descr="D:\ирина\Символы\Герб Тихорецкого района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0583" cy="91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ирина\Символы\Герб Архангельско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037"/>
            <a:ext cx="720629" cy="96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25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332656"/>
            <a:ext cx="8712968" cy="6408712"/>
          </a:xfrm>
        </p:spPr>
        <p:txBody>
          <a:bodyPr>
            <a:normAutofit/>
          </a:bodyPr>
          <a:lstStyle/>
          <a:p>
            <a:pPr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Основными оценочными процедурами, используемыми в рамках внутренней системы оценки качества образования являются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:</a:t>
            </a:r>
          </a:p>
          <a:p>
            <a:pPr indent="0" algn="ctr">
              <a:lnSpc>
                <a:spcPct val="107000"/>
              </a:lnSpc>
              <a:spcAft>
                <a:spcPts val="0"/>
              </a:spcAft>
              <a:buNone/>
            </a:pPr>
            <a:endParaRPr lang="ru-RU" sz="1800" b="1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4572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- текущее оценивание обучающихся;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4572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- итоговое оценивание обучающихся;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4572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внешние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оценочные процедуры;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4572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- портфолио обучающихся и педагогов;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4572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- внутренняя оценка условий образовательной деятельности;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4572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внутришкольные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 мониторинги;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4572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самообследование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;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4572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- опросы и анкетирования.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Picture 2" descr="D:\ирина\Символы\Герб Тихорецкого района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0583" cy="91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ирина\Символы\Герб Архангельско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037"/>
            <a:ext cx="720629" cy="96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88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2123728" y="836712"/>
            <a:ext cx="4752528" cy="273630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116632"/>
            <a:ext cx="8064896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sz="1600" dirty="0" smtClean="0"/>
              <a:t>Педагогические и методические советы, совещания, мастер – классы с рассмотрением вопросов повышения качества и объективности</a:t>
            </a:r>
            <a:endParaRPr lang="ru-RU" sz="1600" dirty="0"/>
          </a:p>
        </p:txBody>
      </p:sp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4644008" y="3140968"/>
            <a:ext cx="4427984" cy="32315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40968"/>
            <a:ext cx="4248472" cy="3372732"/>
          </a:xfrm>
          <a:prstGeom prst="rect">
            <a:avLst/>
          </a:prstGeom>
        </p:spPr>
      </p:pic>
      <p:pic>
        <p:nvPicPr>
          <p:cNvPr id="7" name="Picture 2" descr="D:\ирина\Символы\Герб Тихорецкого район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0583" cy="91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ирина\Символы\Герб Архангельской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037"/>
            <a:ext cx="720629" cy="96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79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5220072" y="1020264"/>
            <a:ext cx="2586980" cy="33843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16632"/>
            <a:ext cx="8640960" cy="93610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000" b="1" dirty="0" smtClean="0"/>
              <a:t>ШМО биологии, русского языка и математики в действии</a:t>
            </a:r>
          </a:p>
          <a:p>
            <a:pPr marL="45720" indent="0" algn="ctr">
              <a:buNone/>
            </a:pPr>
            <a:r>
              <a:rPr lang="ru-RU" sz="2000" b="1" dirty="0" smtClean="0"/>
              <a:t>Слаженная работа ШМО – успех на ГИА!</a:t>
            </a:r>
            <a:endParaRPr lang="ru-RU" sz="2000" b="1" dirty="0"/>
          </a:p>
        </p:txBody>
      </p:sp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1088935" y="1020264"/>
            <a:ext cx="2715953" cy="3168352"/>
          </a:xfrm>
          <a:prstGeom prst="rect">
            <a:avLst/>
          </a:prstGeom>
        </p:spPr>
      </p:pic>
      <p:pic>
        <p:nvPicPr>
          <p:cNvPr id="9" name="Picture 2" descr="D:\ИРИНА ЛИЧНОЕ\фото\семинар в ZOOM\DSC_01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180" y="3356992"/>
            <a:ext cx="5400600" cy="288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ирина\Символы\Герб Тихорецкого район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0583" cy="91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ирина\Символы\Герб Архангельской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037"/>
            <a:ext cx="720629" cy="96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41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647049"/>
              </p:ext>
            </p:extLst>
          </p:nvPr>
        </p:nvGraphicFramePr>
        <p:xfrm>
          <a:off x="107504" y="764704"/>
          <a:ext cx="8928989" cy="57725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xmlns="" val="148768839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3413295202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67761508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1766260196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737080565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1565882228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1964655647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2822662089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1250678627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4101944786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1735977658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2056951782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128558564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3213264030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209052752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856493398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1003552483"/>
                    </a:ext>
                  </a:extLst>
                </a:gridCol>
                <a:gridCol w="720077">
                  <a:extLst>
                    <a:ext uri="{9D8B030D-6E8A-4147-A177-3AD203B41FA5}">
                      <a16:colId xmlns:a16="http://schemas.microsoft.com/office/drawing/2014/main" xmlns="" val="31665847"/>
                    </a:ext>
                  </a:extLst>
                </a:gridCol>
              </a:tblGrid>
              <a:tr h="1618494">
                <a:tc rowSpan="2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vert="vert270" anchor="ctr"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выпускников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28" marR="8028" marT="8028" marB="0" vert="vert27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</a:t>
                      </a:r>
                      <a:r>
                        <a:rPr lang="ru-RU" sz="2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язык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28" marR="8028" marT="8028" marB="0" vert="vert27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  <a:r>
                        <a:rPr lang="ru-RU" sz="2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28" marR="8028" marT="8028" marB="0" vert="vert27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28" marR="8028" marT="8028" marB="0" vert="vert27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28" marR="8028" marT="8028" marB="0" vert="vert27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</a:t>
                      </a:r>
                      <a:r>
                        <a:rPr lang="ru-RU" sz="2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28" marR="8028" marT="8028" marB="0" vert="vert27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28" marR="8028" marT="8028" marB="0" vert="vert27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28" marR="8028" marT="8028" marB="0" vert="vert27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  <a:r>
                        <a:rPr lang="ru-RU" sz="2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28" marR="8028" marT="8028" marB="0" vert="vert27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27765706"/>
                  </a:ext>
                </a:extLst>
              </a:tr>
              <a:tr h="456740">
                <a:tc vMerge="1">
                  <a:txBody>
                    <a:bodyPr/>
                    <a:lstStyle/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b="0" i="1" u="sng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кол.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балл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кол.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балл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кол.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балл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кол.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балл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кол.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балл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кол.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балл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кол.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балл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кол.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балл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bg2"/>
                    </a:solidFill>
                  </a:tcPr>
                </a:tc>
              </a:tr>
              <a:tr h="9099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1" u="sng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  <a:endParaRPr lang="ru-RU" sz="1600" b="0" i="1" u="sng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77,2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59,0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63,3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62,0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74,5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099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sng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600" b="0" i="1" u="sng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55,0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61,5 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76,0 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73,7</a:t>
                      </a:r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331705"/>
                  </a:ext>
                </a:extLst>
              </a:tr>
              <a:tr h="9063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sng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600" b="0" i="1" u="sng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49,0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67,2</a:t>
                      </a:r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09563245"/>
                  </a:ext>
                </a:extLst>
              </a:tr>
              <a:tr h="9710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sng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1600" b="0" i="1" u="sng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8028" marR="8028" marT="8028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83213298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04855" cy="36004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/>
              <a:t>Мониторинг результативности ГИА</a:t>
            </a:r>
            <a:endParaRPr lang="ru-RU" sz="2800" dirty="0"/>
          </a:p>
        </p:txBody>
      </p:sp>
      <p:pic>
        <p:nvPicPr>
          <p:cNvPr id="4" name="Picture 2" descr="D:\ирина\Символы\Герб Тихорецкого района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0583" cy="91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ирина\Символы\Герб Архангельско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037"/>
            <a:ext cx="720629" cy="96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86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3997"/>
            <a:ext cx="9144000" cy="4901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Сравнительный анализ результатов ЕГЭ</a:t>
            </a:r>
            <a:endParaRPr lang="ru-RU" dirty="0">
              <a:solidFill>
                <a:schemeClr val="accent1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373854"/>
              </p:ext>
            </p:extLst>
          </p:nvPr>
        </p:nvGraphicFramePr>
        <p:xfrm>
          <a:off x="467544" y="509061"/>
          <a:ext cx="7992885" cy="6192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3"/>
                <a:gridCol w="1540971"/>
                <a:gridCol w="1598577"/>
                <a:gridCol w="1598577"/>
                <a:gridCol w="1598577"/>
              </a:tblGrid>
              <a:tr h="413873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Предмет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Уровень </a:t>
                      </a:r>
                      <a:endParaRPr lang="ru-RU" dirty="0"/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Средний балл ЕГЭ</a:t>
                      </a:r>
                      <a:endParaRPr lang="ru-RU" dirty="0"/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1387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2020 год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2021 год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2022 год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24000">
                <a:tc rowSpan="2"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русский язык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краевой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73,6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74,3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71,1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00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школьный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78,9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82,1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77,2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000">
                <a:tc rowSpan="2"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математика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краевой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56,9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57,7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59,4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00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школьный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53,4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71,0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000">
                <a:tc rowSpan="2"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обществознание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краевой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61,8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60,9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63,0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2400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школьный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67,2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73,8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74,5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24000">
                <a:tc rowSpan="2"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история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краевой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58,9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59,5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58,8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2400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школьный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75,5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76,0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62,0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24000">
                <a:tc rowSpan="2"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химия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краевой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59,7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60,3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62,7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2400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школьный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66,8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70,3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88,0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24000">
                <a:tc rowSpan="2"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биология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краевой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53,6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52,2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51,6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2400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школьный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49,0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61,6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63,3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24000">
                <a:tc rowSpan="2"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физика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краевой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55,7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55,5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53,0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24000">
                <a:tc vMerge="1"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школьный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53,5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57,0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57,2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24000">
                <a:tc rowSpan="2"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информатика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краевой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62,9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64,6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60,3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24000">
                <a:tc vMerge="1"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школьный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71,0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55,0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59,0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Picture 2" descr="D:\ирина\Символы\Герб Тихорецкого района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0583" cy="91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ирина\Символы\Герб Архангельско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037"/>
            <a:ext cx="720629" cy="96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49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3279</TotalTime>
  <Words>589</Words>
  <Application>Microsoft Office PowerPoint</Application>
  <PresentationFormat>Экран (4:3)</PresentationFormat>
  <Paragraphs>373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Calibri</vt:lpstr>
      <vt:lpstr>Georgia</vt:lpstr>
      <vt:lpstr>Times New Roman</vt:lpstr>
      <vt:lpstr>Trebuchet MS</vt:lpstr>
      <vt:lpstr>Воздушный поток</vt:lpstr>
      <vt:lpstr> Муниципальное бюджетное общеобразовательное учреждение средняя общеобразовательная школа  № 33 станицы Архангельской  муниципального образования Тихорецкий район имени Героя Советского Союза Юрия Алексеевича Гагарина   «Внутренняя система оценки качества образования как инструмент управления качеством. Из опыта работы  МБОУ СОШ № 33 ст.Архангельской»                                               И.А.Омельчук,                                                                   заместитель директора по УВР   26 августа 2022 года  </vt:lpstr>
      <vt:lpstr>Презентация PowerPoint</vt:lpstr>
      <vt:lpstr>ПРОТИВОРЕЧИЯ</vt:lpstr>
      <vt:lpstr>Презентация PowerPoint</vt:lpstr>
      <vt:lpstr>Презентация PowerPoint</vt:lpstr>
      <vt:lpstr>Педагогические и методические советы, совещания, мастер – классы с рассмотрением вопросов повышения качества и объективности</vt:lpstr>
      <vt:lpstr>Презентация PowerPoint</vt:lpstr>
      <vt:lpstr>Мониторинг результативности ГИА</vt:lpstr>
      <vt:lpstr>Презентация PowerPoint</vt:lpstr>
      <vt:lpstr>Презентация PowerPoint</vt:lpstr>
      <vt:lpstr>Презентация PowerPoint</vt:lpstr>
      <vt:lpstr>Из Положения о проведении промежуточной аттестации обучающихся и осуществлении текущего контроля их успеваемости  в МБОУ СОШ № 33 ст.Архангельской: </vt:lpstr>
      <vt:lpstr>Презентация PowerPoint</vt:lpstr>
      <vt:lpstr>Спасибо за внимание!                                                                                                              Омельчук Ирина Анатольевна,                              заместитель директора по УВР                                         МБОУ СОШ № 33 ст.Архангельской                                   контактный телефон-89284023105                                         эл.почта - school33@tihor.kubannet.ru                                       сайт школы - mousosh33.edusite.ru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средняя общеобразовательная школа № 33 станицы Архангельской муниципального образования Тихорецкий район  Презентация кабинета кубановедения   2013 год</dc:title>
  <dc:creator>Ирина</dc:creator>
  <cp:lastModifiedBy>Директор</cp:lastModifiedBy>
  <cp:revision>298</cp:revision>
  <cp:lastPrinted>2022-08-25T11:58:27Z</cp:lastPrinted>
  <dcterms:created xsi:type="dcterms:W3CDTF">2013-11-14T21:46:15Z</dcterms:created>
  <dcterms:modified xsi:type="dcterms:W3CDTF">2022-08-25T14:28:07Z</dcterms:modified>
</cp:coreProperties>
</file>