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handoutMasterIdLst>
    <p:handoutMasterId r:id="rId22"/>
  </p:handoutMasterIdLst>
  <p:sldIdLst>
    <p:sldId id="507" r:id="rId2"/>
    <p:sldId id="509" r:id="rId3"/>
    <p:sldId id="531" r:id="rId4"/>
    <p:sldId id="538" r:id="rId5"/>
    <p:sldId id="539" r:id="rId6"/>
    <p:sldId id="540" r:id="rId7"/>
    <p:sldId id="545" r:id="rId8"/>
    <p:sldId id="544" r:id="rId9"/>
    <p:sldId id="532" r:id="rId10"/>
    <p:sldId id="526" r:id="rId11"/>
    <p:sldId id="543" r:id="rId12"/>
    <p:sldId id="542" r:id="rId13"/>
    <p:sldId id="546" r:id="rId14"/>
    <p:sldId id="536" r:id="rId15"/>
    <p:sldId id="548" r:id="rId16"/>
    <p:sldId id="549" r:id="rId17"/>
    <p:sldId id="521" r:id="rId18"/>
    <p:sldId id="550" r:id="rId19"/>
    <p:sldId id="535" r:id="rId20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FF66"/>
    <a:srgbClr val="FFCCCC"/>
    <a:srgbClr val="FF99CC"/>
    <a:srgbClr val="FF9933"/>
    <a:srgbClr val="99FF99"/>
    <a:srgbClr val="99FFCC"/>
    <a:srgbClr val="00FFFF"/>
    <a:srgbClr val="00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5512" autoAdjust="0"/>
  </p:normalViewPr>
  <p:slideViewPr>
    <p:cSldViewPr snapToGrid="0">
      <p:cViewPr varScale="1">
        <p:scale>
          <a:sx n="107" d="100"/>
          <a:sy n="107" d="100"/>
        </p:scale>
        <p:origin x="43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2"/>
    </p:cViewPr>
  </p:sorterViewPr>
  <p:notesViewPr>
    <p:cSldViewPr snapToGrid="0">
      <p:cViewPr varScale="1">
        <p:scale>
          <a:sx n="79" d="100"/>
          <a:sy n="79" d="100"/>
        </p:scale>
        <p:origin x="-2502" y="-108"/>
      </p:cViewPr>
      <p:guideLst>
        <p:guide orient="horz" pos="31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32.200000000000003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80908632"/>
        <c:axId val="780903144"/>
      </c:barChart>
      <c:catAx>
        <c:axId val="780908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0903144"/>
        <c:crosses val="autoZero"/>
        <c:auto val="1"/>
        <c:lblAlgn val="ctr"/>
        <c:lblOffset val="100"/>
        <c:noMultiLvlLbl val="0"/>
      </c:catAx>
      <c:valAx>
        <c:axId val="78090314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78090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057757485142243E-2"/>
          <c:y val="0.61715038737410055"/>
          <c:w val="0.81613831411896365"/>
          <c:h val="0.22292214665770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4CA26-C1D4-4114-82C5-268C680667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2737F-66CD-4DC8-9D1A-8A4FD4A41265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II. Показатели достижения учебных и воспитательных результатов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57201-3C02-4E98-8901-A98BCF8BBBF5}" type="parTrans" cxnId="{FECFE728-2E3F-496A-A36D-5BABFFFEC7F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5B386-69E5-4D41-A250-7ED8D4A38673}" type="sibTrans" cxnId="{FECFE728-2E3F-496A-A36D-5BABFFFEC7F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7D5E3-B268-4EFB-A041-B78D62A60D15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Показатель характеризует качество образования, повышение уровня функциональной грамотности в субъекте Российской Федерации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76EF5-8248-466B-8566-4C6F5F2E855C}" type="parTrans" cxnId="{D5FAA20A-4416-4056-939D-6BDFA5716EB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2FA87-AEE9-4FC7-AFAB-1C48324E2060}" type="sibTrans" cxnId="{D5FAA20A-4416-4056-939D-6BDFA5716EB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D6605-DC49-475E-8CEC-C1673C3AB751}">
      <dgm:prSet phldrT="[Текст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Показатель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25.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Функциональная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грамотность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45DDE-114D-4695-8D3B-3BDD29A7F16D}" type="parTrans" cxnId="{30AF2A5D-672D-4240-B4E2-9783D1BA42A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A5C253-7736-4B45-BF4D-DA66778FA4FE}" type="sibTrans" cxnId="{30AF2A5D-672D-4240-B4E2-9783D1BA42A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7FB0F-10BD-4554-AFF0-0E162E35611A}">
      <dgm:prSet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D6933-F4FC-401E-8986-FF12DC153D91}" type="parTrans" cxnId="{9D6D6F5A-EA8C-4B00-B9E8-4A4BB13406C3}">
      <dgm:prSet/>
      <dgm:spPr/>
      <dgm:t>
        <a:bodyPr/>
        <a:lstStyle/>
        <a:p>
          <a:endParaRPr lang="ru-RU" sz="2400"/>
        </a:p>
      </dgm:t>
    </dgm:pt>
    <dgm:pt modelId="{B5007794-79C1-44F2-A54F-F0E3A5C378F8}" type="sibTrans" cxnId="{9D6D6F5A-EA8C-4B00-B9E8-4A4BB13406C3}">
      <dgm:prSet/>
      <dgm:spPr/>
      <dgm:t>
        <a:bodyPr/>
        <a:lstStyle/>
        <a:p>
          <a:endParaRPr lang="ru-RU" sz="2400"/>
        </a:p>
      </dgm:t>
    </dgm:pt>
    <dgm:pt modelId="{E772F33F-EA46-41BD-97CC-656EDD2BCB62}">
      <dgm:prSet phldrT="[Текст]" custT="1"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BCE49-782A-4BA8-B702-71F6BF44CA6C}" type="parTrans" cxnId="{EED511CC-0AD4-441E-9761-327C0A4A0C64}">
      <dgm:prSet/>
      <dgm:spPr/>
      <dgm:t>
        <a:bodyPr/>
        <a:lstStyle/>
        <a:p>
          <a:endParaRPr lang="ru-RU"/>
        </a:p>
      </dgm:t>
    </dgm:pt>
    <dgm:pt modelId="{63FB21F1-038A-4F1F-AAF7-3B2E7665F26D}" type="sibTrans" cxnId="{EED511CC-0AD4-441E-9761-327C0A4A0C64}">
      <dgm:prSet/>
      <dgm:spPr/>
      <dgm:t>
        <a:bodyPr/>
        <a:lstStyle/>
        <a:p>
          <a:endParaRPr lang="ru-RU"/>
        </a:p>
      </dgm:t>
    </dgm:pt>
    <dgm:pt modelId="{9766A6E8-3BA8-4EF8-A611-CB5CC8965034}" type="pres">
      <dgm:prSet presAssocID="{C374CA26-C1D4-4114-82C5-268C680667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8295E-2374-49EE-A987-DA0C684CB5F8}" type="pres">
      <dgm:prSet presAssocID="{60E2737F-66CD-4DC8-9D1A-8A4FD4A41265}" presName="parentText" presStyleLbl="node1" presStyleIdx="0" presStyleCnt="1" custScaleY="65130" custLinFactNeighborX="-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3A728-B9C0-421C-BA91-29C680DEDD6F}" type="pres">
      <dgm:prSet presAssocID="{60E2737F-66CD-4DC8-9D1A-8A4FD4A412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F7CCC-C9AD-48AA-9AB7-69AD5B811F75}" type="presOf" srcId="{60E2737F-66CD-4DC8-9D1A-8A4FD4A41265}" destId="{0E18295E-2374-49EE-A987-DA0C684CB5F8}" srcOrd="0" destOrd="0" presId="urn:microsoft.com/office/officeart/2005/8/layout/vList2"/>
    <dgm:cxn modelId="{9E0D5A65-4514-44FA-9047-E98B5C2C020F}" type="presOf" srcId="{C374CA26-C1D4-4114-82C5-268C680667EC}" destId="{9766A6E8-3BA8-4EF8-A611-CB5CC8965034}" srcOrd="0" destOrd="0" presId="urn:microsoft.com/office/officeart/2005/8/layout/vList2"/>
    <dgm:cxn modelId="{7715A750-EA6B-4D7A-931D-FD0E18B5CF1C}" type="presOf" srcId="{2EFD6605-DC49-475E-8CEC-C1673C3AB751}" destId="{E2B3A728-B9C0-421C-BA91-29C680DEDD6F}" srcOrd="0" destOrd="0" presId="urn:microsoft.com/office/officeart/2005/8/layout/vList2"/>
    <dgm:cxn modelId="{FECFE728-2E3F-496A-A36D-5BABFFFEC7F9}" srcId="{C374CA26-C1D4-4114-82C5-268C680667EC}" destId="{60E2737F-66CD-4DC8-9D1A-8A4FD4A41265}" srcOrd="0" destOrd="0" parTransId="{F9257201-3C02-4E98-8901-A98BCF8BBBF5}" sibTransId="{1575B386-69E5-4D41-A250-7ED8D4A38673}"/>
    <dgm:cxn modelId="{9D6D6F5A-EA8C-4B00-B9E8-4A4BB13406C3}" srcId="{E772F33F-EA46-41BD-97CC-656EDD2BCB62}" destId="{1DC7FB0F-10BD-4554-AFF0-0E162E35611A}" srcOrd="1" destOrd="0" parTransId="{7F9D6933-F4FC-401E-8986-FF12DC153D91}" sibTransId="{B5007794-79C1-44F2-A54F-F0E3A5C378F8}"/>
    <dgm:cxn modelId="{D5FAA20A-4416-4056-939D-6BDFA5716EB7}" srcId="{E772F33F-EA46-41BD-97CC-656EDD2BCB62}" destId="{5D97D5E3-B268-4EFB-A041-B78D62A60D15}" srcOrd="0" destOrd="0" parTransId="{72776EF5-8248-466B-8566-4C6F5F2E855C}" sibTransId="{5F72FA87-AEE9-4FC7-AFAB-1C48324E2060}"/>
    <dgm:cxn modelId="{8B867822-5A86-479F-A480-A102673B461D}" type="presOf" srcId="{1DC7FB0F-10BD-4554-AFF0-0E162E35611A}" destId="{E2B3A728-B9C0-421C-BA91-29C680DEDD6F}" srcOrd="0" destOrd="3" presId="urn:microsoft.com/office/officeart/2005/8/layout/vList2"/>
    <dgm:cxn modelId="{EED511CC-0AD4-441E-9761-327C0A4A0C64}" srcId="{60E2737F-66CD-4DC8-9D1A-8A4FD4A41265}" destId="{E772F33F-EA46-41BD-97CC-656EDD2BCB62}" srcOrd="1" destOrd="0" parTransId="{E06BCE49-782A-4BA8-B702-71F6BF44CA6C}" sibTransId="{63FB21F1-038A-4F1F-AAF7-3B2E7665F26D}"/>
    <dgm:cxn modelId="{0C276838-85C9-47F9-9ECB-34D3945107BA}" type="presOf" srcId="{5D97D5E3-B268-4EFB-A041-B78D62A60D15}" destId="{E2B3A728-B9C0-421C-BA91-29C680DEDD6F}" srcOrd="0" destOrd="2" presId="urn:microsoft.com/office/officeart/2005/8/layout/vList2"/>
    <dgm:cxn modelId="{67F4D972-3AA5-425D-88C7-F97978F47B4A}" type="presOf" srcId="{E772F33F-EA46-41BD-97CC-656EDD2BCB62}" destId="{E2B3A728-B9C0-421C-BA91-29C680DEDD6F}" srcOrd="0" destOrd="1" presId="urn:microsoft.com/office/officeart/2005/8/layout/vList2"/>
    <dgm:cxn modelId="{30AF2A5D-672D-4240-B4E2-9783D1BA42AC}" srcId="{60E2737F-66CD-4DC8-9D1A-8A4FD4A41265}" destId="{2EFD6605-DC49-475E-8CEC-C1673C3AB751}" srcOrd="0" destOrd="0" parTransId="{B1645DDE-114D-4695-8D3B-3BDD29A7F16D}" sibTransId="{E4A5C253-7736-4B45-BF4D-DA66778FA4FE}"/>
    <dgm:cxn modelId="{C2A9B105-1ADB-4D0B-8210-B56F1AE90BC8}" type="presParOf" srcId="{9766A6E8-3BA8-4EF8-A611-CB5CC8965034}" destId="{0E18295E-2374-49EE-A987-DA0C684CB5F8}" srcOrd="0" destOrd="0" presId="urn:microsoft.com/office/officeart/2005/8/layout/vList2"/>
    <dgm:cxn modelId="{5564B8B3-7AEF-4B25-A31E-5E80354055CF}" type="presParOf" srcId="{9766A6E8-3BA8-4EF8-A611-CB5CC8965034}" destId="{E2B3A728-B9C0-421C-BA91-29C680DEDD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F3AB4-6F8B-4902-AEFF-FFC3D215F60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EB755B-084D-409D-9787-BC173E75E7B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Задание 1, … Задание N –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задания ВПР, в которых оценивается умение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применять полученный знания в практических ситуациях;</a:t>
          </a:r>
          <a:endParaRPr lang="ru-RU" sz="1800" dirty="0"/>
        </a:p>
      </dgm:t>
    </dgm:pt>
    <dgm:pt modelId="{D358FE0F-1AD0-4E03-A9BB-EEF7BAE8FEE9}" type="parTrans" cxnId="{70E6CEC4-DF62-4ED8-A413-D252950B80A7}">
      <dgm:prSet/>
      <dgm:spPr/>
      <dgm:t>
        <a:bodyPr/>
        <a:lstStyle/>
        <a:p>
          <a:endParaRPr lang="ru-RU" sz="2400"/>
        </a:p>
      </dgm:t>
    </dgm:pt>
    <dgm:pt modelId="{EDAE6B87-C3ED-4D44-A545-7888F4596F58}" type="sibTrans" cxnId="{70E6CEC4-DF62-4ED8-A413-D252950B80A7}">
      <dgm:prSet/>
      <dgm:spPr/>
      <dgm:t>
        <a:bodyPr/>
        <a:lstStyle/>
        <a:p>
          <a:endParaRPr lang="ru-RU" sz="2400"/>
        </a:p>
      </dgm:t>
    </dgm:pt>
    <dgm:pt modelId="{9B914BA6-6570-4C86-8855-E54836566969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Задание i – процент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выполнения Задания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i, рассчитанный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поправкой на уровень объективности результатов процедур оценки качества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образования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федерального уровня (ВПР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534A9-2389-4984-BBBE-AF49AF9CAA21}" type="parTrans" cxnId="{A0FDA2D9-26D3-4747-B576-D09E4B29B6FD}">
      <dgm:prSet/>
      <dgm:spPr/>
      <dgm:t>
        <a:bodyPr/>
        <a:lstStyle/>
        <a:p>
          <a:endParaRPr lang="ru-RU" sz="2400"/>
        </a:p>
      </dgm:t>
    </dgm:pt>
    <dgm:pt modelId="{02E89C75-BFAE-4688-9F1F-7572C0C31AA0}" type="sibTrans" cxnId="{A0FDA2D9-26D3-4747-B576-D09E4B29B6FD}">
      <dgm:prSet/>
      <dgm:spPr/>
      <dgm:t>
        <a:bodyPr/>
        <a:lstStyle/>
        <a:p>
          <a:endParaRPr lang="ru-RU" sz="2400"/>
        </a:p>
      </dgm:t>
    </dgm:pt>
    <dgm:pt modelId="{667468B4-23D5-495D-BBE1-CD7D23B0BB77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K i –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ВПР, решавших Задание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B553A-55AC-4540-959B-0C4297FE7BD7}" type="parTrans" cxnId="{751D285A-F7DE-430E-928E-732911D19C8D}">
      <dgm:prSet/>
      <dgm:spPr/>
      <dgm:t>
        <a:bodyPr/>
        <a:lstStyle/>
        <a:p>
          <a:endParaRPr lang="ru-RU" sz="2400"/>
        </a:p>
      </dgm:t>
    </dgm:pt>
    <dgm:pt modelId="{FF8DA7E4-2EC0-4BA3-A0D6-E3E70179529F}" type="sibTrans" cxnId="{751D285A-F7DE-430E-928E-732911D19C8D}">
      <dgm:prSet/>
      <dgm:spPr/>
      <dgm:t>
        <a:bodyPr/>
        <a:lstStyle/>
        <a:p>
          <a:endParaRPr lang="ru-RU" sz="2400"/>
        </a:p>
      </dgm:t>
    </dgm:pt>
    <dgm:pt modelId="{C1B79C81-EA99-4D7F-8D49-09B310C2C27D}" type="pres">
      <dgm:prSet presAssocID="{6A6F3AB4-6F8B-4902-AEFF-FFC3D215F6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4A58A9-D001-4D0C-BD60-008C967E3504}" type="pres">
      <dgm:prSet presAssocID="{6A6F3AB4-6F8B-4902-AEFF-FFC3D215F606}" presName="Name1" presStyleCnt="0"/>
      <dgm:spPr/>
    </dgm:pt>
    <dgm:pt modelId="{0E180014-F75B-45C8-9118-A9E23405825F}" type="pres">
      <dgm:prSet presAssocID="{6A6F3AB4-6F8B-4902-AEFF-FFC3D215F606}" presName="cycle" presStyleCnt="0"/>
      <dgm:spPr/>
    </dgm:pt>
    <dgm:pt modelId="{5B24862F-2908-478E-BB36-F1ACF6BC2E70}" type="pres">
      <dgm:prSet presAssocID="{6A6F3AB4-6F8B-4902-AEFF-FFC3D215F606}" presName="srcNode" presStyleLbl="node1" presStyleIdx="0" presStyleCnt="3"/>
      <dgm:spPr/>
    </dgm:pt>
    <dgm:pt modelId="{ECF7AD6C-6804-4BE4-B2C6-1816C4CCD731}" type="pres">
      <dgm:prSet presAssocID="{6A6F3AB4-6F8B-4902-AEFF-FFC3D215F606}" presName="conn" presStyleLbl="parChTrans1D2" presStyleIdx="0" presStyleCnt="1"/>
      <dgm:spPr/>
      <dgm:t>
        <a:bodyPr/>
        <a:lstStyle/>
        <a:p>
          <a:endParaRPr lang="ru-RU"/>
        </a:p>
      </dgm:t>
    </dgm:pt>
    <dgm:pt modelId="{90A1DFB5-E799-4869-85A7-2192930ADA28}" type="pres">
      <dgm:prSet presAssocID="{6A6F3AB4-6F8B-4902-AEFF-FFC3D215F606}" presName="extraNode" presStyleLbl="node1" presStyleIdx="0" presStyleCnt="3"/>
      <dgm:spPr/>
    </dgm:pt>
    <dgm:pt modelId="{27840BD0-0D21-491B-8D58-3BF93595F1FE}" type="pres">
      <dgm:prSet presAssocID="{6A6F3AB4-6F8B-4902-AEFF-FFC3D215F606}" presName="dstNode" presStyleLbl="node1" presStyleIdx="0" presStyleCnt="3"/>
      <dgm:spPr/>
    </dgm:pt>
    <dgm:pt modelId="{CDC6A562-E3CB-4843-9D15-7D3DB9AC6038}" type="pres">
      <dgm:prSet presAssocID="{C0EB755B-084D-409D-9787-BC173E75E7B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EA117-EC7C-4B19-9788-E43AD0F40BBD}" type="pres">
      <dgm:prSet presAssocID="{C0EB755B-084D-409D-9787-BC173E75E7B9}" presName="accent_1" presStyleCnt="0"/>
      <dgm:spPr/>
    </dgm:pt>
    <dgm:pt modelId="{008D251A-1926-4227-A9F7-B0384D72526D}" type="pres">
      <dgm:prSet presAssocID="{C0EB755B-084D-409D-9787-BC173E75E7B9}" presName="accentRepeatNode" presStyleLbl="solidFgAcc1" presStyleIdx="0" presStyleCnt="3"/>
      <dgm:spPr/>
    </dgm:pt>
    <dgm:pt modelId="{01ADB85F-D6EA-4E54-AB05-6D1ED7640877}" type="pres">
      <dgm:prSet presAssocID="{9B914BA6-6570-4C86-8855-E54836566969}" presName="text_2" presStyleLbl="node1" presStyleIdx="1" presStyleCnt="3" custScaleY="12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CF779-90C9-401E-B157-4F3EAB468A1A}" type="pres">
      <dgm:prSet presAssocID="{9B914BA6-6570-4C86-8855-E54836566969}" presName="accent_2" presStyleCnt="0"/>
      <dgm:spPr/>
    </dgm:pt>
    <dgm:pt modelId="{A84265B1-E3E5-4420-B11F-FD17B3E4332E}" type="pres">
      <dgm:prSet presAssocID="{9B914BA6-6570-4C86-8855-E54836566969}" presName="accentRepeatNode" presStyleLbl="solidFgAcc1" presStyleIdx="1" presStyleCnt="3"/>
      <dgm:spPr/>
    </dgm:pt>
    <dgm:pt modelId="{5EC40672-86B7-49E5-8C20-F2DC204FE9DE}" type="pres">
      <dgm:prSet presAssocID="{667468B4-23D5-495D-BBE1-CD7D23B0BB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BF623-66FA-49EE-A6D1-47F8541BC778}" type="pres">
      <dgm:prSet presAssocID="{667468B4-23D5-495D-BBE1-CD7D23B0BB77}" presName="accent_3" presStyleCnt="0"/>
      <dgm:spPr/>
    </dgm:pt>
    <dgm:pt modelId="{D2D3EC5C-15A3-43F8-B0C3-EB11F9D37B79}" type="pres">
      <dgm:prSet presAssocID="{667468B4-23D5-495D-BBE1-CD7D23B0BB77}" presName="accentRepeatNode" presStyleLbl="solidFgAcc1" presStyleIdx="2" presStyleCnt="3"/>
      <dgm:spPr/>
    </dgm:pt>
  </dgm:ptLst>
  <dgm:cxnLst>
    <dgm:cxn modelId="{BF4333F9-F390-4810-9695-2A6866574264}" type="presOf" srcId="{9B914BA6-6570-4C86-8855-E54836566969}" destId="{01ADB85F-D6EA-4E54-AB05-6D1ED7640877}" srcOrd="0" destOrd="0" presId="urn:microsoft.com/office/officeart/2008/layout/VerticalCurvedList"/>
    <dgm:cxn modelId="{BF6046D8-92A7-481A-ACC7-1C7038CE5355}" type="presOf" srcId="{6A6F3AB4-6F8B-4902-AEFF-FFC3D215F606}" destId="{C1B79C81-EA99-4D7F-8D49-09B310C2C27D}" srcOrd="0" destOrd="0" presId="urn:microsoft.com/office/officeart/2008/layout/VerticalCurvedList"/>
    <dgm:cxn modelId="{751D285A-F7DE-430E-928E-732911D19C8D}" srcId="{6A6F3AB4-6F8B-4902-AEFF-FFC3D215F606}" destId="{667468B4-23D5-495D-BBE1-CD7D23B0BB77}" srcOrd="2" destOrd="0" parTransId="{BD0B553A-55AC-4540-959B-0C4297FE7BD7}" sibTransId="{FF8DA7E4-2EC0-4BA3-A0D6-E3E70179529F}"/>
    <dgm:cxn modelId="{C596AA23-71D8-46A1-BD30-3CE485458B1D}" type="presOf" srcId="{667468B4-23D5-495D-BBE1-CD7D23B0BB77}" destId="{5EC40672-86B7-49E5-8C20-F2DC204FE9DE}" srcOrd="0" destOrd="0" presId="urn:microsoft.com/office/officeart/2008/layout/VerticalCurvedList"/>
    <dgm:cxn modelId="{A0FDA2D9-26D3-4747-B576-D09E4B29B6FD}" srcId="{6A6F3AB4-6F8B-4902-AEFF-FFC3D215F606}" destId="{9B914BA6-6570-4C86-8855-E54836566969}" srcOrd="1" destOrd="0" parTransId="{765534A9-2389-4984-BBBE-AF49AF9CAA21}" sibTransId="{02E89C75-BFAE-4688-9F1F-7572C0C31AA0}"/>
    <dgm:cxn modelId="{70E6CEC4-DF62-4ED8-A413-D252950B80A7}" srcId="{6A6F3AB4-6F8B-4902-AEFF-FFC3D215F606}" destId="{C0EB755B-084D-409D-9787-BC173E75E7B9}" srcOrd="0" destOrd="0" parTransId="{D358FE0F-1AD0-4E03-A9BB-EEF7BAE8FEE9}" sibTransId="{EDAE6B87-C3ED-4D44-A545-7888F4596F58}"/>
    <dgm:cxn modelId="{23E36247-29DC-426D-A2DD-072DB8DBE6A3}" type="presOf" srcId="{C0EB755B-084D-409D-9787-BC173E75E7B9}" destId="{CDC6A562-E3CB-4843-9D15-7D3DB9AC6038}" srcOrd="0" destOrd="0" presId="urn:microsoft.com/office/officeart/2008/layout/VerticalCurvedList"/>
    <dgm:cxn modelId="{825361CA-DD85-4712-84C0-3D2E3D26FD87}" type="presOf" srcId="{EDAE6B87-C3ED-4D44-A545-7888F4596F58}" destId="{ECF7AD6C-6804-4BE4-B2C6-1816C4CCD731}" srcOrd="0" destOrd="0" presId="urn:microsoft.com/office/officeart/2008/layout/VerticalCurvedList"/>
    <dgm:cxn modelId="{656F92F9-D66C-4249-A871-70FB7CF6299F}" type="presParOf" srcId="{C1B79C81-EA99-4D7F-8D49-09B310C2C27D}" destId="{A14A58A9-D001-4D0C-BD60-008C967E3504}" srcOrd="0" destOrd="0" presId="urn:microsoft.com/office/officeart/2008/layout/VerticalCurvedList"/>
    <dgm:cxn modelId="{E74AAC1C-2112-438A-B738-A5B8ACB7CCC9}" type="presParOf" srcId="{A14A58A9-D001-4D0C-BD60-008C967E3504}" destId="{0E180014-F75B-45C8-9118-A9E23405825F}" srcOrd="0" destOrd="0" presId="urn:microsoft.com/office/officeart/2008/layout/VerticalCurvedList"/>
    <dgm:cxn modelId="{400172CA-2924-4743-A743-866FFFCCAF4C}" type="presParOf" srcId="{0E180014-F75B-45C8-9118-A9E23405825F}" destId="{5B24862F-2908-478E-BB36-F1ACF6BC2E70}" srcOrd="0" destOrd="0" presId="urn:microsoft.com/office/officeart/2008/layout/VerticalCurvedList"/>
    <dgm:cxn modelId="{B1816183-EC96-475B-ADC6-7306182E946F}" type="presParOf" srcId="{0E180014-F75B-45C8-9118-A9E23405825F}" destId="{ECF7AD6C-6804-4BE4-B2C6-1816C4CCD731}" srcOrd="1" destOrd="0" presId="urn:microsoft.com/office/officeart/2008/layout/VerticalCurvedList"/>
    <dgm:cxn modelId="{4EB91022-DB2E-4C9A-8A76-5D9065A8C4E8}" type="presParOf" srcId="{0E180014-F75B-45C8-9118-A9E23405825F}" destId="{90A1DFB5-E799-4869-85A7-2192930ADA28}" srcOrd="2" destOrd="0" presId="urn:microsoft.com/office/officeart/2008/layout/VerticalCurvedList"/>
    <dgm:cxn modelId="{32808641-AB67-46CE-B6DF-AAE2AD2DF2ED}" type="presParOf" srcId="{0E180014-F75B-45C8-9118-A9E23405825F}" destId="{27840BD0-0D21-491B-8D58-3BF93595F1FE}" srcOrd="3" destOrd="0" presId="urn:microsoft.com/office/officeart/2008/layout/VerticalCurvedList"/>
    <dgm:cxn modelId="{A40C3A97-3EC3-4C8E-B3AB-F81E3B2C2DB6}" type="presParOf" srcId="{A14A58A9-D001-4D0C-BD60-008C967E3504}" destId="{CDC6A562-E3CB-4843-9D15-7D3DB9AC6038}" srcOrd="1" destOrd="0" presId="urn:microsoft.com/office/officeart/2008/layout/VerticalCurvedList"/>
    <dgm:cxn modelId="{85B676D9-F415-402C-9EA4-BE15AC8026BC}" type="presParOf" srcId="{A14A58A9-D001-4D0C-BD60-008C967E3504}" destId="{76DEA117-EC7C-4B19-9788-E43AD0F40BBD}" srcOrd="2" destOrd="0" presId="urn:microsoft.com/office/officeart/2008/layout/VerticalCurvedList"/>
    <dgm:cxn modelId="{1DA59228-9EF2-4265-A460-6931F4216440}" type="presParOf" srcId="{76DEA117-EC7C-4B19-9788-E43AD0F40BBD}" destId="{008D251A-1926-4227-A9F7-B0384D72526D}" srcOrd="0" destOrd="0" presId="urn:microsoft.com/office/officeart/2008/layout/VerticalCurvedList"/>
    <dgm:cxn modelId="{3493018C-39FC-4490-8B7E-7953F1F27356}" type="presParOf" srcId="{A14A58A9-D001-4D0C-BD60-008C967E3504}" destId="{01ADB85F-D6EA-4E54-AB05-6D1ED7640877}" srcOrd="3" destOrd="0" presId="urn:microsoft.com/office/officeart/2008/layout/VerticalCurvedList"/>
    <dgm:cxn modelId="{4281FCF9-B8C5-434D-B069-2EFF81E8B66B}" type="presParOf" srcId="{A14A58A9-D001-4D0C-BD60-008C967E3504}" destId="{806CF779-90C9-401E-B157-4F3EAB468A1A}" srcOrd="4" destOrd="0" presId="urn:microsoft.com/office/officeart/2008/layout/VerticalCurvedList"/>
    <dgm:cxn modelId="{D3F82FB5-8889-4DAD-8B7B-A7537A83B702}" type="presParOf" srcId="{806CF779-90C9-401E-B157-4F3EAB468A1A}" destId="{A84265B1-E3E5-4420-B11F-FD17B3E4332E}" srcOrd="0" destOrd="0" presId="urn:microsoft.com/office/officeart/2008/layout/VerticalCurvedList"/>
    <dgm:cxn modelId="{E43EEBEA-464D-4406-A5E8-622B72368346}" type="presParOf" srcId="{A14A58A9-D001-4D0C-BD60-008C967E3504}" destId="{5EC40672-86B7-49E5-8C20-F2DC204FE9DE}" srcOrd="5" destOrd="0" presId="urn:microsoft.com/office/officeart/2008/layout/VerticalCurvedList"/>
    <dgm:cxn modelId="{A4B862EB-4E2E-43DB-862C-2682204E0A10}" type="presParOf" srcId="{A14A58A9-D001-4D0C-BD60-008C967E3504}" destId="{2E3BF623-66FA-49EE-A6D1-47F8541BC778}" srcOrd="6" destOrd="0" presId="urn:microsoft.com/office/officeart/2008/layout/VerticalCurvedList"/>
    <dgm:cxn modelId="{A24CC93C-1420-491D-8A87-162B7C540E17}" type="presParOf" srcId="{2E3BF623-66FA-49EE-A6D1-47F8541BC778}" destId="{D2D3EC5C-15A3-43F8-B0C3-EB11F9D37B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F5085-CEDA-4E69-98DD-E3CDB9302EEE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16B4390D-8E07-470D-B3E7-326E8E625FE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Преобладание учебно-познавательной деятельности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когда наибольшее внимание уделяется внеурочной деятельности по учебным предметам и формированию функциональной грамотности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1385D-2BB7-4C17-B350-0E328A81AF17}" type="parTrans" cxnId="{83394A75-A84E-4C6D-99C1-0EE96FF8BCA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48518-62F6-4F49-8217-72134ADEE6AB}" type="sibTrans" cxnId="{83394A75-A84E-4C6D-99C1-0EE96FF8BCA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15001-C947-4F22-B7D7-141A341BE84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i="0" dirty="0" smtClean="0">
              <a:latin typeface="Arial" panose="020B0604020202020204" pitchFamily="34" charset="0"/>
              <a:cs typeface="Arial" panose="020B0604020202020204" pitchFamily="34" charset="0"/>
            </a:rPr>
            <a:t>Преобладание деятельности ученических сообществ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 воспитательных мероприятий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658D3-67EF-4B9B-A9F6-0754A0682F7E}" type="parTrans" cxnId="{73E07F23-4D09-4055-BAB2-C65AA210B3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D3D52-3824-4EEB-A478-5A5F1CFD617A}" type="sibTrans" cxnId="{73E07F23-4D09-4055-BAB2-C65AA210B38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867A5-2519-49D6-8E36-CA79995C146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Преобладание педагогической поддержки обучающихся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 работы по обеспечению их благополучия в пространстве общеобразовательной школы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634AA-B605-4BB7-80D4-D96417D13A07}" type="sibTrans" cxnId="{9D041CFE-9D55-47BE-A5AE-59B99048DD9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0D230-E62E-46D8-85CB-3543E99222EE}" type="parTrans" cxnId="{9D041CFE-9D55-47BE-A5AE-59B99048DD9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134A9-0373-4BA7-BC65-F69A292ECFBD}" type="pres">
      <dgm:prSet presAssocID="{275F5085-CEDA-4E69-98DD-E3CDB9302EEE}" presName="Name0" presStyleCnt="0">
        <dgm:presLayoutVars>
          <dgm:dir/>
          <dgm:resizeHandles val="exact"/>
        </dgm:presLayoutVars>
      </dgm:prSet>
      <dgm:spPr/>
    </dgm:pt>
    <dgm:pt modelId="{AC9BA2B2-00A9-45EC-A6DE-9FE4D84ECDF9}" type="pres">
      <dgm:prSet presAssocID="{275F5085-CEDA-4E69-98DD-E3CDB9302EEE}" presName="bkgdShp" presStyleLbl="alignAccFollowNode1" presStyleIdx="0" presStyleCnt="1"/>
      <dgm:spPr/>
    </dgm:pt>
    <dgm:pt modelId="{E89B3B2E-F08A-4876-BCEE-14A13594D606}" type="pres">
      <dgm:prSet presAssocID="{275F5085-CEDA-4E69-98DD-E3CDB9302EEE}" presName="linComp" presStyleCnt="0"/>
      <dgm:spPr/>
    </dgm:pt>
    <dgm:pt modelId="{BE359F3B-C220-4030-ADF7-F5475D128B13}" type="pres">
      <dgm:prSet presAssocID="{16B4390D-8E07-470D-B3E7-326E8E625FEB}" presName="compNode" presStyleCnt="0"/>
      <dgm:spPr/>
    </dgm:pt>
    <dgm:pt modelId="{C2517FEF-7338-4A2E-BA05-D74BD28CE6B3}" type="pres">
      <dgm:prSet presAssocID="{16B4390D-8E07-470D-B3E7-326E8E625F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921DA-4A66-489B-94B9-54BD8C17CB7C}" type="pres">
      <dgm:prSet presAssocID="{16B4390D-8E07-470D-B3E7-326E8E625FEB}" presName="invisiNode" presStyleLbl="node1" presStyleIdx="0" presStyleCnt="3"/>
      <dgm:spPr/>
    </dgm:pt>
    <dgm:pt modelId="{D7EB553C-739F-427B-9CBF-B0F02CBBE943}" type="pres">
      <dgm:prSet presAssocID="{16B4390D-8E07-470D-B3E7-326E8E625FE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408999D-172C-4FD8-BF1F-6CFE2AB46797}" type="pres">
      <dgm:prSet presAssocID="{47F48518-62F6-4F49-8217-72134ADEE6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4F45F2-4EDE-4CE3-BE2B-C51FD931036C}" type="pres">
      <dgm:prSet presAssocID="{DB2867A5-2519-49D6-8E36-CA79995C146D}" presName="compNode" presStyleCnt="0"/>
      <dgm:spPr/>
    </dgm:pt>
    <dgm:pt modelId="{5F717169-3B8F-480B-BFED-4B0579F7D765}" type="pres">
      <dgm:prSet presAssocID="{DB2867A5-2519-49D6-8E36-CA79995C14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60263-041D-4D6A-A0F7-D1A897E2B769}" type="pres">
      <dgm:prSet presAssocID="{DB2867A5-2519-49D6-8E36-CA79995C146D}" presName="invisiNode" presStyleLbl="node1" presStyleIdx="1" presStyleCnt="3"/>
      <dgm:spPr/>
    </dgm:pt>
    <dgm:pt modelId="{143B5477-4B3E-48B3-BFEC-63E800700F32}" type="pres">
      <dgm:prSet presAssocID="{DB2867A5-2519-49D6-8E36-CA79995C146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BE64046B-43DB-4E9D-B3A7-C2842497CB87}" type="pres">
      <dgm:prSet presAssocID="{BA9634AA-B605-4BB7-80D4-D96417D13A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62DD42-F93E-4659-B932-8A81829559CF}" type="pres">
      <dgm:prSet presAssocID="{60D15001-C947-4F22-B7D7-141A341BE84F}" presName="compNode" presStyleCnt="0"/>
      <dgm:spPr/>
    </dgm:pt>
    <dgm:pt modelId="{AA050223-CF0C-4BE6-927C-165DB760716B}" type="pres">
      <dgm:prSet presAssocID="{60D15001-C947-4F22-B7D7-141A341BE8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EBEDF-B4F1-4514-B638-4B48B7D2D89D}" type="pres">
      <dgm:prSet presAssocID="{60D15001-C947-4F22-B7D7-141A341BE84F}" presName="invisiNode" presStyleLbl="node1" presStyleIdx="2" presStyleCnt="3"/>
      <dgm:spPr/>
    </dgm:pt>
    <dgm:pt modelId="{ED218657-FA9A-4694-9628-F871D2317C6B}" type="pres">
      <dgm:prSet presAssocID="{60D15001-C947-4F22-B7D7-141A341BE84F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75857888-1968-4AD4-B8BD-71FF5DE2BA7E}" type="presOf" srcId="{BA9634AA-B605-4BB7-80D4-D96417D13A07}" destId="{BE64046B-43DB-4E9D-B3A7-C2842497CB87}" srcOrd="0" destOrd="0" presId="urn:microsoft.com/office/officeart/2005/8/layout/pList2"/>
    <dgm:cxn modelId="{04DF02CE-446A-4064-A708-BF36714B9872}" type="presOf" srcId="{60D15001-C947-4F22-B7D7-141A341BE84F}" destId="{AA050223-CF0C-4BE6-927C-165DB760716B}" srcOrd="0" destOrd="0" presId="urn:microsoft.com/office/officeart/2005/8/layout/pList2"/>
    <dgm:cxn modelId="{1F39E375-758A-4E0A-A370-D7492D4635C5}" type="presOf" srcId="{275F5085-CEDA-4E69-98DD-E3CDB9302EEE}" destId="{E4C134A9-0373-4BA7-BC65-F69A292ECFBD}" srcOrd="0" destOrd="0" presId="urn:microsoft.com/office/officeart/2005/8/layout/pList2"/>
    <dgm:cxn modelId="{F38904DB-E225-4516-9C9B-3B9E66156F7D}" type="presOf" srcId="{16B4390D-8E07-470D-B3E7-326E8E625FEB}" destId="{C2517FEF-7338-4A2E-BA05-D74BD28CE6B3}" srcOrd="0" destOrd="0" presId="urn:microsoft.com/office/officeart/2005/8/layout/pList2"/>
    <dgm:cxn modelId="{C3D576E2-B377-4019-A069-31EFACC9D312}" type="presOf" srcId="{47F48518-62F6-4F49-8217-72134ADEE6AB}" destId="{9408999D-172C-4FD8-BF1F-6CFE2AB46797}" srcOrd="0" destOrd="0" presId="urn:microsoft.com/office/officeart/2005/8/layout/pList2"/>
    <dgm:cxn modelId="{73E07F23-4D09-4055-BAB2-C65AA210B38F}" srcId="{275F5085-CEDA-4E69-98DD-E3CDB9302EEE}" destId="{60D15001-C947-4F22-B7D7-141A341BE84F}" srcOrd="2" destOrd="0" parTransId="{EA8658D3-67EF-4B9B-A9F6-0754A0682F7E}" sibTransId="{FF5D3D52-3824-4EEB-A478-5A5F1CFD617A}"/>
    <dgm:cxn modelId="{9D041CFE-9D55-47BE-A5AE-59B99048DD9B}" srcId="{275F5085-CEDA-4E69-98DD-E3CDB9302EEE}" destId="{DB2867A5-2519-49D6-8E36-CA79995C146D}" srcOrd="1" destOrd="0" parTransId="{1AA0D230-E62E-46D8-85CB-3543E99222EE}" sibTransId="{BA9634AA-B605-4BB7-80D4-D96417D13A07}"/>
    <dgm:cxn modelId="{A2413B28-8652-4076-AFCF-98404CF7783A}" type="presOf" srcId="{DB2867A5-2519-49D6-8E36-CA79995C146D}" destId="{5F717169-3B8F-480B-BFED-4B0579F7D765}" srcOrd="0" destOrd="0" presId="urn:microsoft.com/office/officeart/2005/8/layout/pList2"/>
    <dgm:cxn modelId="{83394A75-A84E-4C6D-99C1-0EE96FF8BCA9}" srcId="{275F5085-CEDA-4E69-98DD-E3CDB9302EEE}" destId="{16B4390D-8E07-470D-B3E7-326E8E625FEB}" srcOrd="0" destOrd="0" parTransId="{17D1385D-2BB7-4C17-B350-0E328A81AF17}" sibTransId="{47F48518-62F6-4F49-8217-72134ADEE6AB}"/>
    <dgm:cxn modelId="{86571851-9B2E-4E21-A6F0-21F3D7EE5F3D}" type="presParOf" srcId="{E4C134A9-0373-4BA7-BC65-F69A292ECFBD}" destId="{AC9BA2B2-00A9-45EC-A6DE-9FE4D84ECDF9}" srcOrd="0" destOrd="0" presId="urn:microsoft.com/office/officeart/2005/8/layout/pList2"/>
    <dgm:cxn modelId="{CD9135F6-DCF1-491C-A96A-ADB7936D41EC}" type="presParOf" srcId="{E4C134A9-0373-4BA7-BC65-F69A292ECFBD}" destId="{E89B3B2E-F08A-4876-BCEE-14A13594D606}" srcOrd="1" destOrd="0" presId="urn:microsoft.com/office/officeart/2005/8/layout/pList2"/>
    <dgm:cxn modelId="{4AFEBF43-B865-4BAB-9629-2AF26682F39E}" type="presParOf" srcId="{E89B3B2E-F08A-4876-BCEE-14A13594D606}" destId="{BE359F3B-C220-4030-ADF7-F5475D128B13}" srcOrd="0" destOrd="0" presId="urn:microsoft.com/office/officeart/2005/8/layout/pList2"/>
    <dgm:cxn modelId="{5287EE14-9816-4851-A6BF-FAB276E62DD7}" type="presParOf" srcId="{BE359F3B-C220-4030-ADF7-F5475D128B13}" destId="{C2517FEF-7338-4A2E-BA05-D74BD28CE6B3}" srcOrd="0" destOrd="0" presId="urn:microsoft.com/office/officeart/2005/8/layout/pList2"/>
    <dgm:cxn modelId="{A10F5DF4-9F84-4B8E-A808-7B913CD5EBFC}" type="presParOf" srcId="{BE359F3B-C220-4030-ADF7-F5475D128B13}" destId="{DD8921DA-4A66-489B-94B9-54BD8C17CB7C}" srcOrd="1" destOrd="0" presId="urn:microsoft.com/office/officeart/2005/8/layout/pList2"/>
    <dgm:cxn modelId="{A0FFF80F-6255-40E6-A173-E727D6DE9846}" type="presParOf" srcId="{BE359F3B-C220-4030-ADF7-F5475D128B13}" destId="{D7EB553C-739F-427B-9CBF-B0F02CBBE943}" srcOrd="2" destOrd="0" presId="urn:microsoft.com/office/officeart/2005/8/layout/pList2"/>
    <dgm:cxn modelId="{B32393D6-BE8A-4162-8F32-EBB82782D135}" type="presParOf" srcId="{E89B3B2E-F08A-4876-BCEE-14A13594D606}" destId="{9408999D-172C-4FD8-BF1F-6CFE2AB46797}" srcOrd="1" destOrd="0" presId="urn:microsoft.com/office/officeart/2005/8/layout/pList2"/>
    <dgm:cxn modelId="{9A5F3D00-B569-4DCD-AAF3-39351318E7A7}" type="presParOf" srcId="{E89B3B2E-F08A-4876-BCEE-14A13594D606}" destId="{814F45F2-4EDE-4CE3-BE2B-C51FD931036C}" srcOrd="2" destOrd="0" presId="urn:microsoft.com/office/officeart/2005/8/layout/pList2"/>
    <dgm:cxn modelId="{9507089A-7812-4350-A39F-7A191C3BD31A}" type="presParOf" srcId="{814F45F2-4EDE-4CE3-BE2B-C51FD931036C}" destId="{5F717169-3B8F-480B-BFED-4B0579F7D765}" srcOrd="0" destOrd="0" presId="urn:microsoft.com/office/officeart/2005/8/layout/pList2"/>
    <dgm:cxn modelId="{DD9717EB-A13A-43E4-ABA6-ABFC9CE85441}" type="presParOf" srcId="{814F45F2-4EDE-4CE3-BE2B-C51FD931036C}" destId="{7FD60263-041D-4D6A-A0F7-D1A897E2B769}" srcOrd="1" destOrd="0" presId="urn:microsoft.com/office/officeart/2005/8/layout/pList2"/>
    <dgm:cxn modelId="{D5ABE76D-28BD-40D7-8BF5-140523B0F3BD}" type="presParOf" srcId="{814F45F2-4EDE-4CE3-BE2B-C51FD931036C}" destId="{143B5477-4B3E-48B3-BFEC-63E800700F32}" srcOrd="2" destOrd="0" presId="urn:microsoft.com/office/officeart/2005/8/layout/pList2"/>
    <dgm:cxn modelId="{64263300-8018-4673-A190-55198B934465}" type="presParOf" srcId="{E89B3B2E-F08A-4876-BCEE-14A13594D606}" destId="{BE64046B-43DB-4E9D-B3A7-C2842497CB87}" srcOrd="3" destOrd="0" presId="urn:microsoft.com/office/officeart/2005/8/layout/pList2"/>
    <dgm:cxn modelId="{C684F958-E4EE-4C06-B36A-3E6EE8E80E20}" type="presParOf" srcId="{E89B3B2E-F08A-4876-BCEE-14A13594D606}" destId="{4162DD42-F93E-4659-B932-8A81829559CF}" srcOrd="4" destOrd="0" presId="urn:microsoft.com/office/officeart/2005/8/layout/pList2"/>
    <dgm:cxn modelId="{6A783F07-6E99-4A2F-B801-7B5E0C695F42}" type="presParOf" srcId="{4162DD42-F93E-4659-B932-8A81829559CF}" destId="{AA050223-CF0C-4BE6-927C-165DB760716B}" srcOrd="0" destOrd="0" presId="urn:microsoft.com/office/officeart/2005/8/layout/pList2"/>
    <dgm:cxn modelId="{2344BDD7-E023-4819-938B-1D7D365D4CFE}" type="presParOf" srcId="{4162DD42-F93E-4659-B932-8A81829559CF}" destId="{628EBEDF-B4F1-4514-B638-4B48B7D2D89D}" srcOrd="1" destOrd="0" presId="urn:microsoft.com/office/officeart/2005/8/layout/pList2"/>
    <dgm:cxn modelId="{CC7DCA50-8CC2-40DD-B6A3-90B0BB7C8688}" type="presParOf" srcId="{4162DD42-F93E-4659-B932-8A81829559CF}" destId="{ED218657-FA9A-4694-9628-F871D2317C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8295E-2374-49EE-A987-DA0C684CB5F8}">
      <dsp:nvSpPr>
        <dsp:cNvPr id="0" name=""/>
        <dsp:cNvSpPr/>
      </dsp:nvSpPr>
      <dsp:spPr>
        <a:xfrm>
          <a:off x="0" y="168650"/>
          <a:ext cx="8817023" cy="792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II. Показатели достижения учебных и воспитательных результатов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87" y="207337"/>
        <a:ext cx="8739649" cy="715127"/>
      </dsp:txXfrm>
    </dsp:sp>
    <dsp:sp modelId="{E2B3A728-B9C0-421C-BA91-29C680DEDD6F}">
      <dsp:nvSpPr>
        <dsp:cNvPr id="0" name=""/>
        <dsp:cNvSpPr/>
      </dsp:nvSpPr>
      <dsp:spPr>
        <a:xfrm>
          <a:off x="0" y="961152"/>
          <a:ext cx="8817023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Показатель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25.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Функциональная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грамотность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Показатель характеризует качество образования, повышение уровня функциональной грамотности в субъекте Российской Федерации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61152"/>
        <a:ext cx="8817023" cy="1883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7AD6C-6804-4BE4-B2C6-1816C4CCD731}">
      <dsp:nvSpPr>
        <dsp:cNvPr id="0" name=""/>
        <dsp:cNvSpPr/>
      </dsp:nvSpPr>
      <dsp:spPr>
        <a:xfrm>
          <a:off x="-3498817" y="-537860"/>
          <a:ext cx="4171419" cy="4171419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A562-E3CB-4843-9D15-7D3DB9AC6038}">
      <dsp:nvSpPr>
        <dsp:cNvPr id="0" name=""/>
        <dsp:cNvSpPr/>
      </dsp:nvSpPr>
      <dsp:spPr>
        <a:xfrm>
          <a:off x="432510" y="309569"/>
          <a:ext cx="9715215" cy="6191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4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Задание 1, … Задание N –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задания ВПР, в которых оценивается умение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применять полученный знания в практических ситуациях;</a:t>
          </a:r>
          <a:endParaRPr lang="ru-RU" sz="1800" kern="1200" dirty="0"/>
        </a:p>
      </dsp:txBody>
      <dsp:txXfrm>
        <a:off x="432510" y="309569"/>
        <a:ext cx="9715215" cy="619139"/>
      </dsp:txXfrm>
    </dsp:sp>
    <dsp:sp modelId="{008D251A-1926-4227-A9F7-B0384D72526D}">
      <dsp:nvSpPr>
        <dsp:cNvPr id="0" name=""/>
        <dsp:cNvSpPr/>
      </dsp:nvSpPr>
      <dsp:spPr>
        <a:xfrm>
          <a:off x="45548" y="232177"/>
          <a:ext cx="773924" cy="773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DB85F-D6EA-4E54-AB05-6D1ED7640877}">
      <dsp:nvSpPr>
        <dsp:cNvPr id="0" name=""/>
        <dsp:cNvSpPr/>
      </dsp:nvSpPr>
      <dsp:spPr>
        <a:xfrm>
          <a:off x="657567" y="1152395"/>
          <a:ext cx="9490158" cy="79090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4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Задание i – процент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выполнения Задания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i, рассчитанный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поправкой на уровень объективности результатов процедур оценки качества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образования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федерального уровня (ВПР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567" y="1152395"/>
        <a:ext cx="9490158" cy="790907"/>
      </dsp:txXfrm>
    </dsp:sp>
    <dsp:sp modelId="{A84265B1-E3E5-4420-B11F-FD17B3E4332E}">
      <dsp:nvSpPr>
        <dsp:cNvPr id="0" name=""/>
        <dsp:cNvSpPr/>
      </dsp:nvSpPr>
      <dsp:spPr>
        <a:xfrm>
          <a:off x="270605" y="1160887"/>
          <a:ext cx="773924" cy="773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40672-86B7-49E5-8C20-F2DC204FE9DE}">
      <dsp:nvSpPr>
        <dsp:cNvPr id="0" name=""/>
        <dsp:cNvSpPr/>
      </dsp:nvSpPr>
      <dsp:spPr>
        <a:xfrm>
          <a:off x="432510" y="2166989"/>
          <a:ext cx="9715215" cy="61913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4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K i –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ВПР, решавших Задание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510" y="2166989"/>
        <a:ext cx="9715215" cy="619139"/>
      </dsp:txXfrm>
    </dsp:sp>
    <dsp:sp modelId="{D2D3EC5C-15A3-43F8-B0C3-EB11F9D37B79}">
      <dsp:nvSpPr>
        <dsp:cNvPr id="0" name=""/>
        <dsp:cNvSpPr/>
      </dsp:nvSpPr>
      <dsp:spPr>
        <a:xfrm>
          <a:off x="45548" y="2089596"/>
          <a:ext cx="773924" cy="773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BA2B2-00A9-45EC-A6DE-9FE4D84ECDF9}">
      <dsp:nvSpPr>
        <dsp:cNvPr id="0" name=""/>
        <dsp:cNvSpPr/>
      </dsp:nvSpPr>
      <dsp:spPr>
        <a:xfrm>
          <a:off x="0" y="0"/>
          <a:ext cx="11269330" cy="2438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B553C-739F-427B-9CBF-B0F02CBBE943}">
      <dsp:nvSpPr>
        <dsp:cNvPr id="0" name=""/>
        <dsp:cNvSpPr/>
      </dsp:nvSpPr>
      <dsp:spPr>
        <a:xfrm>
          <a:off x="338079" y="325120"/>
          <a:ext cx="3310365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517FEF-7338-4A2E-BA05-D74BD28CE6B3}">
      <dsp:nvSpPr>
        <dsp:cNvPr id="0" name=""/>
        <dsp:cNvSpPr/>
      </dsp:nvSpPr>
      <dsp:spPr>
        <a:xfrm rot="10800000">
          <a:off x="338079" y="2438400"/>
          <a:ext cx="3310365" cy="29802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Преобладание учебно-познавательной деятельности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когда наибольшее внимание уделяется внеурочной деятельности по учебным предметам и формированию функциональной грамотности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9732" y="2438400"/>
        <a:ext cx="3127059" cy="2888613"/>
      </dsp:txXfrm>
    </dsp:sp>
    <dsp:sp modelId="{143B5477-4B3E-48B3-BFEC-63E800700F32}">
      <dsp:nvSpPr>
        <dsp:cNvPr id="0" name=""/>
        <dsp:cNvSpPr/>
      </dsp:nvSpPr>
      <dsp:spPr>
        <a:xfrm>
          <a:off x="3979482" y="325120"/>
          <a:ext cx="3310365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717169-3B8F-480B-BFED-4B0579F7D765}">
      <dsp:nvSpPr>
        <dsp:cNvPr id="0" name=""/>
        <dsp:cNvSpPr/>
      </dsp:nvSpPr>
      <dsp:spPr>
        <a:xfrm rot="10800000">
          <a:off x="3979482" y="2438400"/>
          <a:ext cx="3310365" cy="2980266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Преобладание педагогической поддержки обучающихся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и работы по обеспечению их благополучия в пространстве общеобразовательной школы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71135" y="2438400"/>
        <a:ext cx="3127059" cy="2888613"/>
      </dsp:txXfrm>
    </dsp:sp>
    <dsp:sp modelId="{ED218657-FA9A-4694-9628-F871D2317C6B}">
      <dsp:nvSpPr>
        <dsp:cNvPr id="0" name=""/>
        <dsp:cNvSpPr/>
      </dsp:nvSpPr>
      <dsp:spPr>
        <a:xfrm>
          <a:off x="7620884" y="325120"/>
          <a:ext cx="3310365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50223-CF0C-4BE6-927C-165DB760716B}">
      <dsp:nvSpPr>
        <dsp:cNvPr id="0" name=""/>
        <dsp:cNvSpPr/>
      </dsp:nvSpPr>
      <dsp:spPr>
        <a:xfrm rot="10800000">
          <a:off x="7620884" y="2438400"/>
          <a:ext cx="3310365" cy="2980266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Преобладание деятельности ученических сообществ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и воспитательных мероприятий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712537" y="2438400"/>
        <a:ext cx="3127059" cy="288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21" cy="495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081" y="0"/>
            <a:ext cx="2971321" cy="4958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F2E6-57C5-4EDA-AFFD-9E7605338F8C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71321" cy="4958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081" y="9429197"/>
            <a:ext cx="2971321" cy="4958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4245-3AEC-451F-B36C-2E5DB8DD6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3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3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8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0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2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7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4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algn="ctr" defTabSz="913631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26.08.2022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26.08.2022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instrao.ru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.resh.edu.ru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hyperlink" Target="https://prosv.ru/" TargetMode="External"/><Relationship Id="rId4" Type="http://schemas.openxmlformats.org/officeDocument/2006/relationships/hyperlink" Target="https://fipi.ru/" TargetMode="External"/><Relationship Id="rId9" Type="http://schemas.openxmlformats.org/officeDocument/2006/relationships/hyperlink" Target="http://iro23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inobr.krasnodar.ru/" TargetMode="External"/><Relationship Id="rId13" Type="http://schemas.openxmlformats.org/officeDocument/2006/relationships/image" Target="../media/image24.png"/><Relationship Id="rId18" Type="http://schemas.openxmlformats.org/officeDocument/2006/relationships/hyperlink" Target="https://fg.resh.edu.ru/" TargetMode="External"/><Relationship Id="rId3" Type="http://schemas.openxmlformats.org/officeDocument/2006/relationships/hyperlink" Target="https://edsoo.ru/" TargetMode="External"/><Relationship Id="rId7" Type="http://schemas.openxmlformats.org/officeDocument/2006/relationships/hyperlink" Target="https://edu.gov.ru/" TargetMode="External"/><Relationship Id="rId12" Type="http://schemas.openxmlformats.org/officeDocument/2006/relationships/hyperlink" Target="https://apkpro.ru/" TargetMode="External"/><Relationship Id="rId17" Type="http://schemas.openxmlformats.org/officeDocument/2006/relationships/image" Target="../media/image10.png"/><Relationship Id="rId2" Type="http://schemas.openxmlformats.org/officeDocument/2006/relationships/image" Target="../media/image8.png"/><Relationship Id="rId16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://iro23.ru/" TargetMode="External"/><Relationship Id="rId5" Type="http://schemas.openxmlformats.org/officeDocument/2006/relationships/hyperlink" Target="https://instrao.ru/" TargetMode="External"/><Relationship Id="rId15" Type="http://schemas.openxmlformats.org/officeDocument/2006/relationships/hyperlink" Target="https://prosv.ru/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1091" cy="68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268329" y="107060"/>
            <a:ext cx="1153554" cy="11380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13207" y="414703"/>
            <a:ext cx="6942335" cy="52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МОЛОДЁЖНОЙ ПОЛИТИКИ </a:t>
            </a:r>
          </a:p>
          <a:p>
            <a:pPr defTabSz="913631"/>
            <a:r>
              <a:rPr lang="ru-RU" sz="1399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07260" y="302331"/>
            <a:ext cx="0" cy="87496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8"/>
          <p:cNvSpPr txBox="1">
            <a:spLocks/>
          </p:cNvSpPr>
          <p:nvPr/>
        </p:nvSpPr>
        <p:spPr>
          <a:xfrm>
            <a:off x="268329" y="1794483"/>
            <a:ext cx="6845967" cy="2374236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развитии функциональной грамотности у обучающихся Краснодарского края 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8758" y="4664710"/>
            <a:ext cx="9168329" cy="117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4" tIns="45677" rIns="431593" bIns="45677" anchor="ctr"/>
          <a:lstStyle/>
          <a:p>
            <a:pPr algn="r" defTabSz="913631">
              <a:defRPr/>
            </a:pPr>
            <a:endParaRPr lang="ru-RU" sz="1999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9084391" y="6162970"/>
            <a:ext cx="3072696" cy="503625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kern="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  <a:endParaRPr lang="ru-RU" sz="1600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ГербКубани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67485" y="124890"/>
            <a:ext cx="555240" cy="668071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sp>
        <p:nvSpPr>
          <p:cNvPr id="17" name="Заголовок 8"/>
          <p:cNvSpPr txBox="1">
            <a:spLocks/>
          </p:cNvSpPr>
          <p:nvPr/>
        </p:nvSpPr>
        <p:spPr>
          <a:xfrm>
            <a:off x="7202491" y="4664710"/>
            <a:ext cx="4751428" cy="503625"/>
          </a:xfrm>
          <a:prstGeom prst="rect">
            <a:avLst/>
          </a:prstGeom>
        </p:spPr>
        <p:txBody>
          <a:bodyPr vert="horz" lIns="91362" tIns="45680" rIns="91362" bIns="456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kern="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Колчанов Андрей Викторович,</a:t>
            </a:r>
            <a:endParaRPr lang="ru-RU" sz="2000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100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b="1" i="1" kern="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общего образования, начальник отдела общего образования в управлении общего </a:t>
            </a:r>
            <a:r>
              <a:rPr lang="ru-RU" sz="1800" b="1" i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1800" b="1" i="1" kern="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образования, науки и молодежной политики Краснодарского края </a:t>
            </a:r>
            <a:endParaRPr lang="ru-RU" sz="1800" b="1" i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2"/>
          <a:srcRect l="12112" t="9743" r="16337" b="9292"/>
          <a:stretch/>
        </p:blipFill>
        <p:spPr>
          <a:xfrm>
            <a:off x="665825" y="1201393"/>
            <a:ext cx="5125375" cy="3759774"/>
          </a:xfrm>
          <a:prstGeom prst="rect">
            <a:avLst/>
          </a:prstGeom>
          <a:ln>
            <a:solidFill>
              <a:srgbClr val="20377B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8571545" y="2570670"/>
            <a:ext cx="396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https://fg.resh.edu.ru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35962" t="8837" r="35046" b="9350"/>
          <a:stretch/>
        </p:blipFill>
        <p:spPr bwMode="auto">
          <a:xfrm>
            <a:off x="6217048" y="1201393"/>
            <a:ext cx="2155427" cy="3759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750371" y="1442082"/>
            <a:ext cx="3441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https://resh.edu.ru/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972" y="5255166"/>
            <a:ext cx="11180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66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1075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осуществляют  работу на портале,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5 271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принял участие в процедуре оценки уровня функциональной грамотности обучающихся, проведено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13 888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167 864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функциональной грамотности</a:t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итогам 2021-2022 учебного года)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5775" y="1086469"/>
          <a:ext cx="5425128" cy="5509505"/>
        </p:xfrm>
        <a:graphic>
          <a:graphicData uri="http://schemas.openxmlformats.org/drawingml/2006/table">
            <a:tbl>
              <a:tblPr/>
              <a:tblGrid>
                <a:gridCol w="330614"/>
                <a:gridCol w="2072640"/>
                <a:gridCol w="844731"/>
                <a:gridCol w="1018903"/>
                <a:gridCol w="1158240"/>
              </a:tblGrid>
              <a:tr h="626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дневных ОО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школ, работающих на РЭШ ФГ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Номера школ, которые не работают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Армавир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Геленджик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Горячий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5, 7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80, 104, 19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Новороссийск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20, 25, 88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7, 18, 32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28, 30, 33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Белореченский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13, 19, 21, 22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Ейский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3, 15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669280" y="1086468"/>
          <a:ext cx="6283373" cy="5539985"/>
        </p:xfrm>
        <a:graphic>
          <a:graphicData uri="http://schemas.openxmlformats.org/drawingml/2006/table">
            <a:tbl>
              <a:tblPr/>
              <a:tblGrid>
                <a:gridCol w="339634"/>
                <a:gridCol w="2055223"/>
                <a:gridCol w="896983"/>
                <a:gridCol w="1271451"/>
                <a:gridCol w="1720082"/>
              </a:tblGrid>
              <a:tr h="392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дневных ОО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школ, работающих на РЭШ ФГ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Номера школ, которые не работают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4, 5,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11, 12, 17, 19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20, 16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9, 43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3, 14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Тимашевский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1, 39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8, 16, 19, 21, 22, 24, 25, 28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Формальное использование банка заданий </a:t>
            </a:r>
            <a:b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итогам 2021-2022 учебного года)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7151"/>
              </p:ext>
            </p:extLst>
          </p:nvPr>
        </p:nvGraphicFramePr>
        <p:xfrm>
          <a:off x="466020" y="1034701"/>
          <a:ext cx="10897305" cy="557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815"/>
                <a:gridCol w="2666619"/>
                <a:gridCol w="3066871"/>
              </a:tblGrid>
              <a:tr h="272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школ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школ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Брюховецкий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16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город Геленджик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4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город Краснодар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2, 11, 34, 63, 73, 96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город Новороссийск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15, 21, 29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город Сочи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28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Ейский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Кореновский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39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Красноармейский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Ленинградский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Отрадненский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Павловский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Северский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Староминский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Тимашевский район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Усть-Лабинский район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8" marR="6224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оптимальной организации работы на портале РЭШ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0399" y="1458189"/>
            <a:ext cx="2497667" cy="905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Стартовая диагностика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907" y="3481155"/>
            <a:ext cx="2497667" cy="157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стартовой диагностики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702574" y="2980661"/>
            <a:ext cx="296334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976" y="2451657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fg.resh.edu.ru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345108" y="4214871"/>
            <a:ext cx="296334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88831" y="1458190"/>
            <a:ext cx="4013039" cy="993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дидактических материалов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902" y="3203788"/>
            <a:ext cx="1781594" cy="4688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12028" y="3253525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instrao.ru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6008" y="3989967"/>
            <a:ext cx="1518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fipi.ru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701" y="3929613"/>
            <a:ext cx="339532" cy="4850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17314" y="2590162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://fg.resh.edu.ru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370" y="2507401"/>
            <a:ext cx="1087634" cy="65380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31704" y="2577000"/>
            <a:ext cx="3927292" cy="571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3370" y="3216950"/>
            <a:ext cx="3927292" cy="571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3370" y="3859105"/>
            <a:ext cx="3927292" cy="571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83193" y="4471607"/>
            <a:ext cx="3927292" cy="571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74578" y="5134427"/>
            <a:ext cx="3927292" cy="571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701" y="5189224"/>
            <a:ext cx="1925114" cy="4039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97815" y="5223832"/>
            <a:ext cx="170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http://iro23.ru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09457" y="4529947"/>
            <a:ext cx="175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prosv.ru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9378" y="4500658"/>
            <a:ext cx="1288269" cy="52741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8522873" y="1365644"/>
            <a:ext cx="3316848" cy="28492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вопросов функциональной грамотности в урочную, внеурочно деятельность, дополнительное образование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8040273" y="2297880"/>
            <a:ext cx="296334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10033130" y="4492774"/>
            <a:ext cx="296334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596921" y="4914668"/>
            <a:ext cx="3168751" cy="905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диагностика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48364" y="5967329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fg.resh.edu.ru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238250" y="0"/>
            <a:ext cx="10839450" cy="918080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учителей, и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спольз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ующих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РЭШ в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образовательном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90990"/>
              </p:ext>
            </p:extLst>
          </p:nvPr>
        </p:nvGraphicFramePr>
        <p:xfrm>
          <a:off x="180975" y="1004117"/>
          <a:ext cx="5810250" cy="5609059"/>
        </p:xfrm>
        <a:graphic>
          <a:graphicData uri="http://schemas.openxmlformats.org/drawingml/2006/table">
            <a:tbl>
              <a:tblPr/>
              <a:tblGrid>
                <a:gridCol w="333375"/>
                <a:gridCol w="1733550"/>
                <a:gridCol w="1143000"/>
                <a:gridCol w="1362075"/>
                <a:gridCol w="1238250"/>
              </a:tblGrid>
              <a:tr h="362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Численность учителей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Численность учителей, работающих с банком заданий 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учителей, работающих с банком заданий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Анапа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Армавир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Геленджик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Горячий Ключ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Краснодар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Новороссийск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 Сочи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Абинский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Апшеронский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Белоглинский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Белореченский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Брюховецкий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Выселковский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Гулькевичский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Динской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Ейский 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Кавказский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Калининский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Каневский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Кореновский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Красноармейский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Крыловский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94512"/>
              </p:ext>
            </p:extLst>
          </p:nvPr>
        </p:nvGraphicFramePr>
        <p:xfrm>
          <a:off x="6143625" y="1004117"/>
          <a:ext cx="5781675" cy="5609059"/>
        </p:xfrm>
        <a:graphic>
          <a:graphicData uri="http://schemas.openxmlformats.org/drawingml/2006/table">
            <a:tbl>
              <a:tblPr/>
              <a:tblGrid>
                <a:gridCol w="411001"/>
                <a:gridCol w="1684499"/>
                <a:gridCol w="1123950"/>
                <a:gridCol w="1343025"/>
                <a:gridCol w="1219200"/>
              </a:tblGrid>
              <a:tr h="792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Численность учителей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Численность учителей, работающих с банком заданий 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учителей, работающих с банком заданий</a:t>
                      </a:r>
                    </a:p>
                  </a:txBody>
                  <a:tcPr marL="5333" marR="5333" marT="53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Крымский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Курганинский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Кущевский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Лабинский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Ленинградский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Мостовский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Новокубанский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Новопокровский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Отрадненский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Павловский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Прим.-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Ахтарский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Северский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Славянский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Староминский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Тбилисский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Темрюкский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Тимашевский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Тихорецкий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Туапсинский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Успенский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Усть-Лабинский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р. Щербиновский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5333" marR="5333" marT="5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3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95627" y="786307"/>
            <a:ext cx="10753195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076" y="2670573"/>
            <a:ext cx="57268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ТОП-10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 с наибольшей долей высокого уровня 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функциональной грамотности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9325" y="2670573"/>
            <a:ext cx="61626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ТОП-10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 с наибольшей долей недостаточного уровня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функциональной грамотности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19075" y="3391613"/>
          <a:ext cx="6153149" cy="32071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08121"/>
                <a:gridCol w="1522026"/>
                <a:gridCol w="936329"/>
                <a:gridCol w="721514"/>
                <a:gridCol w="765159"/>
              </a:tblGrid>
              <a:tr h="2370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Проверено работ</a:t>
                      </a:r>
                      <a:endParaRPr lang="ru-RU" sz="14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endParaRPr lang="ru-RU" sz="14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endParaRPr lang="ru-RU" sz="16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 р-н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гимназия № 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 р-н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район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р-н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р-н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р-н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 р-н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526909" y="3391613"/>
          <a:ext cx="5611906" cy="32386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99129"/>
                <a:gridCol w="1219200"/>
                <a:gridCol w="986118"/>
                <a:gridCol w="735036"/>
                <a:gridCol w="672423"/>
              </a:tblGrid>
              <a:tr h="1619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Проверено работ</a:t>
                      </a:r>
                      <a:endParaRPr lang="ru-RU" sz="14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Недостаточный уровень </a:t>
                      </a:r>
                      <a:endParaRPr lang="ru-RU" sz="14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endParaRPr lang="ru-RU" sz="1600" b="1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  <a:endParaRPr lang="ru-RU" sz="1600" b="0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19</a:t>
                      </a:r>
                      <a:endParaRPr lang="ru-RU" sz="1600" b="0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69696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16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59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Прим.-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Ахтарский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р-н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№ 11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г.-к. Анапа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23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88548" y="1280122"/>
            <a:ext cx="2930284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Краснодарский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36099631"/>
              </p:ext>
            </p:extLst>
          </p:nvPr>
        </p:nvGraphicFramePr>
        <p:xfrm>
          <a:off x="2254450" y="1091889"/>
          <a:ext cx="9678607" cy="13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819331" y="52192"/>
            <a:ext cx="11415156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функциональной грамотности обучающихся по данным диагностических работ на платформе РЭШ</a:t>
            </a:r>
          </a:p>
        </p:txBody>
      </p:sp>
    </p:spTree>
    <p:extLst>
      <p:ext uri="{BB962C8B-B14F-4D97-AF65-F5344CB8AC3E}">
        <p14:creationId xmlns:p14="http://schemas.microsoft.com/office/powerpoint/2010/main" val="35831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669" y="1677062"/>
          <a:ext cx="5728072" cy="771525"/>
        </p:xfrm>
        <a:graphic>
          <a:graphicData uri="http://schemas.openxmlformats.org/drawingml/2006/table">
            <a:tbl>
              <a:tblPr/>
              <a:tblGrid>
                <a:gridCol w="268566"/>
                <a:gridCol w="1766047"/>
                <a:gridCol w="1021977"/>
                <a:gridCol w="762000"/>
                <a:gridCol w="1057835"/>
                <a:gridCol w="851647"/>
              </a:tblGrid>
              <a:tr h="591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№ п/п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Муниципалитет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Количество школ, принявших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участие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в диагностике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Проверено работ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Недостаточный уровень (доля)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Высокий уровень (доля)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117817" y="1677053"/>
          <a:ext cx="5834837" cy="812017"/>
        </p:xfrm>
        <a:graphic>
          <a:graphicData uri="http://schemas.openxmlformats.org/drawingml/2006/table">
            <a:tbl>
              <a:tblPr/>
              <a:tblGrid>
                <a:gridCol w="416193"/>
                <a:gridCol w="1605944"/>
                <a:gridCol w="994570"/>
                <a:gridCol w="852159"/>
                <a:gridCol w="1120589"/>
                <a:gridCol w="845382"/>
              </a:tblGrid>
              <a:tr h="81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№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п/п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DejaVu Sans"/>
                      </a:endParaRPr>
                    </a:p>
                  </a:txBody>
                  <a:tcPr marL="5526" marR="5526" marT="5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Муниципалитет</a:t>
                      </a:r>
                    </a:p>
                  </a:txBody>
                  <a:tcPr marL="5526" marR="5526" marT="5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Количество школ, принявших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участие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в диагностике</a:t>
                      </a:r>
                    </a:p>
                  </a:txBody>
                  <a:tcPr marL="5526" marR="5526" marT="5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Проверено работ</a:t>
                      </a:r>
                    </a:p>
                  </a:txBody>
                  <a:tcPr marL="5526" marR="5526" marT="5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Недостаточный уровень (доля)</a:t>
                      </a:r>
                    </a:p>
                  </a:txBody>
                  <a:tcPr marL="5526" marR="5526" marT="5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DejaVu Sans"/>
                        </a:rPr>
                        <a:t>Высокий уровень (доля)</a:t>
                      </a:r>
                    </a:p>
                  </a:txBody>
                  <a:tcPr marL="5526" marR="5526" marT="5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015" y="969167"/>
            <a:ext cx="1129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631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диагностических работах на платформе РЭШ приняли участие 763 школы, проведено 66,8 тыс. работ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6844" y="20276"/>
            <a:ext cx="11415156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Качественные результаты диагностических работ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669" y="2465340"/>
          <a:ext cx="5728072" cy="3897630"/>
        </p:xfrm>
        <a:graphic>
          <a:graphicData uri="http://schemas.openxmlformats.org/drawingml/2006/table">
            <a:tbl>
              <a:tblPr/>
              <a:tblGrid>
                <a:gridCol w="295460"/>
                <a:gridCol w="1736737"/>
                <a:gridCol w="997499"/>
                <a:gridCol w="770964"/>
                <a:gridCol w="1057836"/>
                <a:gridCol w="869576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город-курорт Анапа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 Армавир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город-курорт Геленджик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 Горячий Ключ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 Краснодар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 Новороссийск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город-курорт Сочи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Абинский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Апшеронский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Белоглинский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Белореченский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Брюховецкий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Выселковский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Гулькевичский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Динской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Ейский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Кавказский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Калининский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Каневской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Кореновский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Красноармейский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Крыловский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117817" y="2489070"/>
          <a:ext cx="5834837" cy="3897630"/>
        </p:xfrm>
        <a:graphic>
          <a:graphicData uri="http://schemas.openxmlformats.org/drawingml/2006/table">
            <a:tbl>
              <a:tblPr/>
              <a:tblGrid>
                <a:gridCol w="416192"/>
                <a:gridCol w="1614909"/>
                <a:gridCol w="968188"/>
                <a:gridCol w="878541"/>
                <a:gridCol w="1093694"/>
                <a:gridCol w="863313"/>
              </a:tblGrid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Крымский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Курганинский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Кущевский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Лабинский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Мостовский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Новокубанский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Новопокровский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Отрадненский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Павловский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Приморско-Ахтарский р.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Северский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Славянский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Староминский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Тбилисский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Темрюкский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Тимашевский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Тихорецкий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Туапсинский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Успенский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Усть-Лабинский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76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Щербиновский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8" y="5052298"/>
            <a:ext cx="3267026" cy="4989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4688" y="5801297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edsoo.ru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8" y="2828076"/>
            <a:ext cx="2984361" cy="7853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9501" y="3771530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instrao.ru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08" y="1358767"/>
            <a:ext cx="3315956" cy="8175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9136" y="2010521"/>
            <a:ext cx="3035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edu.gov.ru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71988" y="3828792"/>
            <a:ext cx="454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minobr.krasnodar.ru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clrChange>
              <a:clrFrom>
                <a:srgbClr val="004D7B"/>
              </a:clrFrom>
              <a:clrTo>
                <a:srgbClr val="004D7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2877" y="2948549"/>
            <a:ext cx="3128387" cy="8674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1303" y="4574365"/>
            <a:ext cx="4655736" cy="97689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330791" y="5801297"/>
            <a:ext cx="2552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http://iro23.ru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12510" y="2010521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apkpro.ru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7425" y="1129810"/>
            <a:ext cx="2818430" cy="9382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8691" y="4691635"/>
            <a:ext cx="2153697" cy="101268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32862" y="5801297"/>
            <a:ext cx="263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prosv.ru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62131" y="4026425"/>
            <a:ext cx="2258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fipi.ru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2381" y="2622396"/>
            <a:ext cx="1000125" cy="142875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139949" y="2010521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://fg.resh.edu.ru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97580" y="1210593"/>
            <a:ext cx="1529500" cy="9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76844" y="-107503"/>
            <a:ext cx="11415156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3459" y="976199"/>
            <a:ext cx="737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2021-2022 учебного года, %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182.nnov.ru/images/onlin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7592" r="81280" b="38666"/>
          <a:stretch/>
        </p:blipFill>
        <p:spPr bwMode="auto">
          <a:xfrm>
            <a:off x="2584957" y="1052962"/>
            <a:ext cx="1163477" cy="11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58353" y="4943044"/>
            <a:ext cx="3186582" cy="2143020"/>
          </a:xfrm>
          <a:prstGeom prst="rect">
            <a:avLst/>
          </a:prstGeom>
          <a:noFill/>
        </p:spPr>
        <p:txBody>
          <a:bodyPr wrap="square" lIns="80134" tIns="40067" rIns="80134" bIns="40067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место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числу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просмотренных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уроков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471" y="1020101"/>
            <a:ext cx="217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ПРЕИМУЩЕСТВА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онлайн-уроков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5625" t="1380" r="53516" b="79139"/>
          <a:stretch/>
        </p:blipFill>
        <p:spPr>
          <a:xfrm>
            <a:off x="122444" y="1602070"/>
            <a:ext cx="2382632" cy="5330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55547" t="2714" r="6797" b="79637"/>
          <a:stretch/>
        </p:blipFill>
        <p:spPr>
          <a:xfrm>
            <a:off x="259067" y="2182649"/>
            <a:ext cx="2325890" cy="5115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395" t="52783" r="61949" b="29568"/>
          <a:stretch/>
        </p:blipFill>
        <p:spPr>
          <a:xfrm>
            <a:off x="164799" y="2800400"/>
            <a:ext cx="2340278" cy="5146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61200" t="52783" r="1144" b="29568"/>
          <a:stretch/>
        </p:blipFill>
        <p:spPr>
          <a:xfrm>
            <a:off x="259067" y="3359464"/>
            <a:ext cx="2426983" cy="533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68253" y="4002955"/>
            <a:ext cx="2980529" cy="1188912"/>
          </a:xfrm>
          <a:prstGeom prst="rect">
            <a:avLst/>
          </a:prstGeom>
          <a:noFill/>
        </p:spPr>
        <p:txBody>
          <a:bodyPr wrap="square" lIns="80134" tIns="40067" rIns="80134" bIns="40067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ТОП-10 регионов по охвату школ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69294"/>
              </p:ext>
            </p:extLst>
          </p:nvPr>
        </p:nvGraphicFramePr>
        <p:xfrm>
          <a:off x="3961389" y="1522617"/>
          <a:ext cx="3661774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195"/>
                <a:gridCol w="2246666"/>
                <a:gridCol w="88991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город-курорт Анапа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Армавир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город-курорт Геленджик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Горячий Ключ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Краснодар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Новороссийск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город-курорт Сочи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Белореченский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93776"/>
              </p:ext>
            </p:extLst>
          </p:nvPr>
        </p:nvGraphicFramePr>
        <p:xfrm>
          <a:off x="3969343" y="3893199"/>
          <a:ext cx="3653820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054"/>
                <a:gridCol w="2241786"/>
                <a:gridCol w="88798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Ейский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67270"/>
              </p:ext>
            </p:extLst>
          </p:nvPr>
        </p:nvGraphicFramePr>
        <p:xfrm>
          <a:off x="8114629" y="1522617"/>
          <a:ext cx="3629136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514"/>
                <a:gridCol w="2226641"/>
                <a:gridCol w="881981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Крымский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Курганинский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Новокубанский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 р.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89829"/>
              </p:ext>
            </p:extLst>
          </p:nvPr>
        </p:nvGraphicFramePr>
        <p:xfrm>
          <a:off x="8114629" y="3869577"/>
          <a:ext cx="3629137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514"/>
                <a:gridCol w="2226641"/>
                <a:gridCol w="881982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Староминский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Тимашевский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 район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 район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4" y="1336711"/>
            <a:ext cx="939450" cy="495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9" y="2518873"/>
            <a:ext cx="939450" cy="495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9459" y="1289908"/>
            <a:ext cx="105101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анализ планирования курсов внеурочной деятельности по направлениям функциональной грамотности на 2022-2023 учебный год, произвести корректировку (при необходимости</a:t>
            </a:r>
            <a:r>
              <a:rPr lang="ru-RU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b="1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Активизировать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обучающихся и педагогов в мероприятиях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функциональной грамотности на платформе РЭШ через организацию муниципальных марафонов функциональной грамотности, тематических недель и т.п.</a:t>
            </a: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системную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информационно-просветительскую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работу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родителями (законными представителями), представителями средств массовой информации, общественностью по вопросам функциональной грамотности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</a:t>
            </a:r>
          </a:p>
          <a:p>
            <a:pPr indent="450215" algn="just">
              <a:spcAft>
                <a:spcPts val="0"/>
              </a:spcAft>
            </a:pPr>
            <a:endParaRPr lang="ru-RU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Взять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личный контроль вопросы повышения квалификации учителей по направлениям функциональной грамотности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участие общеобразовательных организаций, территориальных методических служб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еженедельном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Всероссийском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семинаре "Формирование и оценка функциональной грамотности"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платформе "Единое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общего образования"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 региональных методических мероприятиях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по реализации мероприятий 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функциональной грамотности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4" y="3655434"/>
            <a:ext cx="939450" cy="495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4" y="4707209"/>
            <a:ext cx="939450" cy="495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9" y="5511121"/>
            <a:ext cx="939450" cy="4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5">
            <a:extLst>
              <a:ext uri="{FF2B5EF4-FFF2-40B4-BE49-F238E27FC236}">
                <a16:creationId xmlns:a16="http://schemas.microsoft.com/office/drawing/2014/main" xmlns="" id="{E1A10536-C6A8-4648-B5D6-7F04943FD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241085"/>
              </p:ext>
            </p:extLst>
          </p:nvPr>
        </p:nvGraphicFramePr>
        <p:xfrm>
          <a:off x="211195" y="1029809"/>
          <a:ext cx="11634926" cy="53976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25427">
                  <a:extLst>
                    <a:ext uri="{9D8B030D-6E8A-4147-A177-3AD203B41FA5}">
                      <a16:colId xmlns:a16="http://schemas.microsoft.com/office/drawing/2014/main" xmlns="" val="1241907980"/>
                    </a:ext>
                  </a:extLst>
                </a:gridCol>
                <a:gridCol w="8309499">
                  <a:extLst>
                    <a:ext uri="{9D8B030D-6E8A-4147-A177-3AD203B41FA5}">
                      <a16:colId xmlns:a16="http://schemas.microsoft.com/office/drawing/2014/main" xmlns="" val="3413231816"/>
                    </a:ext>
                  </a:extLst>
                </a:gridCol>
              </a:tblGrid>
              <a:tr h="517033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Функциональная грамотность –  </a:t>
                      </a:r>
                      <a:r>
                        <a:rPr lang="ru-RU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Нормативно-правовые 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1556240"/>
                  </a:ext>
                </a:extLst>
              </a:tr>
              <a:tr h="4880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 Президента Российской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Федерации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21 июля 2020 г. № 474 «О национальных целях развития Российской Федерации на период до 2030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Распоряжение Минпросвещения России от 12.01.2021 № Р-6 «Об утверждении методических рекомендаций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Минпросвещения России от 31 мая 2021 № 286 «Об утверждении федерального государственного образовательного стандарта начального общего образования»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Минпросвещения России от 31 мая 2021 № 287 «Об утверждении федерального государственного образовательного стандарта основного общего образования»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министерства образования, науки и молодежной политики Краснодарского края от 21 сентября 2021 г. № 2979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"Об организации работы по повышению функциональной грамотности обучающихся общеобразовательных организаций Краснодарского края"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2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3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79357" y="0"/>
            <a:ext cx="10753195" cy="83384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Мотивирующий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01" y="4579917"/>
            <a:ext cx="11471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Используемые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расчета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03957327"/>
              </p:ext>
            </p:extLst>
          </p:nvPr>
        </p:nvGraphicFramePr>
        <p:xfrm>
          <a:off x="380243" y="1100830"/>
          <a:ext cx="8817023" cy="301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70017"/>
          <a:stretch/>
        </p:blipFill>
        <p:spPr>
          <a:xfrm>
            <a:off x="9444186" y="1100829"/>
            <a:ext cx="2407503" cy="2282537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79097603"/>
              </p:ext>
            </p:extLst>
          </p:nvPr>
        </p:nvGraphicFramePr>
        <p:xfrm>
          <a:off x="1844933" y="3559945"/>
          <a:ext cx="10187619" cy="309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071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79357" y="0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управления качеством образования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4728" y="954229"/>
            <a:ext cx="997771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Система оценки качества подготовки обучающихся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3427" y="1597022"/>
            <a:ext cx="10303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ключевых характеристик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подготовки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40558"/>
              </p:ext>
            </p:extLst>
          </p:nvPr>
        </p:nvGraphicFramePr>
        <p:xfrm>
          <a:off x="651434" y="2139800"/>
          <a:ext cx="1113715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60"/>
                <a:gridCol w="76567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 управленческого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цикла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Позиции оценивания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по оценке функциональной грамотности;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1434" y="3292386"/>
            <a:ext cx="11137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Цель/задача: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организационных, методических, информационно-коммуникационных механизмов, обеспечивающих повышение функциональной грамотности обучающихся в общеобразовательных организациях </a:t>
            </a:r>
          </a:p>
          <a:p>
            <a:pPr indent="447675"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показателей: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в отношении которых проводилась оценка функциональной грамотности,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количества обучающихся; </a:t>
            </a:r>
          </a:p>
          <a:p>
            <a:pPr indent="447675"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средневзвешенный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 по ОО)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выполнения заданий ВПР, оценивающих функциональную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грамотность;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образовательных организаций, в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проведена оценка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инструментария, разработанного на основе Банка заданий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и оценки функциональной грамотности обучающихся основной школы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математической, естественно-научной и читательской грамотности 	</a:t>
            </a:r>
          </a:p>
        </p:txBody>
      </p:sp>
    </p:spTree>
    <p:extLst>
      <p:ext uri="{BB962C8B-B14F-4D97-AF65-F5344CB8AC3E}">
        <p14:creationId xmlns:p14="http://schemas.microsoft.com/office/powerpoint/2010/main" val="31790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4800"/>
            <a:ext cx="10753195" cy="8338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уровня функциональной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грамотности обучающихся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ВПР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74916"/>
              </p:ext>
            </p:extLst>
          </p:nvPr>
        </p:nvGraphicFramePr>
        <p:xfrm>
          <a:off x="427318" y="1659181"/>
          <a:ext cx="5579034" cy="143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78"/>
                <a:gridCol w="1057433"/>
                <a:gridCol w="2661923"/>
              </a:tblGrid>
              <a:tr h="689572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заданий в КИМ (ВПР-2021)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9.1, 9.2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7647" y="1166376"/>
            <a:ext cx="364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46990"/>
              </p:ext>
            </p:extLst>
          </p:nvPr>
        </p:nvGraphicFramePr>
        <p:xfrm>
          <a:off x="427318" y="3912899"/>
          <a:ext cx="557903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78"/>
                <a:gridCol w="1057433"/>
                <a:gridCol w="266192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заданий в КИМ (ВПР-2021)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7318" y="3399871"/>
            <a:ext cx="415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Естественно-научная грамотность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83930" y="1178084"/>
            <a:ext cx="327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Читательская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10386"/>
              </p:ext>
            </p:extLst>
          </p:nvPr>
        </p:nvGraphicFramePr>
        <p:xfrm>
          <a:off x="6373619" y="1659181"/>
          <a:ext cx="557903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322"/>
                <a:gridCol w="959224"/>
                <a:gridCol w="234248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заданий в КИМ (ВПР-2021)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3.1, 3.2., 3.3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3.1, 3.2., 3.3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11.1, 11.2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7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79357" y="0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функциональной грамотности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81" y="4754091"/>
            <a:ext cx="3267026" cy="498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81982"/>
          <a:stretch/>
        </p:blipFill>
        <p:spPr>
          <a:xfrm>
            <a:off x="228343" y="1307964"/>
            <a:ext cx="840358" cy="12272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0161" y="2492302"/>
            <a:ext cx="2767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http://skiv.instrao.ru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393" y="1522636"/>
            <a:ext cx="589376" cy="8419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r="59252"/>
          <a:stretch/>
        </p:blipFill>
        <p:spPr>
          <a:xfrm>
            <a:off x="4128375" y="1286241"/>
            <a:ext cx="836012" cy="123330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991361"/>
            <a:ext cx="1204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3"/>
              </a:rPr>
              <a:t>МЕТОДИЧЕСКИЕ РЕСУРСЫ ФОРМИРОВАНИЯ ФУНКЦИОНАЛЬНОЙ ГРАМОТНОСТИ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0161" y="1467179"/>
            <a:ext cx="3152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3"/>
              </a:rPr>
              <a:t>Проект «Мониторинг формирования функциональной грамотности учащихся</a:t>
            </a:r>
            <a:r>
              <a:rPr lang="ru-RU" sz="1600" b="1" dirty="0" smtClean="0">
                <a:solidFill>
                  <a:srgbClr val="000000"/>
                </a:solidFill>
                <a:latin typeface="3"/>
              </a:rPr>
              <a:t>» 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91730" y="2500079"/>
            <a:ext cx="2816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https://fg.resh.edu.ru/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91730" y="1463655"/>
            <a:ext cx="2948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3"/>
              </a:rPr>
              <a:t>Электронный банк заданий для оценки функциональной грамотности</a:t>
            </a:r>
            <a:r>
              <a:rPr lang="ru-RU" sz="1600" b="1" dirty="0" smtClean="0">
                <a:solidFill>
                  <a:srgbClr val="000000"/>
                </a:solidFill>
                <a:latin typeface="3"/>
              </a:rPr>
              <a:t>: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74881" y="3286016"/>
            <a:ext cx="4016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3"/>
              </a:rPr>
              <a:t>Сборники заданий </a:t>
            </a:r>
            <a:endParaRPr lang="ru-RU" sz="1600" dirty="0">
              <a:solidFill>
                <a:srgbClr val="000000"/>
              </a:solidFill>
              <a:latin typeface="3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3"/>
              </a:rPr>
              <a:t>по функциональной грамотности </a:t>
            </a:r>
            <a:r>
              <a:rPr lang="ru-RU" sz="1600" b="1" dirty="0" smtClean="0">
                <a:solidFill>
                  <a:srgbClr val="000000"/>
                </a:solidFill>
                <a:latin typeface="3"/>
              </a:rPr>
              <a:t>переданы во все 44 муниципальных образования </a:t>
            </a:r>
            <a:endParaRPr lang="ru-RU" sz="1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28" y="3129050"/>
            <a:ext cx="589973" cy="80785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36" y="3354796"/>
            <a:ext cx="591327" cy="82636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8938977" y="2501734"/>
            <a:ext cx="3538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https://fipi.ru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938977" y="1547730"/>
            <a:ext cx="3093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3"/>
              </a:rPr>
              <a:t>Открытый банк заданий для оценки естественнонаучной грамотности (VII-IX классы)</a:t>
            </a:r>
            <a:endParaRPr lang="ru-RU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0133" y="4477083"/>
            <a:ext cx="116387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ПОМОЩЬ УЧИТЕЛЮ: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Видеорекомендации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портале «Единое содержание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 задачи педагогам на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неделю</a:t>
            </a:r>
          </a:p>
          <a:p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Консультационный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для ответов на вопросы педагогов по еженедельным 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Стартовая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самодиагностика на портале РЭШ https://resh.edu.ru/по комплексной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04428" y="525272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https://edsoo.ru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21081" y="386962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iro23.ru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521081" y="3221320"/>
            <a:ext cx="3093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3"/>
              </a:rPr>
              <a:t>Региональная 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3"/>
              </a:rPr>
              <a:t>методическая поддержка</a:t>
            </a:r>
            <a:endParaRPr lang="ru-RU" sz="16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/>
          <a:srcRect r="77647"/>
          <a:stretch/>
        </p:blipFill>
        <p:spPr>
          <a:xfrm>
            <a:off x="6833415" y="3125145"/>
            <a:ext cx="1339400" cy="12572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2152" y="4754091"/>
            <a:ext cx="4667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574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79357" y="0"/>
            <a:ext cx="10753195" cy="833846"/>
          </a:xfrm>
        </p:spPr>
        <p:txBody>
          <a:bodyPr>
            <a:noAutofit/>
          </a:bodyPr>
          <a:lstStyle/>
          <a:p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примерного плана внеурочной деятельности 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содержания обновленных ФГОС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522177" y="1176866"/>
          <a:ext cx="112693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5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Соединительная линия уступом 18"/>
          <p:cNvCxnSpPr/>
          <p:nvPr/>
        </p:nvCxnSpPr>
        <p:spPr>
          <a:xfrm rot="10800000">
            <a:off x="1864285" y="4913825"/>
            <a:ext cx="3749707" cy="563524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>
            <a:off x="7347455" y="5244460"/>
            <a:ext cx="2825616" cy="394738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0800000" flipV="1">
            <a:off x="7355557" y="3917675"/>
            <a:ext cx="2752466" cy="664691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854746" y="4208725"/>
            <a:ext cx="336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rebuchet MS" panose="020B0603020202020204" pitchFamily="34" charset="0"/>
              </a:rPr>
              <a:t>Формирование функциональной грамотности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034873" y="3384884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1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10800000" flipV="1">
            <a:off x="7261074" y="1317336"/>
            <a:ext cx="2752466" cy="664691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0800000">
            <a:off x="2115880" y="1317338"/>
            <a:ext cx="3285461" cy="563525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1903793" y="2957524"/>
            <a:ext cx="3285461" cy="563525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66183">
            <a:off x="2964477" y="1505636"/>
            <a:ext cx="6474513" cy="4328535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79357" y="0"/>
            <a:ext cx="10753195" cy="833846"/>
          </a:xfrm>
        </p:spPr>
        <p:txBody>
          <a:bodyPr>
            <a:noAutofit/>
          </a:bodyPr>
          <a:lstStyle/>
          <a:p>
            <a: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примерного плана внеурочной деятельности </a:t>
            </a:r>
            <a: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содержания обновленных ФГОС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13916" y="2734240"/>
            <a:ext cx="1818167" cy="18925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01341" y="3104126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634" y="1566529"/>
            <a:ext cx="357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о важном»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1-4,5-9,10-11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15710" y="732683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0589" y="3332820"/>
            <a:ext cx="3764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Развитие личности и самореализация обучающихся </a:t>
            </a:r>
            <a:endParaRPr lang="ru-RU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(занятия в хоре, школьном театре, участие в спортивных мероприятиях и др.)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9666" y="2498974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4331" y="5481001"/>
            <a:ext cx="5329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Комплекс воспитательных мероприятий</a:t>
            </a:r>
            <a:r>
              <a:rPr lang="ru-RU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, деятельность ученических сообществ, педагогическая поддержка обучающихся и обеспечение их благополучия в пространстве школе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8686" y="4508190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60263" y="1669627"/>
            <a:ext cx="3368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Дополнительное изучение учебных предметов </a:t>
            </a:r>
            <a:r>
              <a:rPr lang="ru-RU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углубленное изучение учебных предметов, организация учебно-исследовательской и проектной деятельности, модули по краеведению и др.)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9940390" y="784545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37307" y="5727222"/>
            <a:ext cx="355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Профориентационная</a:t>
            </a:r>
            <a:r>
              <a:rPr lang="ru-RU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работа/ предпринимательство</a:t>
            </a:r>
            <a:r>
              <a:rPr lang="ru-RU" sz="16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/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финансовая </a:t>
            </a:r>
            <a:r>
              <a:rPr lang="ru-RU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грамотность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0034873" y="4931407"/>
            <a:ext cx="1499189" cy="833846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275657" y="0"/>
            <a:ext cx="10753195" cy="918080"/>
          </a:xfrm>
          <a:prstGeom prst="rect">
            <a:avLst/>
          </a:prstGeom>
        </p:spPr>
        <p:txBody>
          <a:bodyPr vert="horz" lIns="35997" tIns="35997" rIns="35997" bIns="3599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курсов внеурочной деятельности по направлениям функциональной грамотности на 2022-2023 учебный год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15298"/>
              </p:ext>
            </p:extLst>
          </p:nvPr>
        </p:nvGraphicFramePr>
        <p:xfrm>
          <a:off x="133353" y="1019166"/>
          <a:ext cx="5867397" cy="5204705"/>
        </p:xfrm>
        <a:graphic>
          <a:graphicData uri="http://schemas.openxmlformats.org/drawingml/2006/table">
            <a:tbl>
              <a:tblPr/>
              <a:tblGrid>
                <a:gridCol w="412442"/>
                <a:gridCol w="1681501"/>
                <a:gridCol w="454025"/>
                <a:gridCol w="637491"/>
                <a:gridCol w="556356"/>
                <a:gridCol w="753398"/>
                <a:gridCol w="600659"/>
                <a:gridCol w="771525"/>
              </a:tblGrid>
              <a:tr h="33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Анапа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Горячий Ключ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Сочи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Абинский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Апшеронский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Белоглинский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Белореченский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Брюховецкий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Выселковский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Гулькевичский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Динской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Ейский 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Кавказский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Калининский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Кореновский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Красноармейский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Крыловский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93516"/>
              </p:ext>
            </p:extLst>
          </p:nvPr>
        </p:nvGraphicFramePr>
        <p:xfrm>
          <a:off x="6151929" y="1019166"/>
          <a:ext cx="5876923" cy="5204705"/>
        </p:xfrm>
        <a:graphic>
          <a:graphicData uri="http://schemas.openxmlformats.org/drawingml/2006/table">
            <a:tbl>
              <a:tblPr/>
              <a:tblGrid>
                <a:gridCol w="409844"/>
                <a:gridCol w="1670909"/>
                <a:gridCol w="451165"/>
                <a:gridCol w="633475"/>
                <a:gridCol w="473155"/>
                <a:gridCol w="828349"/>
                <a:gridCol w="562301"/>
                <a:gridCol w="847725"/>
              </a:tblGrid>
              <a:tr h="33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Крымский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Курганинский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Кущевский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Лабинский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Ленинградский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Мостовский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Новокубанский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Новопокровский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Отрадненский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Павловский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Прим.-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Ахтарский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Северский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Славянский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Староминский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Тбилисский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Темрюкский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Тимашевский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Тихорецкий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Туапсинский*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Успенский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Усть-Лабинский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1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Щербиновский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55" marR="3655" marT="36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6252446"/>
            <a:ext cx="12162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ЧГ- читательская грамотность, МГ – математическая грамотность, ЕНГ – естественнонаучная грамотность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10454</TotalTime>
  <Words>3065</Words>
  <Application>Microsoft Office PowerPoint</Application>
  <PresentationFormat>Широкоэкранный</PresentationFormat>
  <Paragraphs>1600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3</vt:lpstr>
      <vt:lpstr>Arial</vt:lpstr>
      <vt:lpstr>Calibri</vt:lpstr>
      <vt:lpstr>Calibri Light</vt:lpstr>
      <vt:lpstr>DejaVu Sans</vt:lpstr>
      <vt:lpstr>Times New Roman</vt:lpstr>
      <vt:lpstr>Trebuchet MS</vt:lpstr>
      <vt:lpstr>Verdana</vt:lpstr>
      <vt:lpstr>Wingdings 2</vt:lpstr>
      <vt:lpstr>HDOfficeLightV0</vt:lpstr>
      <vt:lpstr>Презентация PowerPoint</vt:lpstr>
      <vt:lpstr>Нормативные документы </vt:lpstr>
      <vt:lpstr>Мотивирующий мониторинг субъектов РФ</vt:lpstr>
      <vt:lpstr>Механизмы управления качеством образования</vt:lpstr>
      <vt:lpstr>Оценка уровня функциональной грамотности обучающихся через ВПР</vt:lpstr>
      <vt:lpstr>Развитие функциональной грамотности</vt:lpstr>
      <vt:lpstr> Модели примерного плана внеурочной деятельности  с учетом содержания обновленных ФГОС</vt:lpstr>
      <vt:lpstr> Модель примерного плана внеурочной деятельности  с учетом содержания обновленных ФГОС</vt:lpstr>
      <vt:lpstr>Презентация PowerPoint</vt:lpstr>
      <vt:lpstr>РОССИЙСКАЯ ЭЛЕКТРОННАЯ ШКОЛА</vt:lpstr>
      <vt:lpstr>Развитие функциональной грамотности (по итогам 2021-2022 учебного года)</vt:lpstr>
      <vt:lpstr>Формальное использование банка заданий  (по итогам 2021-2022 учебного года)</vt:lpstr>
      <vt:lpstr>Схема оптимальной организации работы на портале РЭШ</vt:lpstr>
      <vt:lpstr>Презентация PowerPoint</vt:lpstr>
      <vt:lpstr>Презентация PowerPoint</vt:lpstr>
      <vt:lpstr>Презентация PowerPoint</vt:lpstr>
      <vt:lpstr>Информационные ресурсы</vt:lpstr>
      <vt:lpstr>Презентация PowerPoint</vt:lpstr>
      <vt:lpstr>Задачи по реализации мероприятий  по функциональной грамотности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Колчанов Андрей Викторович</cp:lastModifiedBy>
  <cp:revision>764</cp:revision>
  <cp:lastPrinted>2020-09-16T08:54:45Z</cp:lastPrinted>
  <dcterms:created xsi:type="dcterms:W3CDTF">2018-05-04T13:40:44Z</dcterms:created>
  <dcterms:modified xsi:type="dcterms:W3CDTF">2022-08-26T05:44:37Z</dcterms:modified>
</cp:coreProperties>
</file>