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76" r:id="rId3"/>
    <p:sldId id="286" r:id="rId4"/>
    <p:sldId id="285" r:id="rId5"/>
    <p:sldId id="293" r:id="rId6"/>
    <p:sldId id="289" r:id="rId7"/>
    <p:sldId id="290" r:id="rId8"/>
    <p:sldId id="294" r:id="rId9"/>
    <p:sldId id="295" r:id="rId10"/>
    <p:sldId id="296" r:id="rId11"/>
    <p:sldId id="297" r:id="rId12"/>
    <p:sldId id="267" r:id="rId13"/>
    <p:sldId id="298" r:id="rId14"/>
  </p:sldIdLst>
  <p:sldSz cx="14057313" cy="19392900"/>
  <p:notesSz cx="6797675" cy="9928225"/>
  <p:defaultTextStyle>
    <a:defPPr>
      <a:defRPr lang="ru-RU"/>
    </a:defPPr>
    <a:lvl1pPr marL="0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1pPr>
    <a:lvl2pPr marL="802797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2pPr>
    <a:lvl3pPr marL="1605595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3pPr>
    <a:lvl4pPr marL="2408392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4pPr>
    <a:lvl5pPr marL="3211190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5pPr>
    <a:lvl6pPr marL="4013987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6pPr>
    <a:lvl7pPr marL="4816785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7pPr>
    <a:lvl8pPr marL="5619582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8pPr>
    <a:lvl9pPr marL="6422380" algn="l" defTabSz="1605595" rtl="0" eaLnBrk="1" latinLnBrk="0" hangingPunct="1">
      <a:defRPr sz="31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08" userDrawn="1">
          <p15:clr>
            <a:srgbClr val="A4A3A4"/>
          </p15:clr>
        </p15:guide>
        <p15:guide id="2" pos="44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477"/>
    <a:srgbClr val="FF6C61"/>
    <a:srgbClr val="DADBE0"/>
    <a:srgbClr val="E92E51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1" autoAdjust="0"/>
  </p:normalViewPr>
  <p:slideViewPr>
    <p:cSldViewPr snapToGrid="0" showGuides="1">
      <p:cViewPr varScale="1">
        <p:scale>
          <a:sx n="39" d="100"/>
          <a:sy n="39" d="100"/>
        </p:scale>
        <p:origin x="2454" y="102"/>
      </p:cViewPr>
      <p:guideLst>
        <p:guide orient="horz" pos="6108"/>
        <p:guide pos="44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9B02-6D6A-42B7-BD7D-5B468B737154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1241425"/>
            <a:ext cx="2428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9BC98-8275-413E-A8FD-D7F75DB1B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9BC98-8275-413E-A8FD-D7F75DB1B9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299" y="3173793"/>
            <a:ext cx="11948716" cy="6751602"/>
          </a:xfrm>
        </p:spPr>
        <p:txBody>
          <a:bodyPr anchor="b"/>
          <a:lstStyle>
            <a:lvl1pPr algn="ctr">
              <a:defRPr sz="92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7164" y="10185763"/>
            <a:ext cx="10542985" cy="4682127"/>
          </a:xfrm>
        </p:spPr>
        <p:txBody>
          <a:bodyPr/>
          <a:lstStyle>
            <a:lvl1pPr marL="0" indent="0" algn="ctr">
              <a:buNone/>
              <a:defRPr sz="3690"/>
            </a:lvl1pPr>
            <a:lvl2pPr marL="702854" indent="0" algn="ctr">
              <a:buNone/>
              <a:defRPr sz="3075"/>
            </a:lvl2pPr>
            <a:lvl3pPr marL="1405707" indent="0" algn="ctr">
              <a:buNone/>
              <a:defRPr sz="2767"/>
            </a:lvl3pPr>
            <a:lvl4pPr marL="2108561" indent="0" algn="ctr">
              <a:buNone/>
              <a:defRPr sz="2460"/>
            </a:lvl4pPr>
            <a:lvl5pPr marL="2811414" indent="0" algn="ctr">
              <a:buNone/>
              <a:defRPr sz="2460"/>
            </a:lvl5pPr>
            <a:lvl6pPr marL="3514268" indent="0" algn="ctr">
              <a:buNone/>
              <a:defRPr sz="2460"/>
            </a:lvl6pPr>
            <a:lvl7pPr marL="4217121" indent="0" algn="ctr">
              <a:buNone/>
              <a:defRPr sz="2460"/>
            </a:lvl7pPr>
            <a:lvl8pPr marL="4919975" indent="0" algn="ctr">
              <a:buNone/>
              <a:defRPr sz="2460"/>
            </a:lvl8pPr>
            <a:lvl9pPr marL="5622828" indent="0" algn="ctr">
              <a:buNone/>
              <a:defRPr sz="24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1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9765" y="1032493"/>
            <a:ext cx="3031108" cy="16434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6441" y="1032493"/>
            <a:ext cx="8917608" cy="16434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20" y="4834764"/>
            <a:ext cx="12124432" cy="8066906"/>
          </a:xfrm>
        </p:spPr>
        <p:txBody>
          <a:bodyPr anchor="b"/>
          <a:lstStyle>
            <a:lvl1pPr>
              <a:defRPr sz="92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120" y="12977986"/>
            <a:ext cx="12124432" cy="4242195"/>
          </a:xfrm>
        </p:spPr>
        <p:txBody>
          <a:bodyPr/>
          <a:lstStyle>
            <a:lvl1pPr marL="0" indent="0">
              <a:buNone/>
              <a:defRPr sz="3690">
                <a:solidFill>
                  <a:schemeClr val="tx1"/>
                </a:solidFill>
              </a:defRPr>
            </a:lvl1pPr>
            <a:lvl2pPr marL="702854" indent="0">
              <a:buNone/>
              <a:defRPr sz="3075">
                <a:solidFill>
                  <a:schemeClr val="tx1">
                    <a:tint val="75000"/>
                  </a:schemeClr>
                </a:solidFill>
              </a:defRPr>
            </a:lvl2pPr>
            <a:lvl3pPr marL="1405707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3pPr>
            <a:lvl4pPr marL="2108561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4pPr>
            <a:lvl5pPr marL="2811414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5pPr>
            <a:lvl6pPr marL="3514268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6pPr>
            <a:lvl7pPr marL="4217121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7pPr>
            <a:lvl8pPr marL="4919975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8pPr>
            <a:lvl9pPr marL="5622828" indent="0">
              <a:buNone/>
              <a:defRPr sz="2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7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440" y="5162462"/>
            <a:ext cx="5974358" cy="12304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515" y="5162462"/>
            <a:ext cx="5974358" cy="12304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1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271" y="1032496"/>
            <a:ext cx="12124432" cy="374839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273" y="4753955"/>
            <a:ext cx="5946901" cy="2329840"/>
          </a:xfrm>
        </p:spPr>
        <p:txBody>
          <a:bodyPr anchor="b"/>
          <a:lstStyle>
            <a:lvl1pPr marL="0" indent="0">
              <a:buNone/>
              <a:defRPr sz="3690" b="1"/>
            </a:lvl1pPr>
            <a:lvl2pPr marL="702854" indent="0">
              <a:buNone/>
              <a:defRPr sz="3075" b="1"/>
            </a:lvl2pPr>
            <a:lvl3pPr marL="1405707" indent="0">
              <a:buNone/>
              <a:defRPr sz="2767" b="1"/>
            </a:lvl3pPr>
            <a:lvl4pPr marL="2108561" indent="0">
              <a:buNone/>
              <a:defRPr sz="2460" b="1"/>
            </a:lvl4pPr>
            <a:lvl5pPr marL="2811414" indent="0">
              <a:buNone/>
              <a:defRPr sz="2460" b="1"/>
            </a:lvl5pPr>
            <a:lvl6pPr marL="3514268" indent="0">
              <a:buNone/>
              <a:defRPr sz="2460" b="1"/>
            </a:lvl6pPr>
            <a:lvl7pPr marL="4217121" indent="0">
              <a:buNone/>
              <a:defRPr sz="2460" b="1"/>
            </a:lvl7pPr>
            <a:lvl8pPr marL="4919975" indent="0">
              <a:buNone/>
              <a:defRPr sz="2460" b="1"/>
            </a:lvl8pPr>
            <a:lvl9pPr marL="5622828" indent="0">
              <a:buNone/>
              <a:defRPr sz="24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273" y="7083795"/>
            <a:ext cx="5946901" cy="104191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16515" y="4753955"/>
            <a:ext cx="5976189" cy="2329840"/>
          </a:xfrm>
        </p:spPr>
        <p:txBody>
          <a:bodyPr anchor="b"/>
          <a:lstStyle>
            <a:lvl1pPr marL="0" indent="0">
              <a:buNone/>
              <a:defRPr sz="3690" b="1"/>
            </a:lvl1pPr>
            <a:lvl2pPr marL="702854" indent="0">
              <a:buNone/>
              <a:defRPr sz="3075" b="1"/>
            </a:lvl2pPr>
            <a:lvl3pPr marL="1405707" indent="0">
              <a:buNone/>
              <a:defRPr sz="2767" b="1"/>
            </a:lvl3pPr>
            <a:lvl4pPr marL="2108561" indent="0">
              <a:buNone/>
              <a:defRPr sz="2460" b="1"/>
            </a:lvl4pPr>
            <a:lvl5pPr marL="2811414" indent="0">
              <a:buNone/>
              <a:defRPr sz="2460" b="1"/>
            </a:lvl5pPr>
            <a:lvl6pPr marL="3514268" indent="0">
              <a:buNone/>
              <a:defRPr sz="2460" b="1"/>
            </a:lvl6pPr>
            <a:lvl7pPr marL="4217121" indent="0">
              <a:buNone/>
              <a:defRPr sz="2460" b="1"/>
            </a:lvl7pPr>
            <a:lvl8pPr marL="4919975" indent="0">
              <a:buNone/>
              <a:defRPr sz="2460" b="1"/>
            </a:lvl8pPr>
            <a:lvl9pPr marL="5622828" indent="0">
              <a:buNone/>
              <a:defRPr sz="24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6515" y="7083795"/>
            <a:ext cx="5976189" cy="104191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2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9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4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271" y="1292860"/>
            <a:ext cx="4533849" cy="4525010"/>
          </a:xfrm>
        </p:spPr>
        <p:txBody>
          <a:bodyPr anchor="b"/>
          <a:lstStyle>
            <a:lvl1pPr>
              <a:defRPr sz="49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89" y="2792223"/>
            <a:ext cx="7116515" cy="13781528"/>
          </a:xfrm>
        </p:spPr>
        <p:txBody>
          <a:bodyPr/>
          <a:lstStyle>
            <a:lvl1pPr>
              <a:defRPr sz="4919"/>
            </a:lvl1pPr>
            <a:lvl2pPr>
              <a:defRPr sz="4304"/>
            </a:lvl2pPr>
            <a:lvl3pPr>
              <a:defRPr sz="3690"/>
            </a:lvl3pPr>
            <a:lvl4pPr>
              <a:defRPr sz="3075"/>
            </a:lvl4pPr>
            <a:lvl5pPr>
              <a:defRPr sz="3075"/>
            </a:lvl5pPr>
            <a:lvl6pPr>
              <a:defRPr sz="3075"/>
            </a:lvl6pPr>
            <a:lvl7pPr>
              <a:defRPr sz="3075"/>
            </a:lvl7pPr>
            <a:lvl8pPr>
              <a:defRPr sz="3075"/>
            </a:lvl8pPr>
            <a:lvl9pPr>
              <a:defRPr sz="30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271" y="5817870"/>
            <a:ext cx="4533849" cy="10778324"/>
          </a:xfrm>
        </p:spPr>
        <p:txBody>
          <a:bodyPr/>
          <a:lstStyle>
            <a:lvl1pPr marL="0" indent="0">
              <a:buNone/>
              <a:defRPr sz="2460"/>
            </a:lvl1pPr>
            <a:lvl2pPr marL="702854" indent="0">
              <a:buNone/>
              <a:defRPr sz="2152"/>
            </a:lvl2pPr>
            <a:lvl3pPr marL="1405707" indent="0">
              <a:buNone/>
              <a:defRPr sz="1845"/>
            </a:lvl3pPr>
            <a:lvl4pPr marL="2108561" indent="0">
              <a:buNone/>
              <a:defRPr sz="1537"/>
            </a:lvl4pPr>
            <a:lvl5pPr marL="2811414" indent="0">
              <a:buNone/>
              <a:defRPr sz="1537"/>
            </a:lvl5pPr>
            <a:lvl6pPr marL="3514268" indent="0">
              <a:buNone/>
              <a:defRPr sz="1537"/>
            </a:lvl6pPr>
            <a:lvl7pPr marL="4217121" indent="0">
              <a:buNone/>
              <a:defRPr sz="1537"/>
            </a:lvl7pPr>
            <a:lvl8pPr marL="4919975" indent="0">
              <a:buNone/>
              <a:defRPr sz="1537"/>
            </a:lvl8pPr>
            <a:lvl9pPr marL="5622828" indent="0">
              <a:buNone/>
              <a:defRPr sz="15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6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271" y="1292860"/>
            <a:ext cx="4533849" cy="4525010"/>
          </a:xfrm>
        </p:spPr>
        <p:txBody>
          <a:bodyPr anchor="b"/>
          <a:lstStyle>
            <a:lvl1pPr>
              <a:defRPr sz="49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6189" y="2792223"/>
            <a:ext cx="7116515" cy="13781528"/>
          </a:xfrm>
        </p:spPr>
        <p:txBody>
          <a:bodyPr anchor="t"/>
          <a:lstStyle>
            <a:lvl1pPr marL="0" indent="0">
              <a:buNone/>
              <a:defRPr sz="4919"/>
            </a:lvl1pPr>
            <a:lvl2pPr marL="702854" indent="0">
              <a:buNone/>
              <a:defRPr sz="4304"/>
            </a:lvl2pPr>
            <a:lvl3pPr marL="1405707" indent="0">
              <a:buNone/>
              <a:defRPr sz="3690"/>
            </a:lvl3pPr>
            <a:lvl4pPr marL="2108561" indent="0">
              <a:buNone/>
              <a:defRPr sz="3075"/>
            </a:lvl4pPr>
            <a:lvl5pPr marL="2811414" indent="0">
              <a:buNone/>
              <a:defRPr sz="3075"/>
            </a:lvl5pPr>
            <a:lvl6pPr marL="3514268" indent="0">
              <a:buNone/>
              <a:defRPr sz="3075"/>
            </a:lvl6pPr>
            <a:lvl7pPr marL="4217121" indent="0">
              <a:buNone/>
              <a:defRPr sz="3075"/>
            </a:lvl7pPr>
            <a:lvl8pPr marL="4919975" indent="0">
              <a:buNone/>
              <a:defRPr sz="3075"/>
            </a:lvl8pPr>
            <a:lvl9pPr marL="5622828" indent="0">
              <a:buNone/>
              <a:defRPr sz="30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271" y="5817870"/>
            <a:ext cx="4533849" cy="10778324"/>
          </a:xfrm>
        </p:spPr>
        <p:txBody>
          <a:bodyPr/>
          <a:lstStyle>
            <a:lvl1pPr marL="0" indent="0">
              <a:buNone/>
              <a:defRPr sz="2460"/>
            </a:lvl1pPr>
            <a:lvl2pPr marL="702854" indent="0">
              <a:buNone/>
              <a:defRPr sz="2152"/>
            </a:lvl2pPr>
            <a:lvl3pPr marL="1405707" indent="0">
              <a:buNone/>
              <a:defRPr sz="1845"/>
            </a:lvl3pPr>
            <a:lvl4pPr marL="2108561" indent="0">
              <a:buNone/>
              <a:defRPr sz="1537"/>
            </a:lvl4pPr>
            <a:lvl5pPr marL="2811414" indent="0">
              <a:buNone/>
              <a:defRPr sz="1537"/>
            </a:lvl5pPr>
            <a:lvl6pPr marL="3514268" indent="0">
              <a:buNone/>
              <a:defRPr sz="1537"/>
            </a:lvl6pPr>
            <a:lvl7pPr marL="4217121" indent="0">
              <a:buNone/>
              <a:defRPr sz="1537"/>
            </a:lvl7pPr>
            <a:lvl8pPr marL="4919975" indent="0">
              <a:buNone/>
              <a:defRPr sz="1537"/>
            </a:lvl8pPr>
            <a:lvl9pPr marL="5622828" indent="0">
              <a:buNone/>
              <a:defRPr sz="153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6441" y="1032496"/>
            <a:ext cx="12124432" cy="3748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441" y="5162462"/>
            <a:ext cx="12124432" cy="1230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6440" y="17974350"/>
            <a:ext cx="3162895" cy="103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35B-F1DB-49CC-B639-D1031159F35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6485" y="17974350"/>
            <a:ext cx="4744343" cy="103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7978" y="17974350"/>
            <a:ext cx="3162895" cy="103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1592-8FBF-4640-9443-6F7D48C56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05707" rtl="0" eaLnBrk="1" latinLnBrk="0" hangingPunct="1">
        <a:lnSpc>
          <a:spcPct val="90000"/>
        </a:lnSpc>
        <a:spcBef>
          <a:spcPct val="0"/>
        </a:spcBef>
        <a:buNone/>
        <a:defRPr sz="6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427" indent="-351427" algn="l" defTabSz="1405707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4304" kern="1200">
          <a:solidFill>
            <a:schemeClr val="tx1"/>
          </a:solidFill>
          <a:latin typeface="+mn-lt"/>
          <a:ea typeface="+mn-ea"/>
          <a:cs typeface="+mn-cs"/>
        </a:defRPr>
      </a:lvl1pPr>
      <a:lvl2pPr marL="1054280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2pPr>
      <a:lvl3pPr marL="1757134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075" kern="1200">
          <a:solidFill>
            <a:schemeClr val="tx1"/>
          </a:solidFill>
          <a:latin typeface="+mn-lt"/>
          <a:ea typeface="+mn-ea"/>
          <a:cs typeface="+mn-cs"/>
        </a:defRPr>
      </a:lvl3pPr>
      <a:lvl4pPr marL="2459987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3162841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865695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568548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5271402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974255" indent="-351427" algn="l" defTabSz="1405707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1pPr>
      <a:lvl2pPr marL="702854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2pPr>
      <a:lvl3pPr marL="1405707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3pPr>
      <a:lvl4pPr marL="2108561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811414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514268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17121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19975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22828" algn="l" defTabSz="1405707" rtl="0" eaLnBrk="1" latinLnBrk="0" hangingPunct="1"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kpro.ru/razgovory-o-vazhnom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Em59IECSOyQVQ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86371" y="2549217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" y="0"/>
            <a:ext cx="13631837" cy="2676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2313" y="3506546"/>
            <a:ext cx="1276749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Методический </a:t>
            </a:r>
          </a:p>
          <a:p>
            <a:r>
              <a:rPr lang="ru-RU" sz="13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дайджест </a:t>
            </a:r>
            <a:r>
              <a:rPr lang="ru-RU" sz="4400" b="1" dirty="0">
                <a:solidFill>
                  <a:srgbClr val="FF6C6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выпуск 6</a:t>
            </a:r>
            <a:endParaRPr lang="ru-RU" sz="28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38763" y="18154036"/>
            <a:ext cx="337820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19.09</a:t>
            </a:r>
            <a:r>
              <a:rPr lang="en-US" dirty="0">
                <a:latin typeface="Bahnschrift" panose="020B0502040204020203" pitchFamily="34" charset="0"/>
              </a:rPr>
              <a:t>.</a:t>
            </a:r>
            <a:r>
              <a:rPr lang="ru-RU" dirty="0">
                <a:latin typeface="Bahnschrift" panose="020B0502040204020203" pitchFamily="34" charset="0"/>
              </a:rPr>
              <a:t>-30.09.</a:t>
            </a:r>
            <a:r>
              <a:rPr lang="en-US" dirty="0">
                <a:latin typeface="Bahnschrift" panose="020B0502040204020203" pitchFamily="34" charset="0"/>
              </a:rPr>
              <a:t>2022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4317" y="1685883"/>
            <a:ext cx="708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9652E-85F2-6585-5053-A46AD7F79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132" y="7804842"/>
            <a:ext cx="9702369" cy="1034919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7874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91873" y="263258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85451" y="3714257"/>
            <a:ext cx="9888182" cy="14779428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сентября 2022 года руководитель ЦНППМ ПР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Забашта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Георги-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приняла участие в еженедельном рабочем совещании, проводимом министерством образования, науки и молодежной политики Краснодар-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края в режиме ВКС, по вопросам подготовки обучающихся 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нацио-нальному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исследованию по функциональной грамотности. В ходе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совеща-ния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проведен анализ стартовой диагностики обучающихся, которая прошла на платформе «Российская электронная школа». С учетом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-ленных дефицитов были даны рекомендации учителям по их устранению. Региональный методический актив продолжит сопровождение учителей в рамках подготовки к национальному исследованию по функциональной грамотности, которое стартует 10 октября 2022 года: будут разработаны адресные методические рекомендации для каждой образовательной орга-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участвующей в исследовании, а также проведены вебинары, се-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минары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мастер-классы, групповые и индивидуальные консультации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-лях повышения качества результатов обучающихся по функциональной грамотности.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167" y="3691547"/>
            <a:ext cx="3035192" cy="814609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29.09.2022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6335" y="1862204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88246-866B-810F-3655-2EFD4B683BF3}"/>
              </a:ext>
            </a:extLst>
          </p:cNvPr>
          <p:cNvSpPr txBox="1"/>
          <p:nvPr/>
        </p:nvSpPr>
        <p:spPr>
          <a:xfrm>
            <a:off x="4572000" y="15494000"/>
            <a:ext cx="184731" cy="578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25ECD9-314C-79A8-3437-4AE8DAA7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3804289"/>
            <a:ext cx="5644763" cy="393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49570-687C-3D7E-190D-FD4280C8A0BB}"/>
              </a:ext>
            </a:extLst>
          </p:cNvPr>
          <p:cNvSpPr txBox="1"/>
          <p:nvPr/>
        </p:nvSpPr>
        <p:spPr>
          <a:xfrm>
            <a:off x="6667500" y="9220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6048D-037B-4667-54B4-43ACFEDD4299}"/>
              </a:ext>
            </a:extLst>
          </p:cNvPr>
          <p:cNvSpPr txBox="1"/>
          <p:nvPr/>
        </p:nvSpPr>
        <p:spPr>
          <a:xfrm>
            <a:off x="3978389" y="3985807"/>
            <a:ext cx="9302305" cy="1468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ЦНМиИД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Олеговна и  руководитель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 ПР Забашта Елена Георгиевна приняла участие в </a:t>
            </a:r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десанте «День ГБОУ ИРО Краснодарского края в Красноармейском районе»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специалистов территориально-методических служб, директоров и заместителей директоров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Яковлева Надежда Олеговна рассказала о развитии системы инновационных площадок в регионе, Забашта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Георгиевна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системе методического сопровождения профессионального роста педагогов, в том числе о реализации целевой модели наставничества, разработке и реализации индивидуальных образовательных маршрутов педагогов, деятельности регионального методического актива, обучении по дополнительным профессиональным программам повышения квалификации в рамках регионального проекта «Современная школа», об участии учителей во Всероссийских олимпиадах «Хранители русского языка» и «Команда большой страны».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95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91873" y="263258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83704" y="3691547"/>
            <a:ext cx="10260869" cy="14703228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сентября 2022 года руководитель ЦНППМ ПР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Забашта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Георги-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приняла участие в еженедельном рабочем совещании, проводимом министерством образования, науки и молодежной политики Краснодар-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края в режиме ВКС, по вопросам подготовки обучающихся 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нацио-нальному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исследованию по функциональной грамотности. В ходе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совеща-ния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проведен анализ стартовой диагностики обучающихся, которая прошла на платформе «Российская электронная школа». С учетом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-ленных дефицитов были даны рекомендации учителям по их устранению. Региональный методический актив продолжит сопровождение учителей в рамках подготовки к национальному исследованию по функциональной грамотности, которое стартует 10 октября 2022 года: будут разработаны адресные методические рекомендации для каждой образовательной орга-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участвующей в исследовании, а также проведены вебинары, се-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минары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мастер-классы, групповые и индивидуальные консультации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-лях повышения качества результатов обучающихся по функциональной грамотности.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167" y="3691547"/>
            <a:ext cx="3035192" cy="814609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29.09.2022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49507" y="18527039"/>
            <a:ext cx="1101894" cy="770854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88246-866B-810F-3655-2EFD4B683BF3}"/>
              </a:ext>
            </a:extLst>
          </p:cNvPr>
          <p:cNvSpPr txBox="1"/>
          <p:nvPr/>
        </p:nvSpPr>
        <p:spPr>
          <a:xfrm>
            <a:off x="4572000" y="15494000"/>
            <a:ext cx="184731" cy="578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49570-687C-3D7E-190D-FD4280C8A0BB}"/>
              </a:ext>
            </a:extLst>
          </p:cNvPr>
          <p:cNvSpPr txBox="1"/>
          <p:nvPr/>
        </p:nvSpPr>
        <p:spPr>
          <a:xfrm>
            <a:off x="6667500" y="9220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6048D-037B-4667-54B4-43ACFEDD4299}"/>
              </a:ext>
            </a:extLst>
          </p:cNvPr>
          <p:cNvSpPr txBox="1"/>
          <p:nvPr/>
        </p:nvSpPr>
        <p:spPr>
          <a:xfrm>
            <a:off x="3770047" y="8620249"/>
            <a:ext cx="9888182" cy="98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ЦНППМ ПР был проведен </a:t>
            </a:r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«Организационное, методическое и содержательное сопровождение педагогических работ-ников по дополнительным профессиональным программам, реализуемым ФГАОУ ДПО «Академии </a:t>
            </a:r>
            <a:r>
              <a:rPr lang="ru-RU" b="1" dirty="0" err="1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приняли участие педагогические работники,  прошедшие обучение по дополнительной профессиональной программе повышения квалификации по использованию современного учебного оборудования в  центрах образования «Точка роста» естественно-научной и технологической направленностей, детских технопарков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образовательных организаций, в центрах цифрового образования «IT-куб», организованного  Академией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 с 16.08.2022 по 20.09.2022. Также в вебинаре участвовали руководители, заместители руководителей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органов управления образованием и территориальных методических служб, курирующие данное направление.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F8994-2559-45B9-FB9C-346D4DFA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193" y="4074530"/>
            <a:ext cx="6006208" cy="4216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985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55695" y="24683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56436" y="4244028"/>
            <a:ext cx="10221464" cy="13862238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Пр«Аэроквантум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Автоквантум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Биоквантум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направлениюВ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фокусе внимания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образования Донецкой и Луганской народных республик получили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возможности для развития, в том числе благодаря масштабной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повышения квалификации для педагогов и управленцев,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которую реализует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России. Координатором </a:t>
            </a:r>
            <a:r>
              <a:rPr lang="ru-RU" sz="2800" b="0" i="0" dirty="0">
                <a:solidFill>
                  <a:srgbClr val="4554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4867" y="4446946"/>
            <a:ext cx="9631882" cy="1406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 внимания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Донецкой и Луганской народных республик получили новые возможности для развития, в том числе благодаря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масштабной программе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для педагогов и управленцев, которую реализует Минпросвещения России.	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Координатором программы дополнительного профессионального образования педагогов из ЛНР и ДНР выступает Академия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Курсы будут проводиться в Центре Министерства просвещения Российской Федерации по взаимодействию с Министерствами образования Донецкой и Луганской народных республик – филиале Академии в г.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Ростове-на-Дону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центр, филиал Академии Министерства просвещения, который занимается повышением квалификации и подготовкой учителей. Плотно взаимодействуем с Луганским педагогическим университетом, с Донецким государственным университетом, программы готовы. Мы проведем обучение учителей, благодаря которому сможем снять все те вопросы, которые у них есть, вместе их обсудить и подготовиться к новому учебному году»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просвещения Российской Федерации 		                               Сергей Кравцов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38058" y="18402111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12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4AD53-F498-4C0E-AC74-3B608BFA5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70" y="3713677"/>
            <a:ext cx="2245389" cy="15476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4A969-EC9E-4A83-9735-529E564B386C}"/>
              </a:ext>
            </a:extLst>
          </p:cNvPr>
          <p:cNvSpPr txBox="1"/>
          <p:nvPr/>
        </p:nvSpPr>
        <p:spPr>
          <a:xfrm>
            <a:off x="3634867" y="2790347"/>
            <a:ext cx="1004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BD90E-3D9D-4189-A1B7-68C0BAEF6390}"/>
              </a:ext>
            </a:extLst>
          </p:cNvPr>
          <p:cNvSpPr txBox="1"/>
          <p:nvPr/>
        </p:nvSpPr>
        <p:spPr>
          <a:xfrm>
            <a:off x="4423719" y="9730351"/>
            <a:ext cx="7685903" cy="3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32B4A-904D-4629-9938-BD61220BAF98}"/>
              </a:ext>
            </a:extLst>
          </p:cNvPr>
          <p:cNvSpPr txBox="1"/>
          <p:nvPr/>
        </p:nvSpPr>
        <p:spPr>
          <a:xfrm>
            <a:off x="3077023" y="8355630"/>
            <a:ext cx="9915328" cy="11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D9D36-9870-425D-B767-5ACDCC5DAFFC}"/>
              </a:ext>
            </a:extLst>
          </p:cNvPr>
          <p:cNvSpPr txBox="1"/>
          <p:nvPr/>
        </p:nvSpPr>
        <p:spPr>
          <a:xfrm>
            <a:off x="15040388" y="6678425"/>
            <a:ext cx="936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69FFB-6773-4560-E5EE-29496A25DD52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0FFC5-E331-78E1-6205-29CF5B7EB2A2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160C4C-5079-7FAA-0577-C0A43D06E3D1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347BA-F916-EAD5-A011-4F103101E709}"/>
              </a:ext>
            </a:extLst>
          </p:cNvPr>
          <p:cNvSpPr txBox="1"/>
          <p:nvPr/>
        </p:nvSpPr>
        <p:spPr>
          <a:xfrm flipH="1">
            <a:off x="13345297" y="16072925"/>
            <a:ext cx="71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AE0F38-F12C-4AAF-8E2B-A89B8AF4BA3B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AFE58-898C-5E5F-7FF1-6F2157438FA3}"/>
              </a:ext>
            </a:extLst>
          </p:cNvPr>
          <p:cNvSpPr txBox="1"/>
          <p:nvPr/>
        </p:nvSpPr>
        <p:spPr>
          <a:xfrm>
            <a:off x="14724466" y="8127373"/>
            <a:ext cx="3582584" cy="1178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</a:t>
            </a:r>
          </a:p>
          <a:p>
            <a:pPr algn="just"/>
            <a:endParaRPr lang="ru-RU" sz="2400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Рособрнадзора проведёт ежегодную Всероссийскую встречу с родителями школьников. Тем временем, в школах пройдут тренировки по системе безопасности. </a:t>
            </a:r>
            <a:r>
              <a:rPr lang="ru-RU" sz="2800" dirty="0" err="1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открыло новые специальности в педагогических вузах, а в старших классах введут обязательное изучение финансовой грамотности. </a:t>
            </a:r>
          </a:p>
          <a:p>
            <a:pPr algn="just"/>
            <a:r>
              <a:rPr lang="ru-RU" sz="2800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 ко </a:t>
            </a:r>
            <a:r>
              <a:rPr lang="ru-RU" sz="28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учителя </a:t>
            </a:r>
            <a:r>
              <a:rPr lang="ru-RU" sz="2800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по 9 октября </a:t>
            </a:r>
            <a:r>
              <a:rPr lang="ru-RU" sz="28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показ фильмов и передач, посвящённых педагогам.	</a:t>
            </a:r>
            <a:endParaRPr lang="ru-RU" sz="2800" b="1" dirty="0">
              <a:solidFill>
                <a:srgbClr val="FF6C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55695" y="24683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56436" y="4244027"/>
            <a:ext cx="10026307" cy="14158083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Пр«Аэроквантум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Автоквантум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очередном семинаре Академии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«Вектор образования: вызовы, тренды, перспективы» 27 сентября рассказали о масштабной работе по организационной поддержке и методическому сопровождению классных руководителей при подготовке к внеурочным занятиям «Разговоры о важном».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Биоквантум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Космоквантум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Аэроквантум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Методические материалы детского технопарка «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первого года обучения детей по этому направлению</a:t>
            </a: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утвердило перечень электронных образовательных ресурсов для школ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ttps://v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ййй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estnik.edu.ru/news/v-cheliabinske-startoval-proekt-kolledzh-kreat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утвердило перечень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элеко</a:t>
            </a:r>
            <a:endParaRPr lang="ru-RU" sz="2800" dirty="0">
              <a:solidFill>
                <a:srgbClr val="45547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0" i="0" dirty="0">
                <a:solidFill>
                  <a:srgbClr val="4554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460353" y="1845785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4AD53-F498-4C0E-AC74-3B608BFA5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70" y="3713677"/>
            <a:ext cx="2245389" cy="15476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D4A969-EC9E-4A83-9735-529E564B386C}"/>
              </a:ext>
            </a:extLst>
          </p:cNvPr>
          <p:cNvSpPr txBox="1"/>
          <p:nvPr/>
        </p:nvSpPr>
        <p:spPr>
          <a:xfrm>
            <a:off x="3634867" y="2790347"/>
            <a:ext cx="1004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BD90E-3D9D-4189-A1B7-68C0BAEF6390}"/>
              </a:ext>
            </a:extLst>
          </p:cNvPr>
          <p:cNvSpPr txBox="1"/>
          <p:nvPr/>
        </p:nvSpPr>
        <p:spPr>
          <a:xfrm>
            <a:off x="4423719" y="9730351"/>
            <a:ext cx="7685903" cy="3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32B4A-904D-4629-9938-BD61220BAF98}"/>
              </a:ext>
            </a:extLst>
          </p:cNvPr>
          <p:cNvSpPr txBox="1"/>
          <p:nvPr/>
        </p:nvSpPr>
        <p:spPr>
          <a:xfrm>
            <a:off x="3824968" y="4446945"/>
            <a:ext cx="944178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Академии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представили инструменты для подготовки классных руководителей к еженедельным «Разговорам о важном»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очередном семинаре Академии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«Вектор образования: вызовы, тренды, перспективы» 27 сентября рассказали о масштабной работе по организационной поддержке и методическому сопровождению классных руководителей при подготовке к внеурочным занятиям «Разговоры о важном». Информация о подготовке к внеурочным занятиям «Разговоры о важном» размещается на сайте Академии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https://apkpro.ru/razgovory-o-vazhnom/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 «Разговоры о важном».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D9D36-9870-425D-B767-5ACDCC5DAFFC}"/>
              </a:ext>
            </a:extLst>
          </p:cNvPr>
          <p:cNvSpPr txBox="1"/>
          <p:nvPr/>
        </p:nvSpPr>
        <p:spPr>
          <a:xfrm>
            <a:off x="3903516" y="10513825"/>
            <a:ext cx="936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69FFB-6773-4560-E5EE-29496A25DD52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0FFC5-E331-78E1-6205-29CF5B7EB2A2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160C4C-5079-7FAA-0577-C0A43D06E3D1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347BA-F916-EAD5-A011-4F103101E709}"/>
              </a:ext>
            </a:extLst>
          </p:cNvPr>
          <p:cNvSpPr txBox="1"/>
          <p:nvPr/>
        </p:nvSpPr>
        <p:spPr>
          <a:xfrm flipH="1">
            <a:off x="13345297" y="16072925"/>
            <a:ext cx="712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AE0F38-F12C-4AAF-8E2B-A89B8AF4BA3B}"/>
              </a:ext>
            </a:extLst>
          </p:cNvPr>
          <p:cNvSpPr txBox="1"/>
          <p:nvPr/>
        </p:nvSpPr>
        <p:spPr>
          <a:xfrm>
            <a:off x="6591300" y="91059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B6DC80-B750-64D7-FB44-62028625E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623" y="14062984"/>
            <a:ext cx="6743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33735" y="27556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81715" y="3493119"/>
            <a:ext cx="9896185" cy="15236132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по 31 мая 2022 года ГБОУ ИРО Краснодарского края проводился открытый краевой конкурс территориальных (муниципальных) методических служб «Лучшая методическая практика» (далее – конкурс) в 2022 году.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этого кода традиционный конкурс получил статус «открытого» - т.е. с неограниченным количеством привлеченных лиц. Становление открытой образовательной, методической среды – тренд современного образования, открывающий возможность коммуникации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удаленных субъектов. Так, в текущем году конкурсные материалы подали девять методических служб Краснодарского края и межмуниципальная методическая служба Белгородского Института развития образования.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Представлена следующая тематика работ: сопровождение школ с низкими образовательными результатами, развитие и поддержка школьных методических объединений, развитие сетевой модели муниципальной методической службы, инклюзивного образования, сопровождение системы работы с одаренными детьми, молодыми педагогам, профессиональное развитие педагога, создание системы предпрофильной и ранней профильной подготовки.   По итогам экспертной оценки работ, лучшими признаны практики Туапсинского района (1 место), Чернянского округа (Белгород) (2 место) и Гулькевичского района (3 место).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мнению эксперта, руководителя МКУ «ЦРО» г. Сочи, В.Г.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Церекидзе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материалах победителей достойно представлены методические, организационно-управленческие аспекты. Новые знания и информация от регионов и муниципальных служб Краснодарского края в формате конкурсных материалов позволили выявить и распространить эффективный опыт методического сопровождения деятельности образовательных организаций.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Дипломы победителей, Благодарственные письма участников и членов экспертной группы размещены на портале проекта «Движение вверх» (http://tms.iro23.ru/;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737" y="3545369"/>
            <a:ext cx="337820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20-21</a:t>
            </a:r>
            <a:r>
              <a:rPr lang="ru-RU" dirty="0">
                <a:latin typeface="Bahnschrift" panose="020B0502040204020203" pitchFamily="34" charset="0"/>
              </a:rPr>
              <a:t>.09</a:t>
            </a:r>
            <a:r>
              <a:rPr lang="en-US" dirty="0">
                <a:latin typeface="Bahnschrift" panose="020B0502040204020203" pitchFamily="34" charset="0"/>
              </a:rPr>
              <a:t>.2022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2066" y="4439643"/>
            <a:ext cx="959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76296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55510" y="18800110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276600" y="1975710"/>
            <a:ext cx="10567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E5D14-F6AD-4520-8709-7F67F4B6BF31}"/>
              </a:ext>
            </a:extLst>
          </p:cNvPr>
          <p:cNvSpPr txBox="1"/>
          <p:nvPr/>
        </p:nvSpPr>
        <p:spPr>
          <a:xfrm>
            <a:off x="4057674" y="6818298"/>
            <a:ext cx="9181632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Методическом горизонте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Чувирова Наталия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заместитель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ЦНППМ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ПР, озвучила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ЦНППМ и ФГАОУ ДПО «Академия Минпросвещения России» на сентябрь-октябрь 2022 года: семинары, вебинары, мастер-классы, старт дистанционного этапа Всероссийских профессиональных олимпиад для учителей «Команда большой страны» и «Хранители русского языка», а также рассказала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очном этапе краевого конкурса «Педагог-наставник», который состоится с 26 по 28 октября 2022 года.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 Анна Леонидовна, методист ЦНППМ, приняла участие в еженедельном рабочем совещании в режиме ВКС под председательством заместителя начальника управления общего образования,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общего образования министерства образования, науки и молодежной политики   Краснодарского края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Колчанова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Андрея Викторовича, где представила информацию о методическом сопровождение педагогических работников образовательных организаций, участвующих в национальном исследовании по функциональной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582CD-6EAD-F7CB-E014-E88DAB910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74" y="3734729"/>
            <a:ext cx="9440349" cy="29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33735" y="27556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895309" y="3791592"/>
            <a:ext cx="9724138" cy="14141627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по информация от регионов и муниципальных служб Краснодарского края в формате конкурсных материалов позволили выявить и распространить эффективный опыт методического сопровождения деятельности образовательных организаций.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Дипломы победителей, Благодарственные письма участников и членов экспертной группы размещены на портале проекта «Движение вверх» (http://tms.iro23.ru/;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534" y="3926246"/>
            <a:ext cx="337820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22.09</a:t>
            </a:r>
            <a:r>
              <a:rPr lang="en-US" dirty="0">
                <a:latin typeface="Bahnschrift" panose="020B0502040204020203" pitchFamily="34" charset="0"/>
              </a:rPr>
              <a:t>.2022</a:t>
            </a:r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2066" y="4439643"/>
            <a:ext cx="959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76296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2CB04-DC83-88AE-47D0-688453B74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265" y="4009625"/>
            <a:ext cx="7011433" cy="3423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4D462-DA7B-F917-0FE0-5A7A639E1F9A}"/>
              </a:ext>
            </a:extLst>
          </p:cNvPr>
          <p:cNvSpPr txBox="1"/>
          <p:nvPr/>
        </p:nvSpPr>
        <p:spPr>
          <a:xfrm>
            <a:off x="4317999" y="7433335"/>
            <a:ext cx="8921305" cy="98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«Русское слово» в рамках сотрудничества с Центром непрерывного повышения профессионального мастерства педагогических работников ГБОУ ИРО Краснодарского края с целью совершенствования функциональной грамотности обучающихся был проведен </a:t>
            </a:r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учителя по формированию функциональной грамотности обучающихся на уроке физики»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физики Краснодарского края и специалистов, курирующих направление по формированию функциональной грамотности обучающихся.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семинара: </a:t>
            </a:r>
          </a:p>
          <a:p>
            <a:pPr algn="just"/>
            <a:r>
              <a:rPr lang="ru-RU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</a:t>
            </a:r>
          </a:p>
          <a:p>
            <a:pPr algn="just"/>
            <a:r>
              <a:rPr lang="ru-RU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https://disk.yandex.ru/d/Em59IECSOyQVQA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Дополненная реальность HD.mp4 (154314516)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6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28411" y="27556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43666" y="4008367"/>
            <a:ext cx="9724139" cy="14141627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руководителя центра непрерывного повышения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профессио-нального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мастерства  педагогических работников Наталия Петровна Чу-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приняла участие в XIII Международной научно-практической конференции «Педагогическое образование: вызовы XXI века»,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по-священной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памяти академика РАО В.А.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Сластенина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конференции рассматривались вопросы инновационного развития не-прерывного образования в современной России, построения воспитатель-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образовательных систем в современном социокультурном про-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странстве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психологического сопровождения профессиональной деятельности педагогов.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Наталия Петровна участвовала в пленарной дискуссии и представила ре-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гиональный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опыт по внедрению и реализации целевой модели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наставниче-ства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«Психолого-педагогическое сопровождение профессиональной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-тельности молодого учителя. Наставничество».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840" y="3981457"/>
            <a:ext cx="337820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23.09.2022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2066" y="4439643"/>
            <a:ext cx="959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6332" y="7659668"/>
            <a:ext cx="95915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E5D14-F6AD-4520-8709-7F67F4B6BF31}"/>
              </a:ext>
            </a:extLst>
          </p:cNvPr>
          <p:cNvSpPr txBox="1"/>
          <p:nvPr/>
        </p:nvSpPr>
        <p:spPr>
          <a:xfrm>
            <a:off x="3982065" y="4133520"/>
            <a:ext cx="95915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EE6C20-1C03-28A5-799F-328267482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4444850"/>
            <a:ext cx="4416917" cy="4693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352468-66AB-CAD3-621E-371BFCDCE93A}"/>
              </a:ext>
            </a:extLst>
          </p:cNvPr>
          <p:cNvSpPr txBox="1"/>
          <p:nvPr/>
        </p:nvSpPr>
        <p:spPr>
          <a:xfrm>
            <a:off x="4459088" y="4393477"/>
            <a:ext cx="4416917" cy="509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центра непрерывного повышения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профессио-нального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мастерства  педагогических работников Наталия Петровна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Чувирова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7301D-132B-AB2C-E39B-3E10E9CEA36E}"/>
              </a:ext>
            </a:extLst>
          </p:cNvPr>
          <p:cNvSpPr txBox="1"/>
          <p:nvPr/>
        </p:nvSpPr>
        <p:spPr>
          <a:xfrm>
            <a:off x="4459089" y="9138716"/>
            <a:ext cx="8780216" cy="836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в XIII Международной научно-практической конференции «Педагогическое образование: вызовы XXI века», посвященной памяти академика РАО В.А.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Сластенина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конференции рассматривались вопросы инновационного развития непрерывного образования в современной России, построения воспитательных и образовательных систем в современном социокультурном пространстве, а также психологического сопровождения профессиональной деятельности педагогов.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Петровна участвовала в пленарной дискуссии и представила региональный опыт по внедрению и реализации целевой модели наставничества «Психолого-педагогическое сопровождение профессиональной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учителя. Наставничество». </a:t>
            </a:r>
          </a:p>
        </p:txBody>
      </p:sp>
    </p:spTree>
    <p:extLst>
      <p:ext uri="{BB962C8B-B14F-4D97-AF65-F5344CB8AC3E}">
        <p14:creationId xmlns:p14="http://schemas.microsoft.com/office/powerpoint/2010/main" val="159252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40547" y="27556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5391" y="3908475"/>
            <a:ext cx="10006774" cy="13878047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Рис.1. г. Ейск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169" y="3908475"/>
            <a:ext cx="337820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23.09.2022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2066" y="4439643"/>
            <a:ext cx="959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76296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65630" y="18443477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E5D14-F6AD-4520-8709-7F67F4B6BF31}"/>
              </a:ext>
            </a:extLst>
          </p:cNvPr>
          <p:cNvSpPr txBox="1"/>
          <p:nvPr/>
        </p:nvSpPr>
        <p:spPr>
          <a:xfrm>
            <a:off x="4086332" y="3422261"/>
            <a:ext cx="9591568" cy="1911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непрерывного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работ-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ников провел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</a:t>
            </a:r>
          </a:p>
          <a:p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«Организационное,</a:t>
            </a:r>
          </a:p>
          <a:p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методическое, </a:t>
            </a:r>
            <a:r>
              <a:rPr lang="ru-RU" sz="3200" b="1" dirty="0" err="1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</a:t>
            </a:r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b="1" dirty="0" err="1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ционно</a:t>
            </a:r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-аналитическое </a:t>
            </a:r>
          </a:p>
          <a:p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целевой</a:t>
            </a:r>
          </a:p>
          <a:p>
            <a:pPr algn="just"/>
            <a:r>
              <a:rPr lang="ru-RU" sz="32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наставничества</a:t>
            </a:r>
            <a:r>
              <a:rPr lang="ru-RU" sz="3200" b="1" dirty="0" smtClean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вебинаре приняли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более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человек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руководители и педагогические работники образовательных организаций, сотрудники управлений образованием и территориальных методических служб, курирующие данное направление в муниципальных образованиях. В рамках вебинара были рассмотрены вопросы реализации целевой модели наставничества педагогических работников, достижения показателей эффективности и вопросы, касающиеся заполнения мониторинга реализации целевой модели наставничества в образовательных организациях Краснодарского края.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53155B-B11A-96AA-F32F-9FCBCC026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850" y="4159645"/>
            <a:ext cx="4755725" cy="555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50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733735" y="275569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231472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50016" y="4217396"/>
            <a:ext cx="10127884" cy="14276289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solidFill>
                  <a:srgbClr val="45547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день стажировки 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посвящен построению единого научно-методического пространства как условия введения и реализации обновленных ФГОС. Особое внимание было уделено вопросам 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региональной политики на основе федеральной повестки в области повышения качества образования, развитию регионального научно-методического и организационного сопровождения введения обновленных ФГОС.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635" y="4038000"/>
            <a:ext cx="3083165" cy="863307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2065" y="4439643"/>
            <a:ext cx="9257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ИРКУТСКЕ!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76296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522968-D886-3792-0465-0747F612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206" y="5779110"/>
            <a:ext cx="6304382" cy="46093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orthographic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77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91873" y="263258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877797" y="3828603"/>
            <a:ext cx="9695835" cy="14462321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день стажировки знакомил участников с региональными сценари-ями развития образовательных практик и деятельностью оператора регио-нальной системы научно-методического сопровождения в условиях транс-формации среды профессионального развития педагога в целях совершен-ствования содержания и технологий непрерывного повышения профессио-нального мастерства для введения реализации обновленных ФГОС.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167" y="3837476"/>
            <a:ext cx="3329284" cy="814609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05379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88246-866B-810F-3655-2EFD4B683BF3}"/>
              </a:ext>
            </a:extLst>
          </p:cNvPr>
          <p:cNvSpPr txBox="1"/>
          <p:nvPr/>
        </p:nvSpPr>
        <p:spPr>
          <a:xfrm>
            <a:off x="4572000" y="15494000"/>
            <a:ext cx="184731" cy="578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81BBC-4D7D-94F8-5CA3-6531DE136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575" y="4590603"/>
            <a:ext cx="6712278" cy="9114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9136A-058B-DEDB-9F5B-78D4A0120DE5}"/>
              </a:ext>
            </a:extLst>
          </p:cNvPr>
          <p:cNvSpPr txBox="1"/>
          <p:nvPr/>
        </p:nvSpPr>
        <p:spPr>
          <a:xfrm>
            <a:off x="4267200" y="10058400"/>
            <a:ext cx="897210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день стажировки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 участников с региональными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сценари-ями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образовательных практик и деятельностью оператора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регио-нальной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научно-методического сопровождения в условиях транс-формации среды профессионального развития педагога в целях совершен-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ствования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и технологий непрерывного повышения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профессио-нального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мастерства для введения реализации обновленных ФГОС.</a:t>
            </a:r>
          </a:p>
        </p:txBody>
      </p:sp>
    </p:spTree>
    <p:extLst>
      <p:ext uri="{BB962C8B-B14F-4D97-AF65-F5344CB8AC3E}">
        <p14:creationId xmlns:p14="http://schemas.microsoft.com/office/powerpoint/2010/main" val="304182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91873" y="263258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877797" y="3828603"/>
            <a:ext cx="9695835" cy="14462321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день стажировки знакомил участников с региональными сценари-ями развития образовательных практик и деятельностью оператора регио-нальной системы научно-методического сопровождения в условиях транс-формации среды профессионального развития педагога в целях совершен-ствования содержания и технологий непрерывного повышения профессио-нального мастерства для введения реализации обновленных ФГОС.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167" y="3837476"/>
            <a:ext cx="3329284" cy="814609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065" y="8105379"/>
            <a:ext cx="96958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27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88246-866B-810F-3655-2EFD4B683BF3}"/>
              </a:ext>
            </a:extLst>
          </p:cNvPr>
          <p:cNvSpPr txBox="1"/>
          <p:nvPr/>
        </p:nvSpPr>
        <p:spPr>
          <a:xfrm>
            <a:off x="4572000" y="15494000"/>
            <a:ext cx="184731" cy="578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9136A-058B-DEDB-9F5B-78D4A0120DE5}"/>
              </a:ext>
            </a:extLst>
          </p:cNvPr>
          <p:cNvSpPr txBox="1"/>
          <p:nvPr/>
        </p:nvSpPr>
        <p:spPr>
          <a:xfrm>
            <a:off x="4292600" y="10779691"/>
            <a:ext cx="894670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третий день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организованы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по профессиональным педагогическим объединениям, экосистемам разработки и реализации образовательных проектов и сетевым образовательным форматам.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стажировки состоялся круглый стол, была проведена итоговая аттестация и подведены итоги трехдневной плодотворной работы. </a:t>
            </a:r>
          </a:p>
          <a:p>
            <a:pPr algn="just"/>
            <a:endParaRPr lang="ru-RU" sz="4000" b="1" i="1" dirty="0">
              <a:solidFill>
                <a:srgbClr val="4554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D00C5-531D-B778-2190-193A55898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360" y="4680978"/>
            <a:ext cx="7217243" cy="48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227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/>
        </p:blipFill>
        <p:spPr>
          <a:xfrm rot="5400000">
            <a:off x="-2591873" y="2632584"/>
            <a:ext cx="19599378" cy="14087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7" y="-123110"/>
            <a:ext cx="13631837" cy="26763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85451" y="3714257"/>
            <a:ext cx="9888182" cy="14558847"/>
          </a:xfrm>
          <a:prstGeom prst="roundRect">
            <a:avLst>
              <a:gd name="adj" fmla="val 1364"/>
            </a:avLst>
          </a:prstGeom>
          <a:solidFill>
            <a:schemeClr val="bg1"/>
          </a:solidFill>
          <a:ln>
            <a:solidFill>
              <a:srgbClr val="455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сентября 2022 года руководитель ЦНППМ ПР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Забашта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Георги-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приняла участие в еженедельном рабочем совещании, проводимом министерством образования, науки и молодежной политики Краснодар-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края в режиме ВКС, по вопросам подготовки обучающихся 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нацио-нальному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исследованию по функциональной грамотности. В ходе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совеща-ния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проведен анализ стартовой диагностики обучающихся, которая прошла на платформе «Российская электронная школа». С учетом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-ленных дефицитов были даны рекомендации учителям по их устранению. Региональный методический актив продолжит сопровождение учителей в рамках подготовки к национальному исследованию по функциональной грамотности, которое стартует 10 октября 2022 года: будут разработаны адресные методические рекомендации для каждой образовательной орга-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участвующей в исследовании, а также проведены вебинары, се-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минары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мастер-классы, групповые и индивидуальные консультации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-лях повышения качества результатов обучающихся по функциональной грамотности.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167" y="3691547"/>
            <a:ext cx="3035192" cy="814609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28.09.2022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0757" y="7538242"/>
            <a:ext cx="9369120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</a:pPr>
            <a:r>
              <a:rPr lang="ru-RU" sz="3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3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в режиме ВКС, по вопросам подготовки обучающихся к национальному исследованию по функциональной грамотности. В ходе совещания был проведен анализ стартовой диагностики обучающихся, которая прошла на платформе «Российская электронная школа». С учетом выявленных дефицитов были даны рекомендации </a:t>
            </a:r>
            <a:r>
              <a:rPr lang="ru-RU" sz="3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</a:t>
            </a:r>
            <a:r>
              <a:rPr lang="ru-RU" sz="3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их устранению. Региональный методический актив продолжит сопровождение учителей в рамках подготовки к национальному исследованию по функциональной грамотности, которое стартует 10 октября 2022 года: будут разработаны адресные методические рекомендации для каждой образовательной организации, участвующей в исследовании, а также проведены вебинары, семинары, мастер-классы, групповые и индивидуальные </a:t>
            </a:r>
            <a:r>
              <a:rPr lang="ru-RU" sz="3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педагогических работников в </a:t>
            </a:r>
            <a:r>
              <a:rPr lang="ru-RU" sz="3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качества результатов обучающихся по функциональной грамотности. </a:t>
            </a:r>
            <a:r>
              <a:rPr lang="ru-RU" sz="3160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	</a:t>
            </a:r>
            <a:endParaRPr lang="ru-RU" sz="316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6659" y="1606378"/>
            <a:ext cx="756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rgbClr val="455477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УПРАВЛЕНИЕ СИСТЕМОЙ  МЕТОДИЧЕСКОГО СОПРОВОЖДЕНИЯ</a:t>
            </a:r>
            <a:endParaRPr lang="ru-RU" sz="1800" b="1" dirty="0">
              <a:solidFill>
                <a:srgbClr val="FF6C6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51243" y="18493686"/>
            <a:ext cx="1022390" cy="762000"/>
          </a:xfrm>
          <a:prstGeom prst="roundRect">
            <a:avLst/>
          </a:prstGeom>
          <a:solidFill>
            <a:srgbClr val="FF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F65CC-A9DB-A4F4-EBF9-9DB6C5EBD022}"/>
              </a:ext>
            </a:extLst>
          </p:cNvPr>
          <p:cNvSpPr txBox="1"/>
          <p:nvPr/>
        </p:nvSpPr>
        <p:spPr>
          <a:xfrm>
            <a:off x="3022600" y="1975710"/>
            <a:ext cx="108219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554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Управления системой методического сопровождения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06CC-3420-4297-9509-D3C6375C14FE}"/>
              </a:ext>
            </a:extLst>
          </p:cNvPr>
          <p:cNvSpPr txBox="1"/>
          <p:nvPr/>
        </p:nvSpPr>
        <p:spPr>
          <a:xfrm>
            <a:off x="818008" y="5130800"/>
            <a:ext cx="1538883" cy="12992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Центра непрерывного повышения профессионального мастерства (ЦНППМ ПР)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88246-866B-810F-3655-2EFD4B683BF3}"/>
              </a:ext>
            </a:extLst>
          </p:cNvPr>
          <p:cNvSpPr txBox="1"/>
          <p:nvPr/>
        </p:nvSpPr>
        <p:spPr>
          <a:xfrm>
            <a:off x="4572000" y="15494000"/>
            <a:ext cx="184731" cy="578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DB567-79AD-B72E-97A1-0767D3E8D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187" y="3843908"/>
            <a:ext cx="4252117" cy="337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25B8A-95BF-9AF4-1184-171088F578FD}"/>
              </a:ext>
            </a:extLst>
          </p:cNvPr>
          <p:cNvSpPr txBox="1"/>
          <p:nvPr/>
        </p:nvSpPr>
        <p:spPr>
          <a:xfrm>
            <a:off x="3870184" y="3791592"/>
            <a:ext cx="521008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ЦНППМ ПР Забашта Елена Георгиевна приняла участие в еженедельном рабочем совещании, проводимом министерством образования, науки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молодежной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52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2381</Words>
  <Application>Microsoft Office PowerPoint</Application>
  <PresentationFormat>Произвольный</PresentationFormat>
  <Paragraphs>186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А. Гежина</dc:creator>
  <cp:lastModifiedBy>Забашта Е. Георгиевна</cp:lastModifiedBy>
  <cp:revision>86</cp:revision>
  <cp:lastPrinted>2022-06-15T07:00:21Z</cp:lastPrinted>
  <dcterms:created xsi:type="dcterms:W3CDTF">2022-06-08T09:12:08Z</dcterms:created>
  <dcterms:modified xsi:type="dcterms:W3CDTF">2022-10-03T09:13:54Z</dcterms:modified>
</cp:coreProperties>
</file>