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24D1-8E4C-47BE-ADB4-47824F9F6DCB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EEBE-FE2F-46F9-9B8D-9973C8224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24D1-8E4C-47BE-ADB4-47824F9F6DCB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EEBE-FE2F-46F9-9B8D-9973C8224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24D1-8E4C-47BE-ADB4-47824F9F6DCB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EEBE-FE2F-46F9-9B8D-9973C8224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24D1-8E4C-47BE-ADB4-47824F9F6DCB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EEBE-FE2F-46F9-9B8D-9973C8224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24D1-8E4C-47BE-ADB4-47824F9F6DCB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EEBE-FE2F-46F9-9B8D-9973C8224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24D1-8E4C-47BE-ADB4-47824F9F6DCB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EEBE-FE2F-46F9-9B8D-9973C8224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24D1-8E4C-47BE-ADB4-47824F9F6DCB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EEBE-FE2F-46F9-9B8D-9973C8224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24D1-8E4C-47BE-ADB4-47824F9F6DCB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EEBE-FE2F-46F9-9B8D-9973C8224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24D1-8E4C-47BE-ADB4-47824F9F6DCB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EEBE-FE2F-46F9-9B8D-9973C8224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24D1-8E4C-47BE-ADB4-47824F9F6DCB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EEBE-FE2F-46F9-9B8D-9973C8224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24D1-8E4C-47BE-ADB4-47824F9F6DCB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EEBE-FE2F-46F9-9B8D-9973C8224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224D1-8E4C-47BE-ADB4-47824F9F6DCB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1EEBE-FE2F-46F9-9B8D-9973C8224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Autofit/>
          </a:bodyPr>
          <a:lstStyle/>
          <a:p>
            <a:r>
              <a:rPr lang="ru-RU" sz="13800" dirty="0" smtClean="0">
                <a:latin typeface="CyrillicOld" pitchFamily="2" charset="0"/>
              </a:rPr>
              <a:t>Литургия</a:t>
            </a:r>
            <a:endParaRPr lang="ru-RU" sz="13800" dirty="0">
              <a:latin typeface="CyrillicOld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725144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Презентацию подготовила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у</a:t>
            </a:r>
            <a:r>
              <a:rPr lang="ru-RU" sz="2000" dirty="0" smtClean="0">
                <a:solidFill>
                  <a:schemeClr val="tx1"/>
                </a:solidFill>
              </a:rPr>
              <a:t>читель начальных классов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ГБОУ </a:t>
            </a:r>
            <a:r>
              <a:rPr lang="ru-RU" sz="2000" dirty="0" smtClean="0">
                <a:solidFill>
                  <a:schemeClr val="tx1"/>
                </a:solidFill>
              </a:rPr>
              <a:t>Школа </a:t>
            </a:r>
            <a:r>
              <a:rPr lang="ru-RU" sz="2000" dirty="0" smtClean="0">
                <a:solidFill>
                  <a:schemeClr val="tx1"/>
                </a:solidFill>
              </a:rPr>
              <a:t>№</a:t>
            </a:r>
            <a:r>
              <a:rPr lang="ru-RU" sz="2000" dirty="0" smtClean="0">
                <a:solidFill>
                  <a:schemeClr val="tx1"/>
                </a:solidFill>
              </a:rPr>
              <a:t>89 имени А.П.Маресьева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Гладышева  </a:t>
            </a:r>
            <a:r>
              <a:rPr lang="ru-RU" sz="2000" dirty="0" smtClean="0">
                <a:solidFill>
                  <a:schemeClr val="tx1"/>
                </a:solidFill>
              </a:rPr>
              <a:t>Оксана Владимировна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Перед окончанием Литургии </a:t>
            </a:r>
            <a:r>
              <a:rPr lang="ru-RU" sz="2400" b="1" dirty="0" smtClean="0"/>
              <a:t>Святые Дары </a:t>
            </a:r>
            <a:r>
              <a:rPr lang="ru-RU" sz="2400" dirty="0" smtClean="0"/>
              <a:t>относятся обратно на жертвенник и священник посреди храма громко читает молитву.</a:t>
            </a:r>
            <a:br>
              <a:rPr lang="ru-RU" sz="2400" dirty="0" smtClean="0"/>
            </a:br>
            <a:r>
              <a:rPr lang="ru-RU" sz="2400" dirty="0" smtClean="0"/>
              <a:t>    Литургия кончается. </a:t>
            </a:r>
            <a:br>
              <a:rPr lang="ru-RU" sz="2400" dirty="0" smtClean="0"/>
            </a:br>
            <a:r>
              <a:rPr lang="ru-RU" sz="2400" dirty="0" smtClean="0"/>
              <a:t>    Священник выносит крест, все молящиеся подходят и прикладываются к нему.</a:t>
            </a:r>
            <a:endParaRPr lang="ru-RU" sz="2400" dirty="0"/>
          </a:p>
        </p:txBody>
      </p:sp>
      <p:pic>
        <p:nvPicPr>
          <p:cNvPr id="21506" name="Picture 2" descr="http://diakonima.wpengine.netdna-cdn.com/wp-content/uploads/2014/07/ag.petroupoli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80928"/>
            <a:ext cx="5698560" cy="37959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268760"/>
            <a:ext cx="75608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CyrillicOld" pitchFamily="2" charset="0"/>
              </a:rPr>
              <a:t>СПАСИБО</a:t>
            </a:r>
          </a:p>
          <a:p>
            <a:pPr algn="ctr"/>
            <a:r>
              <a:rPr lang="ru-RU" sz="6600" dirty="0" smtClean="0">
                <a:latin typeface="CyrillicOld" pitchFamily="2" charset="0"/>
              </a:rPr>
              <a:t>ЗА  ВНИМАНИЕ!</a:t>
            </a:r>
            <a:endParaRPr lang="ru-RU" sz="6600" dirty="0">
              <a:latin typeface="CyrillicOld" pitchFamily="2" charset="0"/>
            </a:endParaRPr>
          </a:p>
        </p:txBody>
      </p:sp>
      <p:pic>
        <p:nvPicPr>
          <p:cNvPr id="23558" name="Picture 6" descr="http://www.playcast.ru/uploads/2014/05/08/852619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645024"/>
            <a:ext cx="3190106" cy="20023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yrillicOld" pitchFamily="2" charset="0"/>
              </a:rPr>
              <a:t>     </a:t>
            </a:r>
            <a:r>
              <a:rPr lang="ru-RU" sz="3200" dirty="0" smtClean="0"/>
              <a:t>  </a:t>
            </a:r>
            <a:r>
              <a:rPr lang="ru-RU" sz="3200" b="1" dirty="0" smtClean="0"/>
              <a:t>«Литургия» </a:t>
            </a:r>
            <a:r>
              <a:rPr lang="ru-RU" sz="3200" dirty="0" smtClean="0"/>
              <a:t>– греческое слово.</a:t>
            </a:r>
          </a:p>
          <a:p>
            <a:r>
              <a:rPr lang="ru-RU" sz="3200" dirty="0" smtClean="0"/>
              <a:t> </a:t>
            </a:r>
            <a:r>
              <a:rPr lang="ru-RU" sz="2800" dirty="0" smtClean="0"/>
              <a:t>Первые христиане назвали этим словом главную службу Богу. Ее установил Сам Спаситель на Тайной вечере.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latin typeface="CyrillicOld" pitchFamily="2" charset="0"/>
            </a:endParaRPr>
          </a:p>
        </p:txBody>
      </p:sp>
      <p:pic>
        <p:nvPicPr>
          <p:cNvPr id="18438" name="Picture 6" descr="http://www.hrampokrov.ru/upload/iblock/f01/f01da2ea311fb2b96693287f3fed98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53724"/>
            <a:ext cx="6471282" cy="42988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На Литургии вспоминается земная жизнь Иисуса Христа от рождения до вознесения Его на Небо, Его учение и принесенные Им на землю спасительные блага. </a:t>
            </a:r>
            <a:endParaRPr lang="ru-RU" sz="2800" dirty="0"/>
          </a:p>
        </p:txBody>
      </p:sp>
      <p:pic>
        <p:nvPicPr>
          <p:cNvPr id="3" name="Picture 2" descr="http://nicolenielsen.com/images/560c00168d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4515361" cy="2716164"/>
          </a:xfrm>
          <a:prstGeom prst="rect">
            <a:avLst/>
          </a:prstGeom>
          <a:noFill/>
        </p:spPr>
      </p:pic>
      <p:pic>
        <p:nvPicPr>
          <p:cNvPr id="17410" name="Picture 2" descr="http://moscow-live.ru/uploads/posts/2010-01/1262851759_b_3978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789040"/>
            <a:ext cx="3552393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860444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yrillicOld" pitchFamily="2" charset="0"/>
              </a:rPr>
              <a:t>            Порядок Литургии такой:</a:t>
            </a:r>
          </a:p>
          <a:p>
            <a:r>
              <a:rPr lang="ru-RU" sz="2400" dirty="0" smtClean="0">
                <a:latin typeface="+mj-lt"/>
              </a:rPr>
              <a:t>1. Сначала готовится все необходимое для Таинства Причащения. </a:t>
            </a:r>
            <a:r>
              <a:rPr lang="ru-RU" sz="2400" dirty="0">
                <a:latin typeface="+mj-lt"/>
              </a:rPr>
              <a:t>С</a:t>
            </a:r>
            <a:r>
              <a:rPr lang="ru-RU" sz="2400" dirty="0" smtClean="0">
                <a:latin typeface="+mj-lt"/>
              </a:rPr>
              <a:t>вященник, стоя у жертвенника, приготовляет хлеб и вино для Таинства. </a:t>
            </a:r>
            <a:br>
              <a:rPr lang="ru-RU" sz="2400" dirty="0" smtClean="0">
                <a:latin typeface="+mj-lt"/>
              </a:rPr>
            </a:br>
            <a:r>
              <a:rPr lang="ru-RU" sz="2400" dirty="0" smtClean="0">
                <a:latin typeface="+mj-lt"/>
              </a:rPr>
              <a:t>   В это время псаломщик читает молитвы, составленные из псалмов.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CyrillicOld" pitchFamily="2" charset="0"/>
            </a:endParaRPr>
          </a:p>
        </p:txBody>
      </p:sp>
      <p:pic>
        <p:nvPicPr>
          <p:cNvPr id="16386" name="Picture 2" descr="http://in.prihod.ru/users/27/1627/files/2c1383288230430c197187fe4244680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08920"/>
            <a:ext cx="6644680" cy="374095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2.Вторая часть Литургии</a:t>
            </a:r>
            <a:r>
              <a:rPr lang="ru-RU" sz="2400" b="1" dirty="0" smtClean="0"/>
              <a:t>, литургия оглашенных </a:t>
            </a:r>
            <a:r>
              <a:rPr lang="ru-RU" sz="2400" dirty="0" smtClean="0"/>
              <a:t>(оглашенные – готовящиеся к принятию Святого Крещения), приготовляет нас к Таинству Причащения.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5288340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Священник  читает короткие молитвы, затем  торжественно выносит через северные врата из Алтаря  </a:t>
            </a:r>
            <a:r>
              <a:rPr lang="ru-RU" sz="2400" b="1" dirty="0" smtClean="0"/>
              <a:t>Евангелие</a:t>
            </a:r>
            <a:r>
              <a:rPr lang="ru-RU" sz="2400" dirty="0" smtClean="0"/>
              <a:t> и так же торжественно вносит его в Алтарь через </a:t>
            </a:r>
            <a:r>
              <a:rPr lang="ru-RU" sz="2400" b="1" dirty="0" smtClean="0"/>
              <a:t>Царские врата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  </a:t>
            </a:r>
            <a:endParaRPr lang="ru-RU" sz="2400" dirty="0"/>
          </a:p>
        </p:txBody>
      </p:sp>
      <p:pic>
        <p:nvPicPr>
          <p:cNvPr id="15364" name="Picture 4" descr="https://content.foto.my.mail.ru/mail/alisa.com2008/_blogs/i-8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56792"/>
            <a:ext cx="5498976" cy="36476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3"/>
            <a:ext cx="82089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После читается отрывок из Посланий святых апостолов, а затем священник или диакон выносит из Царских врат </a:t>
            </a:r>
            <a:r>
              <a:rPr lang="ru-RU" sz="2400" b="1" dirty="0" smtClean="0"/>
              <a:t>Евангелие</a:t>
            </a:r>
            <a:r>
              <a:rPr lang="ru-RU" sz="2400" dirty="0" smtClean="0"/>
              <a:t> и читает отрывок из него. 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204864"/>
            <a:ext cx="3888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Вторая часть литургии кончается  молитвой, в которой молятся за оглашенных, а потом просят их выйти из храма, так как на последней части Литургии они, как некрещеные, присутствовать не могли. </a:t>
            </a:r>
            <a:endParaRPr lang="ru-RU" sz="2400" dirty="0"/>
          </a:p>
        </p:txBody>
      </p:sp>
      <p:pic>
        <p:nvPicPr>
          <p:cNvPr id="4" name="Picture 2" descr="http://img-fotki.yandex.ru/get/6836/200096112.5a/0_efa0d_9f1403e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700808"/>
            <a:ext cx="4437493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3.Третья часть называется </a:t>
            </a:r>
            <a:r>
              <a:rPr lang="ru-RU" sz="2400" b="1" dirty="0" smtClean="0"/>
              <a:t>Литургией верных</a:t>
            </a:r>
            <a:r>
              <a:rPr lang="ru-RU" sz="2400" dirty="0" smtClean="0"/>
              <a:t> потому, что на ней могут присутствовать только верные, т.е. крещенные. После приглашения оглашенным удалиться из храма поется </a:t>
            </a:r>
            <a:r>
              <a:rPr lang="ru-RU" sz="2400" i="1" dirty="0" smtClean="0"/>
              <a:t>Херувимская песнь</a:t>
            </a:r>
            <a:r>
              <a:rPr lang="ru-RU" sz="2400" dirty="0" smtClean="0"/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772816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Священник  торжественно выносит </a:t>
            </a:r>
            <a:r>
              <a:rPr lang="ru-RU" sz="2400" b="1" dirty="0" smtClean="0"/>
              <a:t>Святые Дары</a:t>
            </a:r>
            <a:r>
              <a:rPr lang="ru-RU" sz="2400" dirty="0" smtClean="0"/>
              <a:t> – хлеб и вино – из северных врат Алтаря. </a:t>
            </a:r>
            <a:endParaRPr lang="ru-RU" sz="2400" dirty="0"/>
          </a:p>
        </p:txBody>
      </p:sp>
      <p:pic>
        <p:nvPicPr>
          <p:cNvPr id="13316" name="Picture 4" descr="http://www.ekbmiloserdie.ru/old_objects/02087/photo_00002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4186436" cy="2796539"/>
          </a:xfrm>
          <a:prstGeom prst="rect">
            <a:avLst/>
          </a:prstGeom>
          <a:noFill/>
        </p:spPr>
      </p:pic>
      <p:pic>
        <p:nvPicPr>
          <p:cNvPr id="13318" name="Picture 6" descr="http://www.hram-p.narod.ru/new_news/Liturg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4191620" cy="27874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4221088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Остановившись в </a:t>
            </a:r>
            <a:r>
              <a:rPr lang="ru-RU" sz="2400" b="1" dirty="0" smtClean="0"/>
              <a:t>Царских вратах</a:t>
            </a:r>
            <a:r>
              <a:rPr lang="ru-RU" sz="2400" dirty="0" smtClean="0"/>
              <a:t>, он молится за всех, кого мы особенно вспоминаем, и, возвращаясь через </a:t>
            </a:r>
            <a:r>
              <a:rPr lang="ru-RU" sz="2400" b="1" dirty="0" smtClean="0"/>
              <a:t>Царские врата</a:t>
            </a:r>
            <a:r>
              <a:rPr lang="ru-RU" sz="2400" dirty="0" smtClean="0"/>
              <a:t> в Алтарь, ставит </a:t>
            </a:r>
            <a:r>
              <a:rPr lang="ru-RU" sz="2400" b="1" dirty="0" smtClean="0"/>
              <a:t>Честные Дары</a:t>
            </a:r>
            <a:r>
              <a:rPr lang="ru-RU" sz="2400" dirty="0" smtClean="0"/>
              <a:t> на Престол.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Поется одна из главных молитв – </a:t>
            </a:r>
            <a:r>
              <a:rPr lang="ru-RU" sz="2400" i="1" dirty="0" smtClean="0"/>
              <a:t>«Символ веры»</a:t>
            </a:r>
            <a:r>
              <a:rPr lang="ru-RU" sz="2400" dirty="0" smtClean="0"/>
              <a:t>, – которую вместе с певчими исполняют все прихожане.</a:t>
            </a:r>
          </a:p>
          <a:p>
            <a:r>
              <a:rPr lang="ru-RU" sz="2400" dirty="0" smtClean="0"/>
              <a:t>     Наступает кульминация Литургии:</a:t>
            </a:r>
          </a:p>
          <a:p>
            <a:r>
              <a:rPr lang="ru-RU" sz="2400" b="1" dirty="0" smtClean="0"/>
              <a:t>Совершается Святое Таинство Евхаристии</a:t>
            </a:r>
            <a:r>
              <a:rPr lang="ru-RU" sz="2400" dirty="0" smtClean="0"/>
              <a:t> – </a:t>
            </a:r>
            <a:r>
              <a:rPr lang="ru-RU" sz="2400" dirty="0" err="1" smtClean="0"/>
              <a:t>преложение</a:t>
            </a:r>
            <a:r>
              <a:rPr lang="ru-RU" sz="2400" dirty="0" smtClean="0"/>
              <a:t>  хлеба и вина в истинное </a:t>
            </a:r>
            <a:r>
              <a:rPr lang="ru-RU" sz="2400" b="1" dirty="0" smtClean="0"/>
              <a:t>Тело</a:t>
            </a:r>
            <a:r>
              <a:rPr lang="ru-RU" sz="2400" dirty="0" smtClean="0"/>
              <a:t> и истинную </a:t>
            </a:r>
            <a:r>
              <a:rPr lang="ru-RU" sz="2400" b="1" dirty="0" smtClean="0"/>
              <a:t>Кровь Господа нашего Иисуса Христа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" name="Picture 2" descr="http://p2.patriarchia.ru/2014/09/21/1236224992/2P20140921-VSN_9611-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80928"/>
            <a:ext cx="5546133" cy="37482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Открываются Царские врата. Священник выносит </a:t>
            </a:r>
            <a:r>
              <a:rPr lang="ru-RU" sz="2400" b="1" dirty="0" smtClean="0"/>
              <a:t>Чашу</a:t>
            </a:r>
            <a:r>
              <a:rPr lang="ru-RU" sz="2400" dirty="0" smtClean="0"/>
              <a:t> со </a:t>
            </a:r>
            <a:r>
              <a:rPr lang="ru-RU" sz="2400" b="1" dirty="0" smtClean="0"/>
              <a:t>Святыми Дарами</a:t>
            </a:r>
            <a:r>
              <a:rPr lang="ru-RU" sz="2400" dirty="0" smtClean="0"/>
              <a:t> и говорит:</a:t>
            </a:r>
          </a:p>
          <a:p>
            <a:r>
              <a:rPr lang="ru-RU" sz="2400" i="1" dirty="0" smtClean="0"/>
              <a:t>«Со страхом Божиим и верою приступите!»</a:t>
            </a:r>
            <a:r>
              <a:rPr lang="ru-RU" sz="2400" dirty="0" smtClean="0"/>
              <a:t> Начинается причащение верующих .</a:t>
            </a:r>
            <a:endParaRPr lang="ru-RU" sz="2400" dirty="0"/>
          </a:p>
        </p:txBody>
      </p:sp>
      <p:pic>
        <p:nvPicPr>
          <p:cNvPr id="20482" name="Picture 2" descr="http://batushka.9-lines.com/wp-content/uploads/2014/01/EVkNTXK7Ru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921340" cy="450162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375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Литургия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Литургия</dc:title>
  <dc:creator>ion</dc:creator>
  <cp:lastModifiedBy>ion</cp:lastModifiedBy>
  <cp:revision>18</cp:revision>
  <dcterms:created xsi:type="dcterms:W3CDTF">2016-03-16T15:40:44Z</dcterms:created>
  <dcterms:modified xsi:type="dcterms:W3CDTF">2019-04-16T18:10:53Z</dcterms:modified>
</cp:coreProperties>
</file>