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7"/>
  </p:notesMasterIdLst>
  <p:sldIdLst>
    <p:sldId id="259" r:id="rId3"/>
    <p:sldId id="273" r:id="rId4"/>
    <p:sldId id="267" r:id="rId5"/>
    <p:sldId id="269" r:id="rId6"/>
    <p:sldId id="270" r:id="rId7"/>
    <p:sldId id="256" r:id="rId8"/>
    <p:sldId id="268" r:id="rId9"/>
    <p:sldId id="266" r:id="rId10"/>
    <p:sldId id="260" r:id="rId11"/>
    <p:sldId id="271" r:id="rId12"/>
    <p:sldId id="265" r:id="rId13"/>
    <p:sldId id="272" r:id="rId14"/>
    <p:sldId id="274" r:id="rId15"/>
    <p:sldId id="275" r:id="rId16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9A1D"/>
    <a:srgbClr val="FF6969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2151" autoAdjust="0"/>
  </p:normalViewPr>
  <p:slideViewPr>
    <p:cSldViewPr snapToGrid="0">
      <p:cViewPr varScale="1">
        <p:scale>
          <a:sx n="114" d="100"/>
          <a:sy n="114" d="100"/>
        </p:scale>
        <p:origin x="8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.i.shamalova\Desktop\01_&#1052;&#1054;&#1059;&#1054;%20&#1087;&#1086;%20&#1079;&#1086;&#1085;&#1072;&#1084;_&#1082;&#1088;_&#1086;&#1088;_&#1089;&#1074;&#1079;&#1077;&#1083;_&#1047;&#1077;&#1083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.i.shamalova\Desktop\01_&#1052;&#1054;&#1059;&#1054;%20&#1087;&#1086;%20&#1079;&#1086;&#1085;&#1072;&#1084;_&#1082;&#1088;_&#1086;&#1088;_&#1089;&#1074;&#1079;&#1077;&#1083;_&#1047;&#1077;&#1083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1,2 уровни (низкий)</c:v>
                </c:pt>
              </c:strCache>
            </c:strRef>
          </c:tx>
          <c:spPr>
            <a:solidFill>
              <a:srgbClr val="FF6969"/>
            </a:solidFill>
            <a:ln>
              <a:noFill/>
            </a:ln>
            <a:effectLst/>
            <a:sp3d/>
          </c:spPr>
          <c:invertIfNegative val="0"/>
          <c:dLbls>
            <c:dLbl>
              <c:idx val="33"/>
              <c:tx>
                <c:rich>
                  <a:bodyPr/>
                  <a:lstStyle/>
                  <a:p>
                    <a:fld id="{4D7C8385-04F8-49C2-BF47-BEE9DC37B28A}" type="VALUE">
                      <a:rPr lang="en-US" baseline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Лист1!$A$2:$A$36</c:f>
              <c:strCache>
                <c:ptCount val="35"/>
                <c:pt idx="0">
                  <c:v>Абинский</c:v>
                </c:pt>
                <c:pt idx="1">
                  <c:v>Апшеронский</c:v>
                </c:pt>
                <c:pt idx="2">
                  <c:v>Брюховецкий</c:v>
                </c:pt>
                <c:pt idx="3">
                  <c:v>Гулькевичский</c:v>
                </c:pt>
                <c:pt idx="4">
                  <c:v>Армавир</c:v>
                </c:pt>
                <c:pt idx="5">
                  <c:v>Горячий Ключ</c:v>
                </c:pt>
                <c:pt idx="6">
                  <c:v>Краснодар</c:v>
                </c:pt>
                <c:pt idx="7">
                  <c:v>г.-к. Анапа</c:v>
                </c:pt>
                <c:pt idx="8">
                  <c:v>г.-к. Геленджик</c:v>
                </c:pt>
                <c:pt idx="9">
                  <c:v>г. Сочи</c:v>
                </c:pt>
                <c:pt idx="10">
                  <c:v>Динской</c:v>
                </c:pt>
                <c:pt idx="11">
                  <c:v>Ейский</c:v>
                </c:pt>
                <c:pt idx="12">
                  <c:v>Кавказский</c:v>
                </c:pt>
                <c:pt idx="13">
                  <c:v>Каневской</c:v>
                </c:pt>
                <c:pt idx="14">
                  <c:v>Кореновский</c:v>
                </c:pt>
                <c:pt idx="15">
                  <c:v>Красноармейский</c:v>
                </c:pt>
                <c:pt idx="16">
                  <c:v>Крыловский</c:v>
                </c:pt>
                <c:pt idx="17">
                  <c:v>Крымский</c:v>
                </c:pt>
                <c:pt idx="18">
                  <c:v>Курганинский</c:v>
                </c:pt>
                <c:pt idx="19">
                  <c:v>Кущевский</c:v>
                </c:pt>
                <c:pt idx="20">
                  <c:v>Лабинский</c:v>
                </c:pt>
                <c:pt idx="21">
                  <c:v>Ленинградский</c:v>
                </c:pt>
                <c:pt idx="22">
                  <c:v>Мостовский</c:v>
                </c:pt>
                <c:pt idx="23">
                  <c:v>Отрадненский</c:v>
                </c:pt>
                <c:pt idx="24">
                  <c:v>Павловский</c:v>
                </c:pt>
                <c:pt idx="25">
                  <c:v>Приморско-Ахтарский</c:v>
                </c:pt>
                <c:pt idx="26">
                  <c:v>Северский</c:v>
                </c:pt>
                <c:pt idx="27">
                  <c:v>Славянский</c:v>
                </c:pt>
                <c:pt idx="28">
                  <c:v>Тбилисский</c:v>
                </c:pt>
                <c:pt idx="29">
                  <c:v>Темрюкский</c:v>
                </c:pt>
                <c:pt idx="30">
                  <c:v>Тихорецкий</c:v>
                </c:pt>
                <c:pt idx="31">
                  <c:v>Туапсинский</c:v>
                </c:pt>
                <c:pt idx="32">
                  <c:v>Успенский</c:v>
                </c:pt>
                <c:pt idx="33">
                  <c:v>Усть-Лабинский</c:v>
                </c:pt>
                <c:pt idx="34">
                  <c:v>Щербиновский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5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5</c:v>
                </c:pt>
                <c:pt idx="10">
                  <c:v>1</c:v>
                </c:pt>
                <c:pt idx="11">
                  <c:v>6</c:v>
                </c:pt>
                <c:pt idx="12">
                  <c:v>1</c:v>
                </c:pt>
                <c:pt idx="13">
                  <c:v>5</c:v>
                </c:pt>
                <c:pt idx="14">
                  <c:v>3</c:v>
                </c:pt>
                <c:pt idx="15">
                  <c:v>5</c:v>
                </c:pt>
                <c:pt idx="16">
                  <c:v>4</c:v>
                </c:pt>
                <c:pt idx="17">
                  <c:v>5</c:v>
                </c:pt>
                <c:pt idx="18">
                  <c:v>1</c:v>
                </c:pt>
                <c:pt idx="19">
                  <c:v>4</c:v>
                </c:pt>
                <c:pt idx="20">
                  <c:v>1</c:v>
                </c:pt>
                <c:pt idx="21">
                  <c:v>3</c:v>
                </c:pt>
                <c:pt idx="22">
                  <c:v>1</c:v>
                </c:pt>
                <c:pt idx="23">
                  <c:v>11</c:v>
                </c:pt>
                <c:pt idx="24">
                  <c:v>3</c:v>
                </c:pt>
                <c:pt idx="25">
                  <c:v>5</c:v>
                </c:pt>
                <c:pt idx="26">
                  <c:v>6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5</c:v>
                </c:pt>
                <c:pt idx="32">
                  <c:v>6</c:v>
                </c:pt>
                <c:pt idx="33">
                  <c:v>10</c:v>
                </c:pt>
                <c:pt idx="34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уровень (средний)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Лист1!$A$2:$A$36</c:f>
              <c:strCache>
                <c:ptCount val="35"/>
                <c:pt idx="0">
                  <c:v>Абинский</c:v>
                </c:pt>
                <c:pt idx="1">
                  <c:v>Апшеронский</c:v>
                </c:pt>
                <c:pt idx="2">
                  <c:v>Брюховецкий</c:v>
                </c:pt>
                <c:pt idx="3">
                  <c:v>Гулькевичский</c:v>
                </c:pt>
                <c:pt idx="4">
                  <c:v>Армавир</c:v>
                </c:pt>
                <c:pt idx="5">
                  <c:v>Горячий Ключ</c:v>
                </c:pt>
                <c:pt idx="6">
                  <c:v>Краснодар</c:v>
                </c:pt>
                <c:pt idx="7">
                  <c:v>г.-к. Анапа</c:v>
                </c:pt>
                <c:pt idx="8">
                  <c:v>г.-к. Геленджик</c:v>
                </c:pt>
                <c:pt idx="9">
                  <c:v>г. Сочи</c:v>
                </c:pt>
                <c:pt idx="10">
                  <c:v>Динской</c:v>
                </c:pt>
                <c:pt idx="11">
                  <c:v>Ейский</c:v>
                </c:pt>
                <c:pt idx="12">
                  <c:v>Кавказский</c:v>
                </c:pt>
                <c:pt idx="13">
                  <c:v>Каневской</c:v>
                </c:pt>
                <c:pt idx="14">
                  <c:v>Кореновский</c:v>
                </c:pt>
                <c:pt idx="15">
                  <c:v>Красноармейский</c:v>
                </c:pt>
                <c:pt idx="16">
                  <c:v>Крыловский</c:v>
                </c:pt>
                <c:pt idx="17">
                  <c:v>Крымский</c:v>
                </c:pt>
                <c:pt idx="18">
                  <c:v>Курганинский</c:v>
                </c:pt>
                <c:pt idx="19">
                  <c:v>Кущевский</c:v>
                </c:pt>
                <c:pt idx="20">
                  <c:v>Лабинский</c:v>
                </c:pt>
                <c:pt idx="21">
                  <c:v>Ленинградский</c:v>
                </c:pt>
                <c:pt idx="22">
                  <c:v>Мостовский</c:v>
                </c:pt>
                <c:pt idx="23">
                  <c:v>Отрадненский</c:v>
                </c:pt>
                <c:pt idx="24">
                  <c:v>Павловский</c:v>
                </c:pt>
                <c:pt idx="25">
                  <c:v>Приморско-Ахтарский</c:v>
                </c:pt>
                <c:pt idx="26">
                  <c:v>Северский</c:v>
                </c:pt>
                <c:pt idx="27">
                  <c:v>Славянский</c:v>
                </c:pt>
                <c:pt idx="28">
                  <c:v>Тбилисский</c:v>
                </c:pt>
                <c:pt idx="29">
                  <c:v>Темрюкский</c:v>
                </c:pt>
                <c:pt idx="30">
                  <c:v>Тихорецкий</c:v>
                </c:pt>
                <c:pt idx="31">
                  <c:v>Туапсинский</c:v>
                </c:pt>
                <c:pt idx="32">
                  <c:v>Успенский</c:v>
                </c:pt>
                <c:pt idx="33">
                  <c:v>Усть-Лабинский</c:v>
                </c:pt>
                <c:pt idx="34">
                  <c:v>Щербиновский</c:v>
                </c:pt>
              </c:strCache>
            </c:strRef>
          </c:cat>
          <c:val>
            <c:numRef>
              <c:f>Лист1!$C$2:$C$36</c:f>
              <c:numCache>
                <c:formatCode>General</c:formatCode>
                <c:ptCount val="35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2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5</c:v>
                </c:pt>
                <c:pt idx="28">
                  <c:v>2</c:v>
                </c:pt>
                <c:pt idx="29">
                  <c:v>3</c:v>
                </c:pt>
                <c:pt idx="30">
                  <c:v>0</c:v>
                </c:pt>
                <c:pt idx="31">
                  <c:v>4</c:v>
                </c:pt>
                <c:pt idx="32">
                  <c:v>1</c:v>
                </c:pt>
                <c:pt idx="33">
                  <c:v>2</c:v>
                </c:pt>
                <c:pt idx="34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4,5 уровни (высокий)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Лист1!$A$2:$A$36</c:f>
              <c:strCache>
                <c:ptCount val="35"/>
                <c:pt idx="0">
                  <c:v>Абинский</c:v>
                </c:pt>
                <c:pt idx="1">
                  <c:v>Апшеронский</c:v>
                </c:pt>
                <c:pt idx="2">
                  <c:v>Брюховецкий</c:v>
                </c:pt>
                <c:pt idx="3">
                  <c:v>Гулькевичский</c:v>
                </c:pt>
                <c:pt idx="4">
                  <c:v>Армавир</c:v>
                </c:pt>
                <c:pt idx="5">
                  <c:v>Горячий Ключ</c:v>
                </c:pt>
                <c:pt idx="6">
                  <c:v>Краснодар</c:v>
                </c:pt>
                <c:pt idx="7">
                  <c:v>г.-к. Анапа</c:v>
                </c:pt>
                <c:pt idx="8">
                  <c:v>г.-к. Геленджик</c:v>
                </c:pt>
                <c:pt idx="9">
                  <c:v>г. Сочи</c:v>
                </c:pt>
                <c:pt idx="10">
                  <c:v>Динской</c:v>
                </c:pt>
                <c:pt idx="11">
                  <c:v>Ейский</c:v>
                </c:pt>
                <c:pt idx="12">
                  <c:v>Кавказский</c:v>
                </c:pt>
                <c:pt idx="13">
                  <c:v>Каневской</c:v>
                </c:pt>
                <c:pt idx="14">
                  <c:v>Кореновский</c:v>
                </c:pt>
                <c:pt idx="15">
                  <c:v>Красноармейский</c:v>
                </c:pt>
                <c:pt idx="16">
                  <c:v>Крыловский</c:v>
                </c:pt>
                <c:pt idx="17">
                  <c:v>Крымский</c:v>
                </c:pt>
                <c:pt idx="18">
                  <c:v>Курганинский</c:v>
                </c:pt>
                <c:pt idx="19">
                  <c:v>Кущевский</c:v>
                </c:pt>
                <c:pt idx="20">
                  <c:v>Лабинский</c:v>
                </c:pt>
                <c:pt idx="21">
                  <c:v>Ленинградский</c:v>
                </c:pt>
                <c:pt idx="22">
                  <c:v>Мостовский</c:v>
                </c:pt>
                <c:pt idx="23">
                  <c:v>Отрадненский</c:v>
                </c:pt>
                <c:pt idx="24">
                  <c:v>Павловский</c:v>
                </c:pt>
                <c:pt idx="25">
                  <c:v>Приморско-Ахтарский</c:v>
                </c:pt>
                <c:pt idx="26">
                  <c:v>Северский</c:v>
                </c:pt>
                <c:pt idx="27">
                  <c:v>Славянский</c:v>
                </c:pt>
                <c:pt idx="28">
                  <c:v>Тбилисский</c:v>
                </c:pt>
                <c:pt idx="29">
                  <c:v>Темрюкский</c:v>
                </c:pt>
                <c:pt idx="30">
                  <c:v>Тихорецкий</c:v>
                </c:pt>
                <c:pt idx="31">
                  <c:v>Туапсинский</c:v>
                </c:pt>
                <c:pt idx="32">
                  <c:v>Успенский</c:v>
                </c:pt>
                <c:pt idx="33">
                  <c:v>Усть-Лабинский</c:v>
                </c:pt>
                <c:pt idx="34">
                  <c:v>Щербиновский</c:v>
                </c:pt>
              </c:strCache>
            </c:strRef>
          </c:cat>
          <c:val>
            <c:numRef>
              <c:f>Лист1!$D$2:$D$36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16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0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2</c:v>
                </c:pt>
                <c:pt idx="29">
                  <c:v>4</c:v>
                </c:pt>
                <c:pt idx="30">
                  <c:v>0</c:v>
                </c:pt>
                <c:pt idx="31">
                  <c:v>5</c:v>
                </c:pt>
                <c:pt idx="32">
                  <c:v>3</c:v>
                </c:pt>
                <c:pt idx="33">
                  <c:v>7</c:v>
                </c:pt>
                <c:pt idx="3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16397320"/>
        <c:axId val="516398496"/>
        <c:axId val="0"/>
      </c:bar3DChart>
      <c:catAx>
        <c:axId val="516397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6398496"/>
        <c:crosses val="autoZero"/>
        <c:auto val="1"/>
        <c:lblAlgn val="ctr"/>
        <c:lblOffset val="100"/>
        <c:tickLblSkip val="1"/>
        <c:noMultiLvlLbl val="0"/>
      </c:catAx>
      <c:valAx>
        <c:axId val="51639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6397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444954298151309E-2"/>
          <c:y val="7.1111111111111111E-2"/>
          <c:w val="0.8755962592875649"/>
          <c:h val="0.7991856517935258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Лист4!$A$3:$A$4</c:f>
              <c:strCache>
                <c:ptCount val="2"/>
                <c:pt idx="0">
                  <c:v>1. Механизмы управления качеством образовательных результатов</c:v>
                </c:pt>
                <c:pt idx="1">
                  <c:v>2. Механизмы управления качеством образовательной деятельности</c:v>
                </c:pt>
              </c:strCache>
            </c:strRef>
          </c:cat>
          <c:val>
            <c:numRef>
              <c:f>Лист4!$B$3:$B$4</c:f>
              <c:numCache>
                <c:formatCode>0.00</c:formatCode>
                <c:ptCount val="2"/>
                <c:pt idx="0">
                  <c:v>34.4</c:v>
                </c:pt>
                <c:pt idx="1">
                  <c:v>33.200000000000003</c:v>
                </c:pt>
              </c:numCache>
            </c:numRef>
          </c:val>
        </c:ser>
        <c:ser>
          <c:idx val="1"/>
          <c:order val="1"/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Лист4!$A$3:$A$4</c:f>
              <c:strCache>
                <c:ptCount val="2"/>
                <c:pt idx="0">
                  <c:v>1. Механизмы управления качеством образовательных результатов</c:v>
                </c:pt>
                <c:pt idx="1">
                  <c:v>2. Механизмы управления качеством образовательной деятельности</c:v>
                </c:pt>
              </c:strCache>
            </c:strRef>
          </c:cat>
          <c:val>
            <c:numRef>
              <c:f>Лист4!$C$3:$C$4</c:f>
              <c:numCache>
                <c:formatCode>0.00</c:formatCode>
                <c:ptCount val="2"/>
                <c:pt idx="0">
                  <c:v>50.3</c:v>
                </c:pt>
                <c:pt idx="1">
                  <c:v>49.2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01986576"/>
        <c:axId val="601990888"/>
      </c:barChart>
      <c:catAx>
        <c:axId val="60198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1990888"/>
        <c:crosses val="autoZero"/>
        <c:auto val="1"/>
        <c:lblAlgn val="ctr"/>
        <c:lblOffset val="100"/>
        <c:noMultiLvlLbl val="0"/>
      </c:catAx>
      <c:valAx>
        <c:axId val="60199088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198657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6">
          <a:lumMod val="5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Лист4!$A$5:$A$12</c:f>
              <c:strCache>
                <c:ptCount val="8"/>
                <c:pt idx="0">
                  <c:v>2.4. Система мониторинга качества дошкольного образования</c:v>
                </c:pt>
                <c:pt idx="1">
                  <c:v>2.3. Система организации воспитания обучающихся</c:v>
                </c:pt>
                <c:pt idx="2">
                  <c:v>2.2. Система обеспечения профессионального развития педагогических работников</c:v>
                </c:pt>
                <c:pt idx="3">
                  <c:v>2.1. Система мониторинга эффективности руководителей образовательных организаций</c:v>
                </c:pt>
                <c:pt idx="4">
                  <c:v>1.4. Система работы по самоопределению и профессиональной ориентации обучающихся</c:v>
                </c:pt>
                <c:pt idx="5">
                  <c:v>1.3. Система выявления, поддержки и развития способностей и талантов у детей и молодежи</c:v>
                </c:pt>
                <c:pt idx="6">
                  <c:v>1.2. Система работы со школами с низкими результатами обучения и/или школами, функционирующими в неблагоприятных социальных условиях</c:v>
                </c:pt>
                <c:pt idx="7">
                  <c:v>1.1. Система оценки качества подготовки обучающихся </c:v>
                </c:pt>
              </c:strCache>
            </c:strRef>
          </c:cat>
          <c:val>
            <c:numRef>
              <c:f>(Лист4!$B$5:$B$8,Лист4!$B$9:$B$12)</c:f>
              <c:numCache>
                <c:formatCode>0.00</c:formatCode>
                <c:ptCount val="8"/>
                <c:pt idx="0">
                  <c:v>37.700000000000003</c:v>
                </c:pt>
                <c:pt idx="1">
                  <c:v>30.9</c:v>
                </c:pt>
                <c:pt idx="2">
                  <c:v>38</c:v>
                </c:pt>
                <c:pt idx="3">
                  <c:v>27.4</c:v>
                </c:pt>
                <c:pt idx="4">
                  <c:v>30</c:v>
                </c:pt>
                <c:pt idx="5">
                  <c:v>37.700000000000003</c:v>
                </c:pt>
                <c:pt idx="6">
                  <c:v>44.6</c:v>
                </c:pt>
                <c:pt idx="7">
                  <c:v>29.9</c:v>
                </c:pt>
              </c:numCache>
            </c:numRef>
          </c:val>
        </c:ser>
        <c:ser>
          <c:idx val="1"/>
          <c:order val="1"/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Лист4!$A$5:$A$12</c:f>
              <c:strCache>
                <c:ptCount val="8"/>
                <c:pt idx="0">
                  <c:v>2.4. Система мониторинга качества дошкольного образования</c:v>
                </c:pt>
                <c:pt idx="1">
                  <c:v>2.3. Система организации воспитания обучающихся</c:v>
                </c:pt>
                <c:pt idx="2">
                  <c:v>2.2. Система обеспечения профессионального развития педагогических работников</c:v>
                </c:pt>
                <c:pt idx="3">
                  <c:v>2.1. Система мониторинга эффективности руководителей образовательных организаций</c:v>
                </c:pt>
                <c:pt idx="4">
                  <c:v>1.4. Система работы по самоопределению и профессиональной ориентации обучающихся</c:v>
                </c:pt>
                <c:pt idx="5">
                  <c:v>1.3. Система выявления, поддержки и развития способностей и талантов у детей и молодежи</c:v>
                </c:pt>
                <c:pt idx="6">
                  <c:v>1.2. Система работы со школами с низкими результатами обучения и/или школами, функционирующими в неблагоприятных социальных условиях</c:v>
                </c:pt>
                <c:pt idx="7">
                  <c:v>1.1. Система оценки качества подготовки обучающихся </c:v>
                </c:pt>
              </c:strCache>
            </c:strRef>
          </c:cat>
          <c:val>
            <c:numRef>
              <c:f>(Лист4!$C$5:$C$8,Лист4!$C$9:$C$12)</c:f>
              <c:numCache>
                <c:formatCode>0.00</c:formatCode>
                <c:ptCount val="8"/>
                <c:pt idx="0">
                  <c:v>64.5</c:v>
                </c:pt>
                <c:pt idx="1">
                  <c:v>42.6</c:v>
                </c:pt>
                <c:pt idx="2">
                  <c:v>49.2</c:v>
                </c:pt>
                <c:pt idx="3">
                  <c:v>57.3</c:v>
                </c:pt>
                <c:pt idx="4">
                  <c:v>44.9</c:v>
                </c:pt>
                <c:pt idx="5">
                  <c:v>54.3</c:v>
                </c:pt>
                <c:pt idx="6">
                  <c:v>75.2</c:v>
                </c:pt>
                <c:pt idx="7">
                  <c:v>61.5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01993240"/>
        <c:axId val="601986968"/>
      </c:barChart>
      <c:catAx>
        <c:axId val="601993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1986968"/>
        <c:crosses val="autoZero"/>
        <c:auto val="1"/>
        <c:lblAlgn val="r"/>
        <c:lblOffset val="100"/>
        <c:noMultiLvlLbl val="0"/>
      </c:catAx>
      <c:valAx>
        <c:axId val="601986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199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6">
          <a:lumMod val="5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BADD9-CFFB-4E36-B413-C95A293C9E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F10F72-2545-4577-A4D1-D4A9CAC5731F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Низкий уровень материально-технического оснащения школы                        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51%</a:t>
          </a:r>
          <a:endParaRPr lang="ru-RU" sz="2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9B4B67-3014-4E8F-A93B-73E13B332652}" type="par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54AB1-0D0B-4D12-B26C-AEAB480EB9C4}" type="sib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32E7A7-4CD2-4F64-92E2-3738F3FDC036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Недостаточная предметная и методическая компетентность </a:t>
          </a:r>
        </a:p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педагогических работников                                                                                                                                 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301F05-A240-4678-A748-B55B1C62D697}" type="parTrans" cxnId="{38AF626F-D744-4B3E-8822-75297BE452A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8045A7-50D8-4EA1-9FE2-F94AF51DBC14}" type="sibTrans" cxnId="{38AF626F-D744-4B3E-8822-75297BE452A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F2F919-E437-4628-A8F2-78B8EE44E8BC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Высокая доля обучающихся с рисками учебной </a:t>
          </a:r>
          <a:r>
            <a:rPr lang="ru-RU" sz="1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неуспешности</a:t>
          </a:r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56%</a:t>
          </a:r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D58C17-E6C9-4D54-8EA6-5E4466220857}" type="parTrans" cxnId="{E3A46A2A-1B25-4C0B-98D1-77E8D9B3EEA5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92BC82-3833-47E4-946C-216AEF2CCE74}" type="sibTrans" cxnId="{E3A46A2A-1B25-4C0B-98D1-77E8D9B3EEA5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D70ED0-E0CB-46A7-B3FF-4FC390D55578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Дефицит педагогических кадров                                                                      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37%</a:t>
          </a:r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E89013-50C0-4CAA-972C-606F868893E8}" type="parTrans" cxnId="{65CBF300-2E64-41F7-9FEE-9A6EAB704773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618527-7C77-41C4-A56A-614340F1E81A}" type="sibTrans" cxnId="{65CBF300-2E64-41F7-9FEE-9A6EAB704773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7E6329-C1C9-4445-B055-F1DDCBEC6983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Низкий уровень вовлеченности родителей                                                             </a:t>
          </a:r>
          <a:r>
            <a: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30%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FDB582-1364-4F86-A0C7-D0EB7DC10B4F}" type="parTrans" cxnId="{70D8369C-E6B3-4AAD-B34D-F5D199855322}">
      <dgm:prSet/>
      <dgm:spPr/>
      <dgm:t>
        <a:bodyPr/>
        <a:lstStyle/>
        <a:p>
          <a:endParaRPr lang="ru-RU"/>
        </a:p>
      </dgm:t>
    </dgm:pt>
    <dgm:pt modelId="{2A9EC678-2439-4055-B59F-2B9E5C0A7E28}" type="sibTrans" cxnId="{70D8369C-E6B3-4AAD-B34D-F5D199855322}">
      <dgm:prSet/>
      <dgm:spPr/>
      <dgm:t>
        <a:bodyPr/>
        <a:lstStyle/>
        <a:p>
          <a:endParaRPr lang="ru-RU"/>
        </a:p>
      </dgm:t>
    </dgm:pt>
    <dgm:pt modelId="{95FC842C-6D7F-4D3F-9890-6E9DB46A538A}" type="pres">
      <dgm:prSet presAssocID="{D45BADD9-CFFB-4E36-B413-C95A293C9E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D98C422-C856-415B-AEF7-A6D37D50D47F}" type="pres">
      <dgm:prSet presAssocID="{D45BADD9-CFFB-4E36-B413-C95A293C9E01}" presName="Name1" presStyleCnt="0"/>
      <dgm:spPr/>
    </dgm:pt>
    <dgm:pt modelId="{22C6D716-496D-45E2-8905-0901A69366BE}" type="pres">
      <dgm:prSet presAssocID="{D45BADD9-CFFB-4E36-B413-C95A293C9E01}" presName="cycle" presStyleCnt="0"/>
      <dgm:spPr/>
    </dgm:pt>
    <dgm:pt modelId="{412BA436-687D-4914-A319-2C441BC1E9DC}" type="pres">
      <dgm:prSet presAssocID="{D45BADD9-CFFB-4E36-B413-C95A293C9E01}" presName="srcNode" presStyleLbl="node1" presStyleIdx="0" presStyleCnt="5"/>
      <dgm:spPr/>
    </dgm:pt>
    <dgm:pt modelId="{5C5FE6D0-8BBE-47E4-80E2-B03B80A5CCC3}" type="pres">
      <dgm:prSet presAssocID="{D45BADD9-CFFB-4E36-B413-C95A293C9E01}" presName="conn" presStyleLbl="parChTrans1D2" presStyleIdx="0" presStyleCnt="1"/>
      <dgm:spPr/>
      <dgm:t>
        <a:bodyPr/>
        <a:lstStyle/>
        <a:p>
          <a:endParaRPr lang="ru-RU"/>
        </a:p>
      </dgm:t>
    </dgm:pt>
    <dgm:pt modelId="{2FCD21A1-1670-48EC-9305-5D3125EFB3BE}" type="pres">
      <dgm:prSet presAssocID="{D45BADD9-CFFB-4E36-B413-C95A293C9E01}" presName="extraNode" presStyleLbl="node1" presStyleIdx="0" presStyleCnt="5"/>
      <dgm:spPr/>
    </dgm:pt>
    <dgm:pt modelId="{D2316622-BE26-403E-897C-1C19D51F1417}" type="pres">
      <dgm:prSet presAssocID="{D45BADD9-CFFB-4E36-B413-C95A293C9E01}" presName="dstNode" presStyleLbl="node1" presStyleIdx="0" presStyleCnt="5"/>
      <dgm:spPr/>
    </dgm:pt>
    <dgm:pt modelId="{329D0855-BE98-416C-9D5F-058B6672BE09}" type="pres">
      <dgm:prSet presAssocID="{14F10F72-2545-4577-A4D1-D4A9CAC5731F}" presName="text_1" presStyleLbl="node1" presStyleIdx="0" presStyleCnt="5" custScaleY="108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F5D37-E777-4C12-9844-080BD49BE3D4}" type="pres">
      <dgm:prSet presAssocID="{14F10F72-2545-4577-A4D1-D4A9CAC5731F}" presName="accent_1" presStyleCnt="0"/>
      <dgm:spPr/>
    </dgm:pt>
    <dgm:pt modelId="{455C29AA-82AB-4175-B8C4-61595BE822DE}" type="pres">
      <dgm:prSet presAssocID="{14F10F72-2545-4577-A4D1-D4A9CAC5731F}" presName="accentRepeatNode" presStyleLbl="solidFgAcc1" presStyleIdx="0" presStyleCnt="5" custLinFactNeighborY="814"/>
      <dgm:spPr/>
    </dgm:pt>
    <dgm:pt modelId="{722DF42C-A432-4555-8946-49AD04BB5BA3}" type="pres">
      <dgm:prSet presAssocID="{ADD70ED0-E0CB-46A7-B3FF-4FC390D55578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DBE338-0A80-479D-9D87-F8C0F344F20A}" type="pres">
      <dgm:prSet presAssocID="{ADD70ED0-E0CB-46A7-B3FF-4FC390D55578}" presName="accent_2" presStyleCnt="0"/>
      <dgm:spPr/>
    </dgm:pt>
    <dgm:pt modelId="{EED6F40F-D26D-4DED-9DAE-843F5CD7E60B}" type="pres">
      <dgm:prSet presAssocID="{ADD70ED0-E0CB-46A7-B3FF-4FC390D55578}" presName="accentRepeatNode" presStyleLbl="solidFgAcc1" presStyleIdx="1" presStyleCnt="5"/>
      <dgm:spPr/>
      <dgm:t>
        <a:bodyPr/>
        <a:lstStyle/>
        <a:p>
          <a:endParaRPr lang="ru-RU"/>
        </a:p>
      </dgm:t>
    </dgm:pt>
    <dgm:pt modelId="{83BDA459-8F09-40BA-99DB-143DBF99285D}" type="pres">
      <dgm:prSet presAssocID="{8B32E7A7-4CD2-4F64-92E2-3738F3FDC036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2241B8-8E78-446C-9F85-121EA384B59C}" type="pres">
      <dgm:prSet presAssocID="{8B32E7A7-4CD2-4F64-92E2-3738F3FDC036}" presName="accent_3" presStyleCnt="0"/>
      <dgm:spPr/>
    </dgm:pt>
    <dgm:pt modelId="{B4A92448-F712-41CF-BBD0-11345603BE9A}" type="pres">
      <dgm:prSet presAssocID="{8B32E7A7-4CD2-4F64-92E2-3738F3FDC036}" presName="accentRepeatNode" presStyleLbl="solidFgAcc1" presStyleIdx="2" presStyleCnt="5"/>
      <dgm:spPr/>
    </dgm:pt>
    <dgm:pt modelId="{6B3C6C09-05EE-4FE8-B3AD-7F938C872C8E}" type="pres">
      <dgm:prSet presAssocID="{29F2F919-E437-4628-A8F2-78B8EE44E8BC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96636-1E88-43C9-AFDE-38FE740F073C}" type="pres">
      <dgm:prSet presAssocID="{29F2F919-E437-4628-A8F2-78B8EE44E8BC}" presName="accent_4" presStyleCnt="0"/>
      <dgm:spPr/>
    </dgm:pt>
    <dgm:pt modelId="{80231C16-C3B1-4849-907F-964F2F5C7E5F}" type="pres">
      <dgm:prSet presAssocID="{29F2F919-E437-4628-A8F2-78B8EE44E8BC}" presName="accentRepeatNode" presStyleLbl="solidFgAcc1" presStyleIdx="3" presStyleCnt="5"/>
      <dgm:spPr/>
    </dgm:pt>
    <dgm:pt modelId="{73113205-4A32-43BB-9E61-A7B921A2BEF0}" type="pres">
      <dgm:prSet presAssocID="{0B7E6329-C1C9-4445-B055-F1DDCBEC6983}" presName="text_5" presStyleLbl="node1" presStyleIdx="4" presStyleCnt="5" custScaleX="99471" custLinFactNeighborX="-611" custLinFactNeighborY="5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B5656-8833-4DCC-9D4A-D4420104BA7D}" type="pres">
      <dgm:prSet presAssocID="{0B7E6329-C1C9-4445-B055-F1DDCBEC6983}" presName="accent_5" presStyleCnt="0"/>
      <dgm:spPr/>
    </dgm:pt>
    <dgm:pt modelId="{841FDEED-4BE6-4D52-942E-8733B84DED9D}" type="pres">
      <dgm:prSet presAssocID="{0B7E6329-C1C9-4445-B055-F1DDCBEC6983}" presName="accentRepeatNode" presStyleLbl="solidFgAcc1" presStyleIdx="4" presStyleCnt="5"/>
      <dgm:spPr/>
    </dgm:pt>
  </dgm:ptLst>
  <dgm:cxnLst>
    <dgm:cxn modelId="{77833FAF-DDC2-4539-B05D-A70FEF3C0188}" type="presOf" srcId="{29F2F919-E437-4628-A8F2-78B8EE44E8BC}" destId="{6B3C6C09-05EE-4FE8-B3AD-7F938C872C8E}" srcOrd="0" destOrd="0" presId="urn:microsoft.com/office/officeart/2008/layout/VerticalCurvedList"/>
    <dgm:cxn modelId="{E3A46A2A-1B25-4C0B-98D1-77E8D9B3EEA5}" srcId="{D45BADD9-CFFB-4E36-B413-C95A293C9E01}" destId="{29F2F919-E437-4628-A8F2-78B8EE44E8BC}" srcOrd="3" destOrd="0" parTransId="{E7D58C17-E6C9-4D54-8EA6-5E4466220857}" sibTransId="{8D92BC82-3833-47E4-946C-216AEF2CCE74}"/>
    <dgm:cxn modelId="{5CA5C884-E68B-4AF6-AA4A-8E207A4EDE61}" type="presOf" srcId="{D45BADD9-CFFB-4E36-B413-C95A293C9E01}" destId="{95FC842C-6D7F-4D3F-9890-6E9DB46A538A}" srcOrd="0" destOrd="0" presId="urn:microsoft.com/office/officeart/2008/layout/VerticalCurvedList"/>
    <dgm:cxn modelId="{70D8369C-E6B3-4AAD-B34D-F5D199855322}" srcId="{D45BADD9-CFFB-4E36-B413-C95A293C9E01}" destId="{0B7E6329-C1C9-4445-B055-F1DDCBEC6983}" srcOrd="4" destOrd="0" parTransId="{03FDB582-1364-4F86-A0C7-D0EB7DC10B4F}" sibTransId="{2A9EC678-2439-4055-B59F-2B9E5C0A7E28}"/>
    <dgm:cxn modelId="{AA9BAD7B-2A2A-4FC9-9056-EC0BFC5F7ED8}" type="presOf" srcId="{8B32E7A7-4CD2-4F64-92E2-3738F3FDC036}" destId="{83BDA459-8F09-40BA-99DB-143DBF99285D}" srcOrd="0" destOrd="0" presId="urn:microsoft.com/office/officeart/2008/layout/VerticalCurvedList"/>
    <dgm:cxn modelId="{15A8090C-EDB5-4790-98DE-36C8DA198403}" type="presOf" srcId="{ADD70ED0-E0CB-46A7-B3FF-4FC390D55578}" destId="{722DF42C-A432-4555-8946-49AD04BB5BA3}" srcOrd="0" destOrd="0" presId="urn:microsoft.com/office/officeart/2008/layout/VerticalCurvedList"/>
    <dgm:cxn modelId="{38AF626F-D744-4B3E-8822-75297BE452A6}" srcId="{D45BADD9-CFFB-4E36-B413-C95A293C9E01}" destId="{8B32E7A7-4CD2-4F64-92E2-3738F3FDC036}" srcOrd="2" destOrd="0" parTransId="{65301F05-A240-4678-A748-B55B1C62D697}" sibTransId="{6E8045A7-50D8-4EA1-9FE2-F94AF51DBC14}"/>
    <dgm:cxn modelId="{65CBF300-2E64-41F7-9FEE-9A6EAB704773}" srcId="{D45BADD9-CFFB-4E36-B413-C95A293C9E01}" destId="{ADD70ED0-E0CB-46A7-B3FF-4FC390D55578}" srcOrd="1" destOrd="0" parTransId="{50E89013-50C0-4CAA-972C-606F868893E8}" sibTransId="{C0618527-7C77-41C4-A56A-614340F1E81A}"/>
    <dgm:cxn modelId="{408F641B-0ED5-417B-BD5E-6CB31ED7471C}" srcId="{D45BADD9-CFFB-4E36-B413-C95A293C9E01}" destId="{14F10F72-2545-4577-A4D1-D4A9CAC5731F}" srcOrd="0" destOrd="0" parTransId="{DF9B4B67-3014-4E8F-A93B-73E13B332652}" sibTransId="{41254AB1-0D0B-4D12-B26C-AEAB480EB9C4}"/>
    <dgm:cxn modelId="{9F00DE84-90B4-4035-A638-F0D60B1F7410}" type="presOf" srcId="{14F10F72-2545-4577-A4D1-D4A9CAC5731F}" destId="{329D0855-BE98-416C-9D5F-058B6672BE09}" srcOrd="0" destOrd="0" presId="urn:microsoft.com/office/officeart/2008/layout/VerticalCurvedList"/>
    <dgm:cxn modelId="{AB91B780-DA8A-4801-8428-659D6842C2FB}" type="presOf" srcId="{41254AB1-0D0B-4D12-B26C-AEAB480EB9C4}" destId="{5C5FE6D0-8BBE-47E4-80E2-B03B80A5CCC3}" srcOrd="0" destOrd="0" presId="urn:microsoft.com/office/officeart/2008/layout/VerticalCurvedList"/>
    <dgm:cxn modelId="{AE8D7736-ECF6-4CD8-9419-F9D40FC70263}" type="presOf" srcId="{0B7E6329-C1C9-4445-B055-F1DDCBEC6983}" destId="{73113205-4A32-43BB-9E61-A7B921A2BEF0}" srcOrd="0" destOrd="0" presId="urn:microsoft.com/office/officeart/2008/layout/VerticalCurvedList"/>
    <dgm:cxn modelId="{FA54FED3-396F-4D86-B4B4-27A53EDF2C67}" type="presParOf" srcId="{95FC842C-6D7F-4D3F-9890-6E9DB46A538A}" destId="{CD98C422-C856-415B-AEF7-A6D37D50D47F}" srcOrd="0" destOrd="0" presId="urn:microsoft.com/office/officeart/2008/layout/VerticalCurvedList"/>
    <dgm:cxn modelId="{E4300BED-F7FF-4EA4-B8D9-6AC04A701E30}" type="presParOf" srcId="{CD98C422-C856-415B-AEF7-A6D37D50D47F}" destId="{22C6D716-496D-45E2-8905-0901A69366BE}" srcOrd="0" destOrd="0" presId="urn:microsoft.com/office/officeart/2008/layout/VerticalCurvedList"/>
    <dgm:cxn modelId="{06DC7B55-6212-47EB-A8F6-D0B0EFDD111B}" type="presParOf" srcId="{22C6D716-496D-45E2-8905-0901A69366BE}" destId="{412BA436-687D-4914-A319-2C441BC1E9DC}" srcOrd="0" destOrd="0" presId="urn:microsoft.com/office/officeart/2008/layout/VerticalCurvedList"/>
    <dgm:cxn modelId="{98E5B834-D797-4AAD-B250-BE70F827A1D3}" type="presParOf" srcId="{22C6D716-496D-45E2-8905-0901A69366BE}" destId="{5C5FE6D0-8BBE-47E4-80E2-B03B80A5CCC3}" srcOrd="1" destOrd="0" presId="urn:microsoft.com/office/officeart/2008/layout/VerticalCurvedList"/>
    <dgm:cxn modelId="{B86E4F0C-45E3-4A06-BC40-B7206EE4971F}" type="presParOf" srcId="{22C6D716-496D-45E2-8905-0901A69366BE}" destId="{2FCD21A1-1670-48EC-9305-5D3125EFB3BE}" srcOrd="2" destOrd="0" presId="urn:microsoft.com/office/officeart/2008/layout/VerticalCurvedList"/>
    <dgm:cxn modelId="{C9C92275-FCE1-4045-A75D-34D59103519C}" type="presParOf" srcId="{22C6D716-496D-45E2-8905-0901A69366BE}" destId="{D2316622-BE26-403E-897C-1C19D51F1417}" srcOrd="3" destOrd="0" presId="urn:microsoft.com/office/officeart/2008/layout/VerticalCurvedList"/>
    <dgm:cxn modelId="{C13AFE88-DD8A-4C2B-8015-58CC3888575A}" type="presParOf" srcId="{CD98C422-C856-415B-AEF7-A6D37D50D47F}" destId="{329D0855-BE98-416C-9D5F-058B6672BE09}" srcOrd="1" destOrd="0" presId="urn:microsoft.com/office/officeart/2008/layout/VerticalCurvedList"/>
    <dgm:cxn modelId="{9A0B85F8-BED4-4A96-8B52-AED20361E2CE}" type="presParOf" srcId="{CD98C422-C856-415B-AEF7-A6D37D50D47F}" destId="{9F9F5D37-E777-4C12-9844-080BD49BE3D4}" srcOrd="2" destOrd="0" presId="urn:microsoft.com/office/officeart/2008/layout/VerticalCurvedList"/>
    <dgm:cxn modelId="{97B9D434-A72E-419C-B300-130B07619198}" type="presParOf" srcId="{9F9F5D37-E777-4C12-9844-080BD49BE3D4}" destId="{455C29AA-82AB-4175-B8C4-61595BE822DE}" srcOrd="0" destOrd="0" presId="urn:microsoft.com/office/officeart/2008/layout/VerticalCurvedList"/>
    <dgm:cxn modelId="{53C0E5AC-85BA-40CC-BE73-561C84436AF0}" type="presParOf" srcId="{CD98C422-C856-415B-AEF7-A6D37D50D47F}" destId="{722DF42C-A432-4555-8946-49AD04BB5BA3}" srcOrd="3" destOrd="0" presId="urn:microsoft.com/office/officeart/2008/layout/VerticalCurvedList"/>
    <dgm:cxn modelId="{A9B9667B-542B-4043-AAE5-A58C78269E76}" type="presParOf" srcId="{CD98C422-C856-415B-AEF7-A6D37D50D47F}" destId="{E3DBE338-0A80-479D-9D87-F8C0F344F20A}" srcOrd="4" destOrd="0" presId="urn:microsoft.com/office/officeart/2008/layout/VerticalCurvedList"/>
    <dgm:cxn modelId="{3DEC5F6F-DBA8-46EB-A47B-C45E092E1E30}" type="presParOf" srcId="{E3DBE338-0A80-479D-9D87-F8C0F344F20A}" destId="{EED6F40F-D26D-4DED-9DAE-843F5CD7E60B}" srcOrd="0" destOrd="0" presId="urn:microsoft.com/office/officeart/2008/layout/VerticalCurvedList"/>
    <dgm:cxn modelId="{B5F1B101-1EF0-42E4-8249-8B0691747587}" type="presParOf" srcId="{CD98C422-C856-415B-AEF7-A6D37D50D47F}" destId="{83BDA459-8F09-40BA-99DB-143DBF99285D}" srcOrd="5" destOrd="0" presId="urn:microsoft.com/office/officeart/2008/layout/VerticalCurvedList"/>
    <dgm:cxn modelId="{63DA20D0-08A4-442C-BF27-2B9E0769274C}" type="presParOf" srcId="{CD98C422-C856-415B-AEF7-A6D37D50D47F}" destId="{6F2241B8-8E78-446C-9F85-121EA384B59C}" srcOrd="6" destOrd="0" presId="urn:microsoft.com/office/officeart/2008/layout/VerticalCurvedList"/>
    <dgm:cxn modelId="{B35F1BEE-89C9-4E98-868A-81DD8610C5D8}" type="presParOf" srcId="{6F2241B8-8E78-446C-9F85-121EA384B59C}" destId="{B4A92448-F712-41CF-BBD0-11345603BE9A}" srcOrd="0" destOrd="0" presId="urn:microsoft.com/office/officeart/2008/layout/VerticalCurvedList"/>
    <dgm:cxn modelId="{F96C2D00-910E-44BA-B458-96F454D38FAE}" type="presParOf" srcId="{CD98C422-C856-415B-AEF7-A6D37D50D47F}" destId="{6B3C6C09-05EE-4FE8-B3AD-7F938C872C8E}" srcOrd="7" destOrd="0" presId="urn:microsoft.com/office/officeart/2008/layout/VerticalCurvedList"/>
    <dgm:cxn modelId="{DF9E5F93-9AF5-41CD-B8D2-D7DF2635ED79}" type="presParOf" srcId="{CD98C422-C856-415B-AEF7-A6D37D50D47F}" destId="{30096636-1E88-43C9-AFDE-38FE740F073C}" srcOrd="8" destOrd="0" presId="urn:microsoft.com/office/officeart/2008/layout/VerticalCurvedList"/>
    <dgm:cxn modelId="{AFE8B553-2920-4979-900D-1B8C2DEDFDCD}" type="presParOf" srcId="{30096636-1E88-43C9-AFDE-38FE740F073C}" destId="{80231C16-C3B1-4849-907F-964F2F5C7E5F}" srcOrd="0" destOrd="0" presId="urn:microsoft.com/office/officeart/2008/layout/VerticalCurvedList"/>
    <dgm:cxn modelId="{E0D62C82-EBB3-4E15-96DD-022EE8F0EF7C}" type="presParOf" srcId="{CD98C422-C856-415B-AEF7-A6D37D50D47F}" destId="{73113205-4A32-43BB-9E61-A7B921A2BEF0}" srcOrd="9" destOrd="0" presId="urn:microsoft.com/office/officeart/2008/layout/VerticalCurvedList"/>
    <dgm:cxn modelId="{F46E9230-137D-4D21-965C-AA2F70415705}" type="presParOf" srcId="{CD98C422-C856-415B-AEF7-A6D37D50D47F}" destId="{192B5656-8833-4DCC-9D4A-D4420104BA7D}" srcOrd="10" destOrd="0" presId="urn:microsoft.com/office/officeart/2008/layout/VerticalCurvedList"/>
    <dgm:cxn modelId="{DEE72070-6496-48EF-AD37-B57BC0A2689A}" type="presParOf" srcId="{192B5656-8833-4DCC-9D4A-D4420104BA7D}" destId="{841FDEED-4BE6-4D52-942E-8733B84DED9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5BADD9-CFFB-4E36-B413-C95A293C9E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F10F72-2545-4577-A4D1-D4A9CAC5731F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Успешные практики работы муниципальных </a:t>
          </a:r>
        </a:p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наставнических центров и </a:t>
          </a:r>
          <a:r>
            <a:rPr lang="ru-RU" sz="1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тьюторских</a:t>
          </a:r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сообществ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9B4B67-3014-4E8F-A93B-73E13B332652}" type="par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54AB1-0D0B-4D12-B26C-AEAB480EB9C4}" type="sib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FC842C-6D7F-4D3F-9890-6E9DB46A538A}" type="pres">
      <dgm:prSet presAssocID="{D45BADD9-CFFB-4E36-B413-C95A293C9E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D98C422-C856-415B-AEF7-A6D37D50D47F}" type="pres">
      <dgm:prSet presAssocID="{D45BADD9-CFFB-4E36-B413-C95A293C9E01}" presName="Name1" presStyleCnt="0"/>
      <dgm:spPr/>
    </dgm:pt>
    <dgm:pt modelId="{22C6D716-496D-45E2-8905-0901A69366BE}" type="pres">
      <dgm:prSet presAssocID="{D45BADD9-CFFB-4E36-B413-C95A293C9E01}" presName="cycle" presStyleCnt="0"/>
      <dgm:spPr/>
    </dgm:pt>
    <dgm:pt modelId="{412BA436-687D-4914-A319-2C441BC1E9DC}" type="pres">
      <dgm:prSet presAssocID="{D45BADD9-CFFB-4E36-B413-C95A293C9E01}" presName="srcNode" presStyleLbl="node1" presStyleIdx="0" presStyleCnt="1"/>
      <dgm:spPr/>
    </dgm:pt>
    <dgm:pt modelId="{5C5FE6D0-8BBE-47E4-80E2-B03B80A5CCC3}" type="pres">
      <dgm:prSet presAssocID="{D45BADD9-CFFB-4E36-B413-C95A293C9E01}" presName="conn" presStyleLbl="parChTrans1D2" presStyleIdx="0" presStyleCnt="1"/>
      <dgm:spPr/>
      <dgm:t>
        <a:bodyPr/>
        <a:lstStyle/>
        <a:p>
          <a:endParaRPr lang="ru-RU"/>
        </a:p>
      </dgm:t>
    </dgm:pt>
    <dgm:pt modelId="{2FCD21A1-1670-48EC-9305-5D3125EFB3BE}" type="pres">
      <dgm:prSet presAssocID="{D45BADD9-CFFB-4E36-B413-C95A293C9E01}" presName="extraNode" presStyleLbl="node1" presStyleIdx="0" presStyleCnt="1"/>
      <dgm:spPr/>
    </dgm:pt>
    <dgm:pt modelId="{D2316622-BE26-403E-897C-1C19D51F1417}" type="pres">
      <dgm:prSet presAssocID="{D45BADD9-CFFB-4E36-B413-C95A293C9E01}" presName="dstNode" presStyleLbl="node1" presStyleIdx="0" presStyleCnt="1"/>
      <dgm:spPr/>
    </dgm:pt>
    <dgm:pt modelId="{329D0855-BE98-416C-9D5F-058B6672BE09}" type="pres">
      <dgm:prSet presAssocID="{14F10F72-2545-4577-A4D1-D4A9CAC5731F}" presName="text_1" presStyleLbl="node1" presStyleIdx="0" presStyleCnt="1" custScaleY="122279" custLinFactNeighborX="2290" custLinFactNeighborY="-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F5D37-E777-4C12-9844-080BD49BE3D4}" type="pres">
      <dgm:prSet presAssocID="{14F10F72-2545-4577-A4D1-D4A9CAC5731F}" presName="accent_1" presStyleCnt="0"/>
      <dgm:spPr/>
    </dgm:pt>
    <dgm:pt modelId="{455C29AA-82AB-4175-B8C4-61595BE822DE}" type="pres">
      <dgm:prSet presAssocID="{14F10F72-2545-4577-A4D1-D4A9CAC5731F}" presName="accentRepeatNode" presStyleLbl="solidFgAcc1" presStyleIdx="0" presStyleCnt="1"/>
      <dgm:spPr/>
    </dgm:pt>
  </dgm:ptLst>
  <dgm:cxnLst>
    <dgm:cxn modelId="{408F641B-0ED5-417B-BD5E-6CB31ED7471C}" srcId="{D45BADD9-CFFB-4E36-B413-C95A293C9E01}" destId="{14F10F72-2545-4577-A4D1-D4A9CAC5731F}" srcOrd="0" destOrd="0" parTransId="{DF9B4B67-3014-4E8F-A93B-73E13B332652}" sibTransId="{41254AB1-0D0B-4D12-B26C-AEAB480EB9C4}"/>
    <dgm:cxn modelId="{7AD560CE-8F90-40E7-BF0F-681DD7A0BEF3}" type="presOf" srcId="{41254AB1-0D0B-4D12-B26C-AEAB480EB9C4}" destId="{5C5FE6D0-8BBE-47E4-80E2-B03B80A5CCC3}" srcOrd="0" destOrd="0" presId="urn:microsoft.com/office/officeart/2008/layout/VerticalCurvedList"/>
    <dgm:cxn modelId="{90DA9BC5-D8A8-4C3E-B61E-633CEDDBA92F}" type="presOf" srcId="{D45BADD9-CFFB-4E36-B413-C95A293C9E01}" destId="{95FC842C-6D7F-4D3F-9890-6E9DB46A538A}" srcOrd="0" destOrd="0" presId="urn:microsoft.com/office/officeart/2008/layout/VerticalCurvedList"/>
    <dgm:cxn modelId="{AB6AF0A3-567B-41A4-A5D3-E464C30C76B0}" type="presOf" srcId="{14F10F72-2545-4577-A4D1-D4A9CAC5731F}" destId="{329D0855-BE98-416C-9D5F-058B6672BE09}" srcOrd="0" destOrd="0" presId="urn:microsoft.com/office/officeart/2008/layout/VerticalCurvedList"/>
    <dgm:cxn modelId="{E7767CBC-6ED7-4CC8-8C25-7012EB4C0ACA}" type="presParOf" srcId="{95FC842C-6D7F-4D3F-9890-6E9DB46A538A}" destId="{CD98C422-C856-415B-AEF7-A6D37D50D47F}" srcOrd="0" destOrd="0" presId="urn:microsoft.com/office/officeart/2008/layout/VerticalCurvedList"/>
    <dgm:cxn modelId="{D35376A7-134E-4294-83DD-C8D10DEC2552}" type="presParOf" srcId="{CD98C422-C856-415B-AEF7-A6D37D50D47F}" destId="{22C6D716-496D-45E2-8905-0901A69366BE}" srcOrd="0" destOrd="0" presId="urn:microsoft.com/office/officeart/2008/layout/VerticalCurvedList"/>
    <dgm:cxn modelId="{2F4A3009-6A99-47E8-ABE9-739BBC351812}" type="presParOf" srcId="{22C6D716-496D-45E2-8905-0901A69366BE}" destId="{412BA436-687D-4914-A319-2C441BC1E9DC}" srcOrd="0" destOrd="0" presId="urn:microsoft.com/office/officeart/2008/layout/VerticalCurvedList"/>
    <dgm:cxn modelId="{81E4C5D0-5B12-41FB-9F62-AB6AF406169A}" type="presParOf" srcId="{22C6D716-496D-45E2-8905-0901A69366BE}" destId="{5C5FE6D0-8BBE-47E4-80E2-B03B80A5CCC3}" srcOrd="1" destOrd="0" presId="urn:microsoft.com/office/officeart/2008/layout/VerticalCurvedList"/>
    <dgm:cxn modelId="{E9693CCB-68CA-41E9-8671-018C2D8A6CA0}" type="presParOf" srcId="{22C6D716-496D-45E2-8905-0901A69366BE}" destId="{2FCD21A1-1670-48EC-9305-5D3125EFB3BE}" srcOrd="2" destOrd="0" presId="urn:microsoft.com/office/officeart/2008/layout/VerticalCurvedList"/>
    <dgm:cxn modelId="{F2BF62A2-B636-4224-BF15-1404511156B1}" type="presParOf" srcId="{22C6D716-496D-45E2-8905-0901A69366BE}" destId="{D2316622-BE26-403E-897C-1C19D51F1417}" srcOrd="3" destOrd="0" presId="urn:microsoft.com/office/officeart/2008/layout/VerticalCurvedList"/>
    <dgm:cxn modelId="{682A716B-998F-4C3A-997A-A79CA49E0427}" type="presParOf" srcId="{CD98C422-C856-415B-AEF7-A6D37D50D47F}" destId="{329D0855-BE98-416C-9D5F-058B6672BE09}" srcOrd="1" destOrd="0" presId="urn:microsoft.com/office/officeart/2008/layout/VerticalCurvedList"/>
    <dgm:cxn modelId="{B8F82D6F-F862-41B9-A8BF-87CA974EA067}" type="presParOf" srcId="{CD98C422-C856-415B-AEF7-A6D37D50D47F}" destId="{9F9F5D37-E777-4C12-9844-080BD49BE3D4}" srcOrd="2" destOrd="0" presId="urn:microsoft.com/office/officeart/2008/layout/VerticalCurvedList"/>
    <dgm:cxn modelId="{2AD46D4C-D593-4EDD-8EE3-8CD5C483A0A6}" type="presParOf" srcId="{9F9F5D37-E777-4C12-9844-080BD49BE3D4}" destId="{455C29AA-82AB-4175-B8C4-61595BE822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5BADD9-CFFB-4E36-B413-C95A293C9E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F10F72-2545-4577-A4D1-D4A9CAC5731F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Недостаточно (менее 10%) охвачены реализацией индивидуальных образовательных маршрутов </a:t>
          </a:r>
        </a:p>
      </dgm:t>
    </dgm:pt>
    <dgm:pt modelId="{DF9B4B67-3014-4E8F-A93B-73E13B332652}" type="par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54AB1-0D0B-4D12-B26C-AEAB480EB9C4}" type="sib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FC842C-6D7F-4D3F-9890-6E9DB46A538A}" type="pres">
      <dgm:prSet presAssocID="{D45BADD9-CFFB-4E36-B413-C95A293C9E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D98C422-C856-415B-AEF7-A6D37D50D47F}" type="pres">
      <dgm:prSet presAssocID="{D45BADD9-CFFB-4E36-B413-C95A293C9E01}" presName="Name1" presStyleCnt="0"/>
      <dgm:spPr/>
    </dgm:pt>
    <dgm:pt modelId="{22C6D716-496D-45E2-8905-0901A69366BE}" type="pres">
      <dgm:prSet presAssocID="{D45BADD9-CFFB-4E36-B413-C95A293C9E01}" presName="cycle" presStyleCnt="0"/>
      <dgm:spPr/>
    </dgm:pt>
    <dgm:pt modelId="{412BA436-687D-4914-A319-2C441BC1E9DC}" type="pres">
      <dgm:prSet presAssocID="{D45BADD9-CFFB-4E36-B413-C95A293C9E01}" presName="srcNode" presStyleLbl="node1" presStyleIdx="0" presStyleCnt="1"/>
      <dgm:spPr/>
    </dgm:pt>
    <dgm:pt modelId="{5C5FE6D0-8BBE-47E4-80E2-B03B80A5CCC3}" type="pres">
      <dgm:prSet presAssocID="{D45BADD9-CFFB-4E36-B413-C95A293C9E01}" presName="conn" presStyleLbl="parChTrans1D2" presStyleIdx="0" presStyleCnt="1"/>
      <dgm:spPr/>
      <dgm:t>
        <a:bodyPr/>
        <a:lstStyle/>
        <a:p>
          <a:endParaRPr lang="ru-RU"/>
        </a:p>
      </dgm:t>
    </dgm:pt>
    <dgm:pt modelId="{2FCD21A1-1670-48EC-9305-5D3125EFB3BE}" type="pres">
      <dgm:prSet presAssocID="{D45BADD9-CFFB-4E36-B413-C95A293C9E01}" presName="extraNode" presStyleLbl="node1" presStyleIdx="0" presStyleCnt="1"/>
      <dgm:spPr/>
    </dgm:pt>
    <dgm:pt modelId="{D2316622-BE26-403E-897C-1C19D51F1417}" type="pres">
      <dgm:prSet presAssocID="{D45BADD9-CFFB-4E36-B413-C95A293C9E01}" presName="dstNode" presStyleLbl="node1" presStyleIdx="0" presStyleCnt="1"/>
      <dgm:spPr/>
    </dgm:pt>
    <dgm:pt modelId="{329D0855-BE98-416C-9D5F-058B6672BE09}" type="pres">
      <dgm:prSet presAssocID="{14F10F72-2545-4577-A4D1-D4A9CAC5731F}" presName="text_1" presStyleLbl="node1" presStyleIdx="0" presStyleCnt="1" custScaleY="122279" custLinFactNeighborX="2290" custLinFactNeighborY="-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F5D37-E777-4C12-9844-080BD49BE3D4}" type="pres">
      <dgm:prSet presAssocID="{14F10F72-2545-4577-A4D1-D4A9CAC5731F}" presName="accent_1" presStyleCnt="0"/>
      <dgm:spPr/>
    </dgm:pt>
    <dgm:pt modelId="{455C29AA-82AB-4175-B8C4-61595BE822DE}" type="pres">
      <dgm:prSet presAssocID="{14F10F72-2545-4577-A4D1-D4A9CAC5731F}" presName="accentRepeatNode" presStyleLbl="solidFgAcc1" presStyleIdx="0" presStyleCnt="1"/>
      <dgm:spPr/>
    </dgm:pt>
  </dgm:ptLst>
  <dgm:cxnLst>
    <dgm:cxn modelId="{408F641B-0ED5-417B-BD5E-6CB31ED7471C}" srcId="{D45BADD9-CFFB-4E36-B413-C95A293C9E01}" destId="{14F10F72-2545-4577-A4D1-D4A9CAC5731F}" srcOrd="0" destOrd="0" parTransId="{DF9B4B67-3014-4E8F-A93B-73E13B332652}" sibTransId="{41254AB1-0D0B-4D12-B26C-AEAB480EB9C4}"/>
    <dgm:cxn modelId="{52120384-BA94-43C7-890B-BF30623C1049}" type="presOf" srcId="{41254AB1-0D0B-4D12-B26C-AEAB480EB9C4}" destId="{5C5FE6D0-8BBE-47E4-80E2-B03B80A5CCC3}" srcOrd="0" destOrd="0" presId="urn:microsoft.com/office/officeart/2008/layout/VerticalCurvedList"/>
    <dgm:cxn modelId="{5E73B95F-FF15-4FB2-AA2D-9B8C8BE4445E}" type="presOf" srcId="{14F10F72-2545-4577-A4D1-D4A9CAC5731F}" destId="{329D0855-BE98-416C-9D5F-058B6672BE09}" srcOrd="0" destOrd="0" presId="urn:microsoft.com/office/officeart/2008/layout/VerticalCurvedList"/>
    <dgm:cxn modelId="{02796C18-37C2-412E-B0F0-0A3E75C00BD3}" type="presOf" srcId="{D45BADD9-CFFB-4E36-B413-C95A293C9E01}" destId="{95FC842C-6D7F-4D3F-9890-6E9DB46A538A}" srcOrd="0" destOrd="0" presId="urn:microsoft.com/office/officeart/2008/layout/VerticalCurvedList"/>
    <dgm:cxn modelId="{ED634508-95BF-45DD-8E3C-8A990A3E8445}" type="presParOf" srcId="{95FC842C-6D7F-4D3F-9890-6E9DB46A538A}" destId="{CD98C422-C856-415B-AEF7-A6D37D50D47F}" srcOrd="0" destOrd="0" presId="urn:microsoft.com/office/officeart/2008/layout/VerticalCurvedList"/>
    <dgm:cxn modelId="{BAEF1124-188D-481E-A520-FA13DD60606B}" type="presParOf" srcId="{CD98C422-C856-415B-AEF7-A6D37D50D47F}" destId="{22C6D716-496D-45E2-8905-0901A69366BE}" srcOrd="0" destOrd="0" presId="urn:microsoft.com/office/officeart/2008/layout/VerticalCurvedList"/>
    <dgm:cxn modelId="{5F54EEFD-0E7D-4B62-8D1B-B109D448A845}" type="presParOf" srcId="{22C6D716-496D-45E2-8905-0901A69366BE}" destId="{412BA436-687D-4914-A319-2C441BC1E9DC}" srcOrd="0" destOrd="0" presId="urn:microsoft.com/office/officeart/2008/layout/VerticalCurvedList"/>
    <dgm:cxn modelId="{418B4165-682E-4FD7-A567-15BF9C2F8A4B}" type="presParOf" srcId="{22C6D716-496D-45E2-8905-0901A69366BE}" destId="{5C5FE6D0-8BBE-47E4-80E2-B03B80A5CCC3}" srcOrd="1" destOrd="0" presId="urn:microsoft.com/office/officeart/2008/layout/VerticalCurvedList"/>
    <dgm:cxn modelId="{537C2FCC-0BBF-4C6F-AE7B-545B35CE76B3}" type="presParOf" srcId="{22C6D716-496D-45E2-8905-0901A69366BE}" destId="{2FCD21A1-1670-48EC-9305-5D3125EFB3BE}" srcOrd="2" destOrd="0" presId="urn:microsoft.com/office/officeart/2008/layout/VerticalCurvedList"/>
    <dgm:cxn modelId="{023B183F-BC5D-47B2-80E4-7E07B1055171}" type="presParOf" srcId="{22C6D716-496D-45E2-8905-0901A69366BE}" destId="{D2316622-BE26-403E-897C-1C19D51F1417}" srcOrd="3" destOrd="0" presId="urn:microsoft.com/office/officeart/2008/layout/VerticalCurvedList"/>
    <dgm:cxn modelId="{5D05F60F-77FF-4584-9C4E-049C37DA3049}" type="presParOf" srcId="{CD98C422-C856-415B-AEF7-A6D37D50D47F}" destId="{329D0855-BE98-416C-9D5F-058B6672BE09}" srcOrd="1" destOrd="0" presId="urn:microsoft.com/office/officeart/2008/layout/VerticalCurvedList"/>
    <dgm:cxn modelId="{6E3F0796-21DE-4255-A393-4AEFC4B8BFE5}" type="presParOf" srcId="{CD98C422-C856-415B-AEF7-A6D37D50D47F}" destId="{9F9F5D37-E777-4C12-9844-080BD49BE3D4}" srcOrd="2" destOrd="0" presId="urn:microsoft.com/office/officeart/2008/layout/VerticalCurvedList"/>
    <dgm:cxn modelId="{9D775AC8-265A-42F9-BCDD-9C64D3EC3EAC}" type="presParOf" srcId="{9F9F5D37-E777-4C12-9844-080BD49BE3D4}" destId="{455C29AA-82AB-4175-B8C4-61595BE822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5BADD9-CFFB-4E36-B413-C95A293C9E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F10F72-2545-4577-A4D1-D4A9CAC5731F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Активность в курсовой подготовке педагогов и управленческих кадров школ</a:t>
          </a:r>
        </a:p>
      </dgm:t>
    </dgm:pt>
    <dgm:pt modelId="{DF9B4B67-3014-4E8F-A93B-73E13B332652}" type="par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54AB1-0D0B-4D12-B26C-AEAB480EB9C4}" type="sibTrans" cxnId="{408F641B-0ED5-417B-BD5E-6CB31ED7471C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FC842C-6D7F-4D3F-9890-6E9DB46A538A}" type="pres">
      <dgm:prSet presAssocID="{D45BADD9-CFFB-4E36-B413-C95A293C9E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D98C422-C856-415B-AEF7-A6D37D50D47F}" type="pres">
      <dgm:prSet presAssocID="{D45BADD9-CFFB-4E36-B413-C95A293C9E01}" presName="Name1" presStyleCnt="0"/>
      <dgm:spPr/>
    </dgm:pt>
    <dgm:pt modelId="{22C6D716-496D-45E2-8905-0901A69366BE}" type="pres">
      <dgm:prSet presAssocID="{D45BADD9-CFFB-4E36-B413-C95A293C9E01}" presName="cycle" presStyleCnt="0"/>
      <dgm:spPr/>
    </dgm:pt>
    <dgm:pt modelId="{412BA436-687D-4914-A319-2C441BC1E9DC}" type="pres">
      <dgm:prSet presAssocID="{D45BADD9-CFFB-4E36-B413-C95A293C9E01}" presName="srcNode" presStyleLbl="node1" presStyleIdx="0" presStyleCnt="1"/>
      <dgm:spPr/>
    </dgm:pt>
    <dgm:pt modelId="{5C5FE6D0-8BBE-47E4-80E2-B03B80A5CCC3}" type="pres">
      <dgm:prSet presAssocID="{D45BADD9-CFFB-4E36-B413-C95A293C9E01}" presName="conn" presStyleLbl="parChTrans1D2" presStyleIdx="0" presStyleCnt="1"/>
      <dgm:spPr/>
      <dgm:t>
        <a:bodyPr/>
        <a:lstStyle/>
        <a:p>
          <a:endParaRPr lang="ru-RU"/>
        </a:p>
      </dgm:t>
    </dgm:pt>
    <dgm:pt modelId="{2FCD21A1-1670-48EC-9305-5D3125EFB3BE}" type="pres">
      <dgm:prSet presAssocID="{D45BADD9-CFFB-4E36-B413-C95A293C9E01}" presName="extraNode" presStyleLbl="node1" presStyleIdx="0" presStyleCnt="1"/>
      <dgm:spPr/>
    </dgm:pt>
    <dgm:pt modelId="{D2316622-BE26-403E-897C-1C19D51F1417}" type="pres">
      <dgm:prSet presAssocID="{D45BADD9-CFFB-4E36-B413-C95A293C9E01}" presName="dstNode" presStyleLbl="node1" presStyleIdx="0" presStyleCnt="1"/>
      <dgm:spPr/>
    </dgm:pt>
    <dgm:pt modelId="{329D0855-BE98-416C-9D5F-058B6672BE09}" type="pres">
      <dgm:prSet presAssocID="{14F10F72-2545-4577-A4D1-D4A9CAC5731F}" presName="text_1" presStyleLbl="node1" presStyleIdx="0" presStyleCnt="1" custScaleY="122279" custLinFactNeighborX="2290" custLinFactNeighborY="-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F5D37-E777-4C12-9844-080BD49BE3D4}" type="pres">
      <dgm:prSet presAssocID="{14F10F72-2545-4577-A4D1-D4A9CAC5731F}" presName="accent_1" presStyleCnt="0"/>
      <dgm:spPr/>
    </dgm:pt>
    <dgm:pt modelId="{455C29AA-82AB-4175-B8C4-61595BE822DE}" type="pres">
      <dgm:prSet presAssocID="{14F10F72-2545-4577-A4D1-D4A9CAC5731F}" presName="accentRepeatNode" presStyleLbl="solidFgAcc1" presStyleIdx="0" presStyleCnt="1"/>
      <dgm:spPr/>
    </dgm:pt>
  </dgm:ptLst>
  <dgm:cxnLst>
    <dgm:cxn modelId="{408F641B-0ED5-417B-BD5E-6CB31ED7471C}" srcId="{D45BADD9-CFFB-4E36-B413-C95A293C9E01}" destId="{14F10F72-2545-4577-A4D1-D4A9CAC5731F}" srcOrd="0" destOrd="0" parTransId="{DF9B4B67-3014-4E8F-A93B-73E13B332652}" sibTransId="{41254AB1-0D0B-4D12-B26C-AEAB480EB9C4}"/>
    <dgm:cxn modelId="{72F7A48D-31D9-4CEC-8224-E1352F1121A4}" type="presOf" srcId="{41254AB1-0D0B-4D12-B26C-AEAB480EB9C4}" destId="{5C5FE6D0-8BBE-47E4-80E2-B03B80A5CCC3}" srcOrd="0" destOrd="0" presId="urn:microsoft.com/office/officeart/2008/layout/VerticalCurvedList"/>
    <dgm:cxn modelId="{DF02A163-7B02-43F1-8F6B-12DBD2227DE8}" type="presOf" srcId="{14F10F72-2545-4577-A4D1-D4A9CAC5731F}" destId="{329D0855-BE98-416C-9D5F-058B6672BE09}" srcOrd="0" destOrd="0" presId="urn:microsoft.com/office/officeart/2008/layout/VerticalCurvedList"/>
    <dgm:cxn modelId="{B5A9DCA2-FDCF-49DA-8F11-ABAC44DAE4E0}" type="presOf" srcId="{D45BADD9-CFFB-4E36-B413-C95A293C9E01}" destId="{95FC842C-6D7F-4D3F-9890-6E9DB46A538A}" srcOrd="0" destOrd="0" presId="urn:microsoft.com/office/officeart/2008/layout/VerticalCurvedList"/>
    <dgm:cxn modelId="{C63956BC-2F3E-4A5B-A20D-A553CFC6FE19}" type="presParOf" srcId="{95FC842C-6D7F-4D3F-9890-6E9DB46A538A}" destId="{CD98C422-C856-415B-AEF7-A6D37D50D47F}" srcOrd="0" destOrd="0" presId="urn:microsoft.com/office/officeart/2008/layout/VerticalCurvedList"/>
    <dgm:cxn modelId="{0D28BFFA-F421-4BC8-B5E3-A70ED9470B6C}" type="presParOf" srcId="{CD98C422-C856-415B-AEF7-A6D37D50D47F}" destId="{22C6D716-496D-45E2-8905-0901A69366BE}" srcOrd="0" destOrd="0" presId="urn:microsoft.com/office/officeart/2008/layout/VerticalCurvedList"/>
    <dgm:cxn modelId="{4FBD0B80-BDD5-4CDF-8646-132731A6BC06}" type="presParOf" srcId="{22C6D716-496D-45E2-8905-0901A69366BE}" destId="{412BA436-687D-4914-A319-2C441BC1E9DC}" srcOrd="0" destOrd="0" presId="urn:microsoft.com/office/officeart/2008/layout/VerticalCurvedList"/>
    <dgm:cxn modelId="{D9295C79-FFD5-4DDA-9C54-8F45C10E4DFF}" type="presParOf" srcId="{22C6D716-496D-45E2-8905-0901A69366BE}" destId="{5C5FE6D0-8BBE-47E4-80E2-B03B80A5CCC3}" srcOrd="1" destOrd="0" presId="urn:microsoft.com/office/officeart/2008/layout/VerticalCurvedList"/>
    <dgm:cxn modelId="{166A0E09-9891-4503-A5CE-03FAA60941F6}" type="presParOf" srcId="{22C6D716-496D-45E2-8905-0901A69366BE}" destId="{2FCD21A1-1670-48EC-9305-5D3125EFB3BE}" srcOrd="2" destOrd="0" presId="urn:microsoft.com/office/officeart/2008/layout/VerticalCurvedList"/>
    <dgm:cxn modelId="{4574A6A3-3C42-4F05-83A6-FF29419B5806}" type="presParOf" srcId="{22C6D716-496D-45E2-8905-0901A69366BE}" destId="{D2316622-BE26-403E-897C-1C19D51F1417}" srcOrd="3" destOrd="0" presId="urn:microsoft.com/office/officeart/2008/layout/VerticalCurvedList"/>
    <dgm:cxn modelId="{29240F4D-204E-420D-9635-34E7BD8AE453}" type="presParOf" srcId="{CD98C422-C856-415B-AEF7-A6D37D50D47F}" destId="{329D0855-BE98-416C-9D5F-058B6672BE09}" srcOrd="1" destOrd="0" presId="urn:microsoft.com/office/officeart/2008/layout/VerticalCurvedList"/>
    <dgm:cxn modelId="{20D6987C-25C7-45B7-9FBB-0231C763B041}" type="presParOf" srcId="{CD98C422-C856-415B-AEF7-A6D37D50D47F}" destId="{9F9F5D37-E777-4C12-9844-080BD49BE3D4}" srcOrd="2" destOrd="0" presId="urn:microsoft.com/office/officeart/2008/layout/VerticalCurvedList"/>
    <dgm:cxn modelId="{68DFCF44-338E-49EA-8FDC-1040B5F1266F}" type="presParOf" srcId="{9F9F5D37-E777-4C12-9844-080BD49BE3D4}" destId="{455C29AA-82AB-4175-B8C4-61595BE822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FE6D0-8BBE-47E4-80E2-B03B80A5CCC3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D0855-BE98-416C-9D5F-058B6672BE09}">
      <dsp:nvSpPr>
        <dsp:cNvPr id="0" name=""/>
        <dsp:cNvSpPr/>
      </dsp:nvSpPr>
      <dsp:spPr>
        <a:xfrm>
          <a:off x="509717" y="309118"/>
          <a:ext cx="10067349" cy="736429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Низкий уровень материально-технического оснащения школы                        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51%</a:t>
          </a:r>
          <a:endParaRPr lang="ru-RU" sz="2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717" y="309118"/>
        <a:ext cx="10067349" cy="736429"/>
      </dsp:txXfrm>
    </dsp:sp>
    <dsp:sp modelId="{455C29AA-82AB-4175-B8C4-61595BE822DE}">
      <dsp:nvSpPr>
        <dsp:cNvPr id="0" name=""/>
        <dsp:cNvSpPr/>
      </dsp:nvSpPr>
      <dsp:spPr>
        <a:xfrm>
          <a:off x="86248" y="260758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DF42C-A432-4555-8946-49AD04BB5BA3}">
      <dsp:nvSpPr>
        <dsp:cNvPr id="0" name=""/>
        <dsp:cNvSpPr/>
      </dsp:nvSpPr>
      <dsp:spPr>
        <a:xfrm>
          <a:off x="995230" y="1354558"/>
          <a:ext cx="9581836" cy="677550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Дефицит педагогических кадров                                                                      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37%</a:t>
          </a: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95230" y="1354558"/>
        <a:ext cx="9581836" cy="677550"/>
      </dsp:txXfrm>
    </dsp:sp>
    <dsp:sp modelId="{EED6F40F-D26D-4DED-9DAE-843F5CD7E60B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DA459-8F09-40BA-99DB-143DBF99285D}">
      <dsp:nvSpPr>
        <dsp:cNvPr id="0" name=""/>
        <dsp:cNvSpPr/>
      </dsp:nvSpPr>
      <dsp:spPr>
        <a:xfrm>
          <a:off x="1144243" y="2370558"/>
          <a:ext cx="9432823" cy="677550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Недостаточная предметная и методическая компетентность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педагогических работников                                                                                                                                 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44243" y="2370558"/>
        <a:ext cx="9432823" cy="677550"/>
      </dsp:txXfrm>
    </dsp:sp>
    <dsp:sp modelId="{B4A92448-F712-41CF-BBD0-11345603BE9A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3C6C09-05EE-4FE8-B3AD-7F938C872C8E}">
      <dsp:nvSpPr>
        <dsp:cNvPr id="0" name=""/>
        <dsp:cNvSpPr/>
      </dsp:nvSpPr>
      <dsp:spPr>
        <a:xfrm>
          <a:off x="995230" y="3386558"/>
          <a:ext cx="9581836" cy="677550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Высокая доля обучающихся с рисками учебной </a:t>
          </a:r>
          <a:r>
            <a:rPr lang="ru-RU" sz="1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неуспешности</a:t>
          </a: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56%</a:t>
          </a: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95230" y="3386558"/>
        <a:ext cx="9581836" cy="677550"/>
      </dsp:txXfrm>
    </dsp:sp>
    <dsp:sp modelId="{80231C16-C3B1-4849-907F-964F2F5C7E5F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113205-4A32-43BB-9E61-A7B921A2BEF0}">
      <dsp:nvSpPr>
        <dsp:cNvPr id="0" name=""/>
        <dsp:cNvSpPr/>
      </dsp:nvSpPr>
      <dsp:spPr>
        <a:xfrm>
          <a:off x="474834" y="4440874"/>
          <a:ext cx="10014092" cy="677550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Низкий уровень вовлеченности родителей                                                             </a:t>
          </a:r>
          <a:r>
            <a:rPr lang="ru-RU" sz="2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30%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4834" y="4440874"/>
        <a:ext cx="10014092" cy="677550"/>
      </dsp:txXfrm>
    </dsp:sp>
    <dsp:sp modelId="{841FDEED-4BE6-4D52-942E-8733B84DED9D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FE6D0-8BBE-47E4-80E2-B03B80A5CCC3}">
      <dsp:nvSpPr>
        <dsp:cNvPr id="0" name=""/>
        <dsp:cNvSpPr/>
      </dsp:nvSpPr>
      <dsp:spPr>
        <a:xfrm>
          <a:off x="-1764179" y="-298298"/>
          <a:ext cx="2299497" cy="2299497"/>
        </a:xfrm>
        <a:prstGeom prst="blockArc">
          <a:avLst>
            <a:gd name="adj1" fmla="val 18900000"/>
            <a:gd name="adj2" fmla="val 2700000"/>
            <a:gd name="adj3" fmla="val 939"/>
          </a:avLst>
        </a:pr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D0855-BE98-416C-9D5F-058B6672BE09}">
      <dsp:nvSpPr>
        <dsp:cNvPr id="0" name=""/>
        <dsp:cNvSpPr/>
      </dsp:nvSpPr>
      <dsp:spPr>
        <a:xfrm>
          <a:off x="521310" y="333288"/>
          <a:ext cx="6616242" cy="101992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83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Успешные практики работы муниципальных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наставнических центров и </a:t>
          </a:r>
          <a:r>
            <a:rPr lang="ru-RU" sz="1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тьюторских</a:t>
          </a: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сообществ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310" y="333288"/>
        <a:ext cx="6616242" cy="1019925"/>
      </dsp:txXfrm>
    </dsp:sp>
    <dsp:sp modelId="{455C29AA-82AB-4175-B8C4-61595BE822DE}">
      <dsp:nvSpPr>
        <dsp:cNvPr id="0" name=""/>
        <dsp:cNvSpPr/>
      </dsp:nvSpPr>
      <dsp:spPr>
        <a:xfrm>
          <a:off x="0" y="330139"/>
          <a:ext cx="1042621" cy="1042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FE6D0-8BBE-47E4-80E2-B03B80A5CCC3}">
      <dsp:nvSpPr>
        <dsp:cNvPr id="0" name=""/>
        <dsp:cNvSpPr/>
      </dsp:nvSpPr>
      <dsp:spPr>
        <a:xfrm>
          <a:off x="-1764179" y="-298298"/>
          <a:ext cx="2299497" cy="2299497"/>
        </a:xfrm>
        <a:prstGeom prst="blockArc">
          <a:avLst>
            <a:gd name="adj1" fmla="val 18900000"/>
            <a:gd name="adj2" fmla="val 2700000"/>
            <a:gd name="adj3" fmla="val 939"/>
          </a:avLst>
        </a:pr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D0855-BE98-416C-9D5F-058B6672BE09}">
      <dsp:nvSpPr>
        <dsp:cNvPr id="0" name=""/>
        <dsp:cNvSpPr/>
      </dsp:nvSpPr>
      <dsp:spPr>
        <a:xfrm>
          <a:off x="521310" y="333288"/>
          <a:ext cx="6616242" cy="101992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83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Недостаточно (менее 10%) охвачены реализацией индивидуальных образовательных маршрутов </a:t>
          </a:r>
        </a:p>
      </dsp:txBody>
      <dsp:txXfrm>
        <a:off x="521310" y="333288"/>
        <a:ext cx="6616242" cy="1019925"/>
      </dsp:txXfrm>
    </dsp:sp>
    <dsp:sp modelId="{455C29AA-82AB-4175-B8C4-61595BE822DE}">
      <dsp:nvSpPr>
        <dsp:cNvPr id="0" name=""/>
        <dsp:cNvSpPr/>
      </dsp:nvSpPr>
      <dsp:spPr>
        <a:xfrm>
          <a:off x="0" y="330139"/>
          <a:ext cx="1042621" cy="1042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FE6D0-8BBE-47E4-80E2-B03B80A5CCC3}">
      <dsp:nvSpPr>
        <dsp:cNvPr id="0" name=""/>
        <dsp:cNvSpPr/>
      </dsp:nvSpPr>
      <dsp:spPr>
        <a:xfrm>
          <a:off x="-790630" y="-136543"/>
          <a:ext cx="1035546" cy="1035546"/>
        </a:xfrm>
        <a:prstGeom prst="blockArc">
          <a:avLst>
            <a:gd name="adj1" fmla="val 18900000"/>
            <a:gd name="adj2" fmla="val 2700000"/>
            <a:gd name="adj3" fmla="val 2086"/>
          </a:avLst>
        </a:pr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D0855-BE98-416C-9D5F-058B6672BE09}">
      <dsp:nvSpPr>
        <dsp:cNvPr id="0" name=""/>
        <dsp:cNvSpPr/>
      </dsp:nvSpPr>
      <dsp:spPr>
        <a:xfrm>
          <a:off x="236649" y="146010"/>
          <a:ext cx="9477346" cy="46299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60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Активность в курсовой подготовке педагогов и управленческих кадров школ</a:t>
          </a:r>
        </a:p>
      </dsp:txBody>
      <dsp:txXfrm>
        <a:off x="236649" y="146010"/>
        <a:ext cx="9477346" cy="462995"/>
      </dsp:txXfrm>
    </dsp:sp>
    <dsp:sp modelId="{455C29AA-82AB-4175-B8C4-61595BE822DE}">
      <dsp:nvSpPr>
        <dsp:cNvPr id="0" name=""/>
        <dsp:cNvSpPr/>
      </dsp:nvSpPr>
      <dsp:spPr>
        <a:xfrm>
          <a:off x="0" y="144580"/>
          <a:ext cx="473298" cy="4732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163" cy="49885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1"/>
            <a:ext cx="2951163" cy="49885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CB99E615-DF13-4D65-BFDB-5CA37740E91B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6"/>
            <a:ext cx="5448300" cy="3914864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3" cy="49885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2577929-6A83-410A-984D-AACC5E21E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9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EFFB1-305F-400C-A150-84EC20CC48B5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56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C5BE9-E9D7-42B0-A4D7-1E4D4A23E61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406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77929-6A83-410A-984D-AACC5E21EEC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59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0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01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-2" y="-1"/>
            <a:ext cx="12172487" cy="81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800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200344" y="142728"/>
            <a:ext cx="866456" cy="789374"/>
            <a:chOff x="102373" y="65315"/>
            <a:chExt cx="866456" cy="789374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3" y="116931"/>
              <a:ext cx="866456" cy="73775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11687" y="65315"/>
              <a:ext cx="449362" cy="540482"/>
            </a:xfrm>
            <a:prstGeom prst="rect">
              <a:avLst/>
            </a:prstGeom>
            <a:noFill/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94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1" y="0"/>
            <a:ext cx="12172493" cy="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599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102373" y="43513"/>
            <a:ext cx="1097086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31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" y="19853"/>
            <a:ext cx="12172493" cy="6827175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3"/>
            <a:ext cx="9144000" cy="990600"/>
          </a:xfrm>
        </p:spPr>
        <p:txBody>
          <a:bodyPr anchor="t" anchorCtr="0"/>
          <a:lstStyle>
            <a:lvl1pPr algn="r">
              <a:defRPr sz="3199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091" indent="0" algn="ctr">
              <a:buNone/>
            </a:lvl2pPr>
            <a:lvl3pPr marL="914180" indent="0" algn="ctr">
              <a:buNone/>
            </a:lvl3pPr>
            <a:lvl4pPr marL="1371271" indent="0" algn="ctr">
              <a:buNone/>
            </a:lvl4pPr>
            <a:lvl5pPr marL="1828361" indent="0" algn="ctr">
              <a:buNone/>
            </a:lvl5pPr>
            <a:lvl6pPr marL="2285452" indent="0" algn="ctr">
              <a:buNone/>
            </a:lvl6pPr>
            <a:lvl7pPr marL="2742541" indent="0" algn="ctr">
              <a:buNone/>
            </a:lvl7pPr>
            <a:lvl8pPr marL="3199632" indent="0" algn="ctr">
              <a:buNone/>
            </a:lvl8pPr>
            <a:lvl9pPr marL="3656723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2" y="6355083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7" y="6355083"/>
            <a:ext cx="4632960" cy="365760"/>
          </a:xfrm>
        </p:spPr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3"/>
            <a:ext cx="1625600" cy="365760"/>
          </a:xfrm>
        </p:spPr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2204865"/>
            <a:ext cx="9753600" cy="2723371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 defTabSz="914180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19201" y="5048254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 defTabSz="91418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2204865"/>
            <a:ext cx="304800" cy="272337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 defTabSz="914180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4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 defTabSz="91418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88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1" y="0"/>
            <a:ext cx="12172493" cy="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599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102373" y="43513"/>
            <a:ext cx="1097086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01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-2" y="-1"/>
            <a:ext cx="12172487" cy="81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800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200344" y="142728"/>
            <a:ext cx="866456" cy="789374"/>
            <a:chOff x="102373" y="65315"/>
            <a:chExt cx="866456" cy="789374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3" y="116931"/>
              <a:ext cx="866456" cy="737758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311687" y="65315"/>
              <a:ext cx="449362" cy="540482"/>
            </a:xfrm>
            <a:prstGeom prst="rect">
              <a:avLst/>
            </a:prstGeom>
            <a:noFill/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65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31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8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3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5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8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87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7C30-862E-4104-A5C3-4DAC3EAD9CDC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3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1" y="152401"/>
            <a:ext cx="10972800" cy="990600"/>
          </a:xfrm>
          <a:prstGeom prst="rect">
            <a:avLst/>
          </a:prstGeom>
        </p:spPr>
        <p:txBody>
          <a:bodyPr vert="horz" lIns="91432" tIns="45717" rIns="91432" bIns="45717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1" y="1219203"/>
            <a:ext cx="10972800" cy="4910328"/>
          </a:xfrm>
          <a:prstGeom prst="rect">
            <a:avLst/>
          </a:prstGeom>
        </p:spPr>
        <p:txBody>
          <a:bodyPr vert="horz" lIns="91432" tIns="45717" rIns="91432" bIns="45717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3" y="6356353"/>
            <a:ext cx="3052064" cy="365760"/>
          </a:xfrm>
          <a:prstGeom prst="rect">
            <a:avLst/>
          </a:prstGeom>
        </p:spPr>
        <p:txBody>
          <a:bodyPr vert="horz" lIns="91432" tIns="45717" rIns="91432" bIns="45717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defTabSz="914180"/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 defTabSz="914180"/>
              <a:t>29.01.2023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3"/>
            <a:ext cx="4673600" cy="365760"/>
          </a:xfrm>
          <a:prstGeom prst="rect">
            <a:avLst/>
          </a:prstGeom>
        </p:spPr>
        <p:txBody>
          <a:bodyPr vert="horz" lIns="91432" tIns="45717" rIns="91432" bIns="45717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defTabSz="914180"/>
            <a:endParaRPr lang="ru-RU">
              <a:solidFill>
                <a:srgbClr val="1F497D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3"/>
            <a:ext cx="2641600" cy="365760"/>
          </a:xfrm>
          <a:prstGeom prst="rect">
            <a:avLst/>
          </a:prstGeom>
        </p:spPr>
        <p:txBody>
          <a:bodyPr vert="horz" lIns="91432" tIns="45717" rIns="91432" bIns="45717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defTabSz="914180"/>
            <a:fld id="{87FE6D9D-2A0B-43B8-A1C3-81968A25D6EC}" type="slidenum">
              <a:rPr lang="ru-RU" smtClean="0">
                <a:solidFill>
                  <a:srgbClr val="1F497D"/>
                </a:solidFill>
              </a:rPr>
              <a:pPr defTabSz="914180"/>
              <a:t>‹#›</a:t>
            </a:fld>
            <a:endParaRPr lang="ru-RU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5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199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55" indent="-274255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599" kern="1200">
          <a:solidFill>
            <a:schemeClr val="tx1"/>
          </a:solidFill>
          <a:latin typeface="+mn-lt"/>
          <a:ea typeface="+mn-ea"/>
          <a:cs typeface="+mn-cs"/>
        </a:defRPr>
      </a:lvl1pPr>
      <a:lvl2pPr marL="548508" indent="-274255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762" indent="-228545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017" indent="-228545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271" indent="-228545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526" indent="-182835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5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361" indent="-182835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197" indent="-182835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033" indent="-182835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\Мероприятия\2018-12-21 Совещание с замглавами\Заставка (Full HD)_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642" y="0"/>
            <a:ext cx="12192000" cy="683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3001323" y="4724844"/>
            <a:ext cx="9174035" cy="1180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11" tIns="45706" rIns="431862" bIns="45706" anchor="ctr"/>
          <a:lstStyle/>
          <a:p>
            <a:pPr algn="r" defTabSz="914180">
              <a:defRPr/>
            </a:pPr>
            <a:endParaRPr lang="ru-RU" sz="2000" b="1" kern="0" dirty="0">
              <a:solidFill>
                <a:srgbClr val="4F81BD">
                  <a:lumMod val="75000"/>
                </a:srgbClr>
              </a:solidFill>
              <a:cs typeface="Arial"/>
            </a:endParaRPr>
          </a:p>
        </p:txBody>
      </p:sp>
      <p:pic>
        <p:nvPicPr>
          <p:cNvPr id="37" name="Picture 4" descr="ГербКубани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81917" y="340288"/>
            <a:ext cx="555586" cy="668487"/>
          </a:xfrm>
          <a:prstGeom prst="rect">
            <a:avLst/>
          </a:prstGeom>
          <a:noFill/>
          <a:ln>
            <a:noFill/>
          </a:ln>
          <a:effectLst>
            <a:outerShdw blurRad="101600" dir="4080000" sx="108000" sy="108000" algn="tl" rotWithShape="0">
              <a:prstClr val="black">
                <a:alpha val="49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437503" y="2151032"/>
            <a:ext cx="75533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ln>
                  <a:solidFill>
                    <a:schemeClr val="accent1"/>
                  </a:solidFill>
                </a:ln>
              </a:rPr>
              <a:t>О школах с низкими образовательными результатами в 2023 году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8756" y="412922"/>
            <a:ext cx="7767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ОБРАЗОВАНИЯ, НАУКИ И МОЛОДЁЖНОЙ ПОЛИТИКИ КРАСНОДАРСКОГО КРАЯ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702718" y="300454"/>
            <a:ext cx="0" cy="875712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61324" y="5394195"/>
            <a:ext cx="6014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Бойкова Марина Евгеньевна,</a:t>
            </a:r>
          </a:p>
          <a:p>
            <a:r>
              <a:rPr lang="ru-RU" dirty="0"/>
              <a:t>н</a:t>
            </a:r>
            <a:r>
              <a:rPr lang="ru-RU" dirty="0" smtClean="0"/>
              <a:t>ачальник отдела оценки качества образования </a:t>
            </a:r>
          </a:p>
          <a:p>
            <a:r>
              <a:rPr lang="ru-RU" dirty="0" smtClean="0"/>
              <a:t>и государственной итоговой аттестации </a:t>
            </a:r>
          </a:p>
          <a:p>
            <a:r>
              <a:rPr lang="ru-RU" dirty="0" smtClean="0"/>
              <a:t>в управлении общего образования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4087" y="6225192"/>
            <a:ext cx="219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18 января 2023 года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2840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Индекс </a:t>
            </a:r>
            <a:r>
              <a:rPr lang="ru-RU" dirty="0" err="1" smtClean="0">
                <a:solidFill>
                  <a:schemeClr val="tx1"/>
                </a:solidFill>
              </a:rPr>
              <a:t>сформированности</a:t>
            </a:r>
            <a:r>
              <a:rPr lang="ru-RU" dirty="0" smtClean="0">
                <a:solidFill>
                  <a:schemeClr val="tx1"/>
                </a:solidFill>
              </a:rPr>
              <a:t> систем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муниципальных управленческих механизмов 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/>
          </p:nvPr>
        </p:nvGraphicFramePr>
        <p:xfrm>
          <a:off x="399969" y="1070590"/>
          <a:ext cx="4172031" cy="2823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8796" y="3884305"/>
            <a:ext cx="1922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2021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6093" y="3876379"/>
            <a:ext cx="154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2022</a:t>
            </a: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/>
          </p:nvPr>
        </p:nvGraphicFramePr>
        <p:xfrm>
          <a:off x="5461686" y="1070590"/>
          <a:ext cx="6519298" cy="4646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88796" y="3935008"/>
            <a:ext cx="621324" cy="2520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05757" y="3935652"/>
            <a:ext cx="648370" cy="26663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31367" y="5948290"/>
            <a:ext cx="1922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2021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92443" y="5943357"/>
            <a:ext cx="154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2022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44714" y="5992213"/>
            <a:ext cx="694050" cy="2337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017304" y="6016088"/>
            <a:ext cx="829329" cy="23373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5368893" y="1639330"/>
            <a:ext cx="502508" cy="617838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9970" y="4449899"/>
            <a:ext cx="2411411" cy="2031325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Индекс менее 50,0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Абинский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Апшеронский р-н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Выселковский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Крыловский р-н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Лабинский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Усть-Лабинский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8034" y="4945636"/>
            <a:ext cx="2411411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</a:rPr>
              <a:t>Индекс от 50,0 до 60,0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г. Геленджик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Белоглинский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</a:p>
          <a:p>
            <a:pPr algn="ctr"/>
            <a:r>
              <a:rPr lang="ru-RU" dirty="0" err="1" smtClean="0">
                <a:solidFill>
                  <a:prstClr val="black"/>
                </a:solidFill>
              </a:rPr>
              <a:t>Отрадненский</a:t>
            </a:r>
            <a:r>
              <a:rPr lang="ru-RU" dirty="0" smtClean="0">
                <a:solidFill>
                  <a:prstClr val="black"/>
                </a:solidFill>
              </a:rPr>
              <a:t> р-н</a:t>
            </a:r>
          </a:p>
        </p:txBody>
      </p:sp>
    </p:spTree>
    <p:extLst>
      <p:ext uri="{BB962C8B-B14F-4D97-AF65-F5344CB8AC3E}">
        <p14:creationId xmlns:p14="http://schemas.microsoft.com/office/powerpoint/2010/main" val="271819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Динамика изменения ШНОР по </a:t>
            </a:r>
            <a:r>
              <a:rPr lang="ru-RU" dirty="0" smtClean="0">
                <a:solidFill>
                  <a:schemeClr val="tx1"/>
                </a:solidFill>
              </a:rPr>
              <a:t>муниципалитетам и Показатель 1.2. МУМ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5212400"/>
              </p:ext>
            </p:extLst>
          </p:nvPr>
        </p:nvGraphicFramePr>
        <p:xfrm>
          <a:off x="687247" y="836715"/>
          <a:ext cx="11265406" cy="563359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392065"/>
                <a:gridCol w="1036320"/>
                <a:gridCol w="923109"/>
                <a:gridCol w="1240625"/>
                <a:gridCol w="805889"/>
                <a:gridCol w="1637211"/>
                <a:gridCol w="1088572"/>
                <a:gridCol w="992777"/>
                <a:gridCol w="1177611"/>
                <a:gridCol w="971227"/>
              </a:tblGrid>
              <a:tr h="4969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j-lt"/>
                        </a:rPr>
                        <a:t>Территория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+mj-lt"/>
                        </a:rPr>
                        <a:t>Число ШНОР </a:t>
                      </a:r>
                    </a:p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+mj-lt"/>
                        </a:rPr>
                        <a:t>2020 года</a:t>
                      </a: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Число ШНОР</a:t>
                      </a:r>
                    </a:p>
                    <a:p>
                      <a:pPr algn="ctr" fontAlgn="b"/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 2022 года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/>
                        <a:t>Показатель 1.2. </a:t>
                      </a:r>
                    </a:p>
                    <a:p>
                      <a:pPr algn="ctr"/>
                      <a:r>
                        <a:rPr lang="ru-RU" sz="1050" b="1" dirty="0" err="1" smtClean="0"/>
                        <a:t>сформированность</a:t>
                      </a:r>
                      <a:r>
                        <a:rPr lang="ru-RU" sz="1050" b="1" dirty="0" smtClean="0"/>
                        <a:t> системы</a:t>
                      </a:r>
                      <a:endParaRPr lang="ru-RU" sz="1050" b="1" dirty="0"/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ИТОГО по МУМ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+mj-lt"/>
                        </a:rPr>
                        <a:t>Территория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+mj-lt"/>
                        </a:rPr>
                        <a:t>Число ШНОР </a:t>
                      </a:r>
                    </a:p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+mj-lt"/>
                        </a:rPr>
                        <a:t>2020 года</a:t>
                      </a: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Число ШНОР 2022 года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/>
                        <a:t>Показатель 1.2. </a:t>
                      </a:r>
                    </a:p>
                    <a:p>
                      <a:pPr algn="ctr"/>
                      <a:r>
                        <a:rPr lang="ru-RU" sz="1050" b="1" dirty="0" err="1" smtClean="0"/>
                        <a:t>сформированность</a:t>
                      </a:r>
                      <a:r>
                        <a:rPr lang="ru-RU" sz="1050" b="1" dirty="0" smtClean="0"/>
                        <a:t> системы</a:t>
                      </a:r>
                      <a:endParaRPr lang="ru-RU" sz="1050" b="1" dirty="0"/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ИТОГО по МУМ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г-к. Анапа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ru-RU" sz="14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↓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Крыловский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40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г.Армавир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↑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 err="1">
                          <a:effectLst/>
                          <a:latin typeface="+mj-lt"/>
                        </a:rPr>
                        <a:t>Курганинский</a:t>
                      </a:r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73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Белореченский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 err="1">
                          <a:effectLst/>
                          <a:latin typeface="+mj-lt"/>
                        </a:rPr>
                        <a:t>Кущевский</a:t>
                      </a:r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г-к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Геленджик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Ленинградский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г. Горячий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Ключ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Мостовский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Краснодар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Новокубанский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93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028" marR="9028" marT="902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Лабинский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Новопокровский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93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6969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Новороссийск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Отрадненский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53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Сочи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Павловский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93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Прим.-</a:t>
                      </a:r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Ахтарский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Апшеронский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D99A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Северский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Белоглинский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D99A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Славянский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73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Брюховецкий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67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Староминский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Выселковский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D99A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696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Тбилисский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73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Гулькевичский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93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Темрюкский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Динской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73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Тимашевский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6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Ейский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Тихорецкий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Кавказский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2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67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Туапсинский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67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Калининский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Усть-Лабинский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33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Каневской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Успенский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Кореновский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Щербиновский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ru-RU" sz="14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↑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noFill/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Красноармейск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87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ИТОГО по краю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379 школ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233 школы</a:t>
                      </a: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75,2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365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Крымский р-н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ru-RU" sz="1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↓</a:t>
                      </a:r>
                      <a:endParaRPr lang="ru-RU" sz="14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j-lt"/>
                        </a:rPr>
                        <a:t>100</a:t>
                      </a: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400" b="1" dirty="0"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35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регионального и муниципального уровня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725" y="1557214"/>
            <a:ext cx="11485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дресная поддержка школ с низкими образовательными результатами (создание условий для развития учебно-материальной базы, кадров, </a:t>
            </a:r>
          </a:p>
          <a:p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площадки для взаимодействия и обмена опытом)</a:t>
            </a:r>
          </a:p>
          <a:p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рганизация работы со школами, демонстрирующими снижение образовательных результатов</a:t>
            </a:r>
          </a:p>
          <a:p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рофилактика учебной неуспешности во всех образовательных организациях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45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учебно-материальной базы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0625" y="1697772"/>
            <a:ext cx="117713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«Точек роста»</a:t>
            </a:r>
          </a:p>
          <a:p>
            <a:pPr marL="457200" indent="-457200">
              <a:buFont typeface="+mj-lt"/>
              <a:buAutoNum type="arabicPeriod"/>
            </a:pPr>
            <a:endParaRPr lang="ru-RU" sz="28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цифровой образовательной среды</a:t>
            </a:r>
          </a:p>
          <a:p>
            <a:pPr marL="457200" indent="-457200">
              <a:buFont typeface="+mj-lt"/>
              <a:buAutoNum type="arabicPeriod"/>
            </a:pPr>
            <a:endParaRPr lang="ru-RU" sz="28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спортзалов</a:t>
            </a:r>
          </a:p>
          <a:p>
            <a:pPr marL="457200" indent="-457200">
              <a:buFont typeface="+mj-lt"/>
              <a:buAutoNum type="arabicPeriod"/>
            </a:pPr>
            <a:endParaRPr lang="ru-RU" sz="28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пищеблоков</a:t>
            </a:r>
          </a:p>
          <a:p>
            <a:pPr marL="457200" indent="-457200">
              <a:buFont typeface="+mj-lt"/>
              <a:buAutoNum type="arabicPeriod"/>
            </a:pPr>
            <a:endParaRPr lang="ru-RU" sz="28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внеурочной деятельности и дополнительного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388397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кадрового потенциала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1725" y="825705"/>
            <a:ext cx="1194282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 нехватки педагогических </a:t>
            </a: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кадров:</a:t>
            </a:r>
            <a:endParaRPr lang="ru-RU" b="1" dirty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Земский учитель»;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школы;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студентов-выпускников;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классов.</a:t>
            </a:r>
          </a:p>
          <a:p>
            <a:endParaRPr lang="ru-RU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уровня </a:t>
            </a: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педагогов:</a:t>
            </a:r>
          </a:p>
          <a:p>
            <a:endParaRPr lang="ru-RU" b="1" dirty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наставнических центров и тьюторских сообществ в муниципалитетах;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и сотрудничество со школами-лидерами;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и т.д.;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 районных и школьных методических служб;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кадров.</a:t>
            </a:r>
          </a:p>
          <a:p>
            <a:endParaRPr lang="ru-RU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уровня административных команд школ.</a:t>
            </a:r>
          </a:p>
          <a:p>
            <a:endParaRPr lang="ru-RU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Моральное </a:t>
            </a:r>
            <a:r>
              <a:rPr lang="ru-RU" b="1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материальное поощрение развития педагогических кадров.</a:t>
            </a:r>
          </a:p>
        </p:txBody>
      </p:sp>
    </p:spTree>
    <p:extLst>
      <p:ext uri="{BB962C8B-B14F-4D97-AF65-F5344CB8AC3E}">
        <p14:creationId xmlns:p14="http://schemas.microsoft.com/office/powerpoint/2010/main" val="217669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 и качество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2550" y="3766542"/>
            <a:ext cx="115320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prstClr val="black"/>
                </a:solidFill>
              </a:rPr>
              <a:t>    </a:t>
            </a:r>
            <a:r>
              <a:rPr lang="ru-RU" sz="200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u="sng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– это: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устойчивое нормальное распределение долей отметок и  (или) повышение доли высоких результатов и (или) понижение доли низких результатов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мотивации обучающихся и педагогов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благоприятный школьный климат (взаимопонимание учителей и родителей, понимание и поддержка родителями требований школы)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2550" y="1126272"/>
            <a:ext cx="115320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prstClr val="black"/>
                </a:solidFill>
              </a:rPr>
              <a:t>       </a:t>
            </a:r>
            <a:r>
              <a:rPr lang="ru-RU" sz="2000" b="1" u="sng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Объективность– это:</a:t>
            </a:r>
          </a:p>
          <a:p>
            <a:endParaRPr lang="ru-RU" sz="2000" b="1" u="sng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школ в списке необъективных по результатам ВПР</a:t>
            </a:r>
          </a:p>
          <a:p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работ, отнесенных к «зонам риска» по результатам ОГЭ, ЕГЭ</a:t>
            </a:r>
          </a:p>
          <a:p>
            <a:endParaRPr lang="ru-RU" sz="2000" b="1" dirty="0" smtClean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ВСОКО, соответствующая единому образовательному пространству</a:t>
            </a:r>
          </a:p>
          <a:p>
            <a:r>
              <a:rPr lang="ru-RU" sz="2000" dirty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3346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Выгнутая вверх стрелка 18"/>
          <p:cNvSpPr/>
          <p:nvPr/>
        </p:nvSpPr>
        <p:spPr>
          <a:xfrm>
            <a:off x="5033554" y="3692434"/>
            <a:ext cx="2499672" cy="885782"/>
          </a:xfrm>
          <a:prstGeom prst="curved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Всего ШНОР в Краснодарском крае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949390" y="889330"/>
            <a:ext cx="3344092" cy="522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prstClr val="black"/>
                </a:solidFill>
              </a:rPr>
              <a:t>2020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7789817" y="880316"/>
            <a:ext cx="3344092" cy="5225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prstClr val="black"/>
                </a:solidFill>
              </a:rPr>
              <a:t>2022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9390" y="1084940"/>
            <a:ext cx="3344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prstClr val="black"/>
                </a:solidFill>
              </a:rPr>
              <a:t>379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64152" y="1141573"/>
            <a:ext cx="3344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prstClr val="black"/>
                </a:solidFill>
              </a:rPr>
              <a:t>233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3927" y="2427418"/>
            <a:ext cx="3675017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prstClr val="black"/>
                </a:solidFill>
              </a:rPr>
              <a:t>32,5 %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2880" y="2438319"/>
            <a:ext cx="3675017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prstClr val="black"/>
                </a:solidFill>
              </a:rPr>
              <a:t>20,5 %</a:t>
            </a:r>
          </a:p>
        </p:txBody>
      </p:sp>
      <p:sp>
        <p:nvSpPr>
          <p:cNvPr id="9" name="Стрелка вниз 8"/>
          <p:cNvSpPr/>
          <p:nvPr/>
        </p:nvSpPr>
        <p:spPr>
          <a:xfrm rot="1982716">
            <a:off x="7894610" y="4052609"/>
            <a:ext cx="348343" cy="487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 rot="18766227">
            <a:off x="10736800" y="4046674"/>
            <a:ext cx="348343" cy="487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98613" y="4578216"/>
            <a:ext cx="2709677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113 школ </a:t>
            </a:r>
          </a:p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из списка ШНОР </a:t>
            </a:r>
          </a:p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2020 года,</a:t>
            </a:r>
          </a:p>
          <a:p>
            <a:pPr algn="ctr"/>
            <a:r>
              <a:rPr lang="ru-RU" sz="2800" b="1" dirty="0" smtClean="0">
                <a:solidFill>
                  <a:prstClr val="black"/>
                </a:solidFill>
              </a:rPr>
              <a:t>48,5%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16440" y="4578216"/>
            <a:ext cx="2846391" cy="18158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120 школ </a:t>
            </a:r>
          </a:p>
          <a:p>
            <a:r>
              <a:rPr lang="ru-RU" sz="2800" dirty="0" smtClean="0">
                <a:solidFill>
                  <a:prstClr val="black"/>
                </a:solidFill>
              </a:rPr>
              <a:t>из нового списка </a:t>
            </a:r>
          </a:p>
          <a:p>
            <a:r>
              <a:rPr lang="ru-RU" sz="2800" dirty="0" smtClean="0">
                <a:solidFill>
                  <a:prstClr val="black"/>
                </a:solidFill>
              </a:rPr>
              <a:t>ШНОР 2022 года,</a:t>
            </a:r>
          </a:p>
          <a:p>
            <a:pPr algn="ctr"/>
            <a:r>
              <a:rPr lang="ru-RU" sz="2800" b="1" dirty="0" smtClean="0">
                <a:solidFill>
                  <a:prstClr val="black"/>
                </a:solidFill>
              </a:rPr>
              <a:t>51,5%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82716">
            <a:off x="1318198" y="4001463"/>
            <a:ext cx="348343" cy="487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9932857">
            <a:off x="4039079" y="3975609"/>
            <a:ext cx="348343" cy="487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40306" y="4441818"/>
            <a:ext cx="2709677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113 школ </a:t>
            </a:r>
          </a:p>
          <a:p>
            <a:pPr algn="ctr"/>
            <a:r>
              <a:rPr lang="ru-RU" sz="2800" dirty="0">
                <a:solidFill>
                  <a:prstClr val="black"/>
                </a:solidFill>
              </a:rPr>
              <a:t>о</a:t>
            </a:r>
            <a:r>
              <a:rPr lang="ru-RU" sz="2800" dirty="0" smtClean="0">
                <a:solidFill>
                  <a:prstClr val="black"/>
                </a:solidFill>
              </a:rPr>
              <a:t>стались </a:t>
            </a:r>
          </a:p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в списке ШНОР </a:t>
            </a:r>
          </a:p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2020 года,</a:t>
            </a:r>
          </a:p>
          <a:p>
            <a:pPr algn="ctr"/>
            <a:r>
              <a:rPr lang="ru-RU" sz="2800" b="1" dirty="0" smtClean="0">
                <a:solidFill>
                  <a:prstClr val="black"/>
                </a:solidFill>
              </a:rPr>
              <a:t>29,8 %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4686" y="4448223"/>
            <a:ext cx="2709677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AD47">
                    <a:lumMod val="50000"/>
                  </a:srgbClr>
                </a:solidFill>
              </a:rPr>
              <a:t>266 школ </a:t>
            </a:r>
          </a:p>
          <a:p>
            <a:pPr algn="ctr"/>
            <a:r>
              <a:rPr lang="ru-RU" sz="2800" dirty="0">
                <a:solidFill>
                  <a:prstClr val="black"/>
                </a:solidFill>
              </a:rPr>
              <a:t>в</a:t>
            </a:r>
            <a:r>
              <a:rPr lang="ru-RU" sz="2800" dirty="0" smtClean="0">
                <a:solidFill>
                  <a:prstClr val="black"/>
                </a:solidFill>
              </a:rPr>
              <a:t>ышли из списка ШНОР </a:t>
            </a:r>
          </a:p>
          <a:p>
            <a:pPr algn="ctr"/>
            <a:r>
              <a:rPr lang="ru-RU" sz="2800" dirty="0" smtClean="0">
                <a:solidFill>
                  <a:prstClr val="black"/>
                </a:solidFill>
              </a:rPr>
              <a:t>2020 года,</a:t>
            </a:r>
          </a:p>
          <a:p>
            <a:pPr algn="ctr"/>
            <a:r>
              <a:rPr lang="ru-RU" sz="2800" b="1" dirty="0" smtClean="0">
                <a:solidFill>
                  <a:prstClr val="black"/>
                </a:solidFill>
              </a:rPr>
              <a:t>70,2%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80043" y="3281470"/>
            <a:ext cx="1247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</a:rPr>
              <a:t>ПЕРЕШЛИ</a:t>
            </a: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8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Причины низких образовательных результатов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/>
          </p:nvPr>
        </p:nvGraphicFramePr>
        <p:xfrm>
          <a:off x="582762" y="1063454"/>
          <a:ext cx="1065364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72584" y="3541954"/>
            <a:ext cx="889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  <a:endParaRPr lang="ru-RU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Итоги реализации мероприятий дорожной карты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309452" y="1045205"/>
          <a:ext cx="7137553" cy="170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447005" y="1045205"/>
            <a:ext cx="4505648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Армавир            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Кущевский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  </a:t>
            </a:r>
          </a:p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Геленджик         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Динской р-н                    Северский р-н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Каневской р-н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Староминский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Крымский р-н  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Тимашевский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Успенский р-н</a:t>
            </a:r>
          </a:p>
        </p:txBody>
      </p:sp>
      <p:graphicFrame>
        <p:nvGraphicFramePr>
          <p:cNvPr id="8" name="Схема 7"/>
          <p:cNvGraphicFramePr/>
          <p:nvPr>
            <p:extLst/>
          </p:nvPr>
        </p:nvGraphicFramePr>
        <p:xfrm>
          <a:off x="309451" y="2861649"/>
          <a:ext cx="7137553" cy="170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447005" y="2956595"/>
            <a:ext cx="4582808" cy="147732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Выселковский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                                    Ленинградский р-н       Мостовский р-н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Новокубанский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Староминский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Тимашевский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                 г. Анапа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Краснодар                                  г. Сочи</a:t>
            </a:r>
          </a:p>
        </p:txBody>
      </p:sp>
      <p:graphicFrame>
        <p:nvGraphicFramePr>
          <p:cNvPr id="10" name="Схема 9"/>
          <p:cNvGraphicFramePr/>
          <p:nvPr>
            <p:extLst/>
          </p:nvPr>
        </p:nvGraphicFramePr>
        <p:xfrm>
          <a:off x="1518863" y="4590987"/>
          <a:ext cx="9713996" cy="762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71434" y="5554097"/>
            <a:ext cx="4782745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numCol="1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Новороссийск           г. Краснодар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Тихорецкий р-н             Динской р-н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Гулькевичский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Тимашевский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76055" y="5551416"/>
            <a:ext cx="4992363" cy="923330"/>
          </a:xfrm>
          <a:prstGeom prst="rect">
            <a:avLst/>
          </a:prstGeom>
          <a:solidFill>
            <a:srgbClr val="F6F4AE"/>
          </a:solidFill>
        </p:spPr>
        <p:txBody>
          <a:bodyPr wrap="square" numCol="1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      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Староминский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Славянский р-н         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Новопокровский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Отрадненский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р-н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6697" y="5179830"/>
            <a:ext cx="29948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ВЫСОКАЯ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3548" y="5179830"/>
            <a:ext cx="29948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НИЗКАЯ</a:t>
            </a:r>
            <a:endParaRPr lang="ru-RU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53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Динамика изменения ШНОР по муниципалитетам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025915"/>
              </p:ext>
            </p:extLst>
          </p:nvPr>
        </p:nvGraphicFramePr>
        <p:xfrm>
          <a:off x="687247" y="836715"/>
          <a:ext cx="11265406" cy="565034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392065"/>
                <a:gridCol w="1036320"/>
                <a:gridCol w="923109"/>
                <a:gridCol w="1036320"/>
                <a:gridCol w="1010194"/>
                <a:gridCol w="1637211"/>
                <a:gridCol w="1088572"/>
                <a:gridCol w="992777"/>
                <a:gridCol w="1079863"/>
                <a:gridCol w="1068975"/>
              </a:tblGrid>
              <a:tr h="4969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Территория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Число ШНОР </a:t>
                      </a:r>
                    </a:p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2020 года</a:t>
                      </a: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Доля ШНОР 2020 года</a:t>
                      </a: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Число ШНОР</a:t>
                      </a:r>
                    </a:p>
                    <a:p>
                      <a:pPr algn="ctr" fontAlgn="b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 2022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Доля ШНОР 2022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Территория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Число ШНОР </a:t>
                      </a:r>
                    </a:p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2020 года</a:t>
                      </a: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Доля ШНОР</a:t>
                      </a:r>
                    </a:p>
                    <a:p>
                      <a:pPr algn="ctr" fontAlgn="b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Verdana" pitchFamily="34" charset="0"/>
                        </a:rPr>
                        <a:t> 2020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Число ШНОР 2022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Доля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ШНОР 2022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/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г-к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Анапа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22,6 %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Крыловский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57,1 %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г.Армавир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 err="1">
                          <a:effectLst/>
                          <a:latin typeface="+mj-lt"/>
                        </a:rPr>
                        <a:t>Курганинский</a:t>
                      </a:r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29,2 %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4,4 %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Белореченский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 err="1">
                          <a:effectLst/>
                          <a:latin typeface="+mj-lt"/>
                        </a:rPr>
                        <a:t>Кущевский</a:t>
                      </a:r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23,8 %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23,8 %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г-к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Геленджик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18,8 %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Ленинградский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47,6 %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14,3 %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г. Горячий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Ключ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73,3 %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>
                          <a:effectLst/>
                          <a:latin typeface="+mj-lt"/>
                        </a:rPr>
                        <a:t>Мостовский р-н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44,8 %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3,6 %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Краснодар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16,0 %</a:t>
                      </a: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21,6 %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Новокубанский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45,2 %</a:t>
                      </a: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Лабинский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55,2 %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Новопокровский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Новороссийск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5,6 %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Отрадненский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г</a:t>
                      </a:r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. Сочи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37,1 %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Павловский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Прим.-</a:t>
                      </a:r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Ахтарский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22,2 %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38,9 %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Апшеронский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23,1 %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Северский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Белоглинский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Славянский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38,9 %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Брюховецкий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Староминский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22,2 %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Выселковский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Тбилисский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Гулькевичский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Темрюкский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28,1 %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Динской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3,9 %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Тимашевский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00B05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Ейский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23,1 %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Тихорецкий 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13,6 %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4,6 %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Кавказский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8,33 %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Туапсинский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42,9 %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Калининский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42,9 %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Усть-Лабинский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48,4 %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Каневской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40,0 %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17,2 %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Успенский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Кореновский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31,8 %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27,3 %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err="1">
                          <a:effectLst/>
                          <a:latin typeface="+mj-lt"/>
                        </a:rPr>
                        <a:t>Щербиновский</a:t>
                      </a:r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 р-н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46,2 %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b">
                    <a:solidFill>
                      <a:srgbClr val="FF0000"/>
                    </a:solidFill>
                  </a:tcPr>
                </a:tc>
              </a:tr>
              <a:tr h="2177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effectLst/>
                          <a:latin typeface="+mj-lt"/>
                        </a:rPr>
                        <a:t>Красноармейск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20,8 %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ИТОГО по краю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379 школ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233 школы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6090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Крымский р-н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64,7 %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26,5 %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028" marR="9028" marT="902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85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Изменение списка ШНОР в разрезе территорий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35636" y="839178"/>
          <a:ext cx="5398635" cy="5692152"/>
        </p:xfrm>
        <a:graphic>
          <a:graphicData uri="http://schemas.openxmlformats.org/drawingml/2006/table">
            <a:tbl>
              <a:tblPr/>
              <a:tblGrid>
                <a:gridCol w="1121315"/>
                <a:gridCol w="2010033"/>
                <a:gridCol w="280086"/>
                <a:gridCol w="1738184"/>
                <a:gridCol w="249017"/>
              </a:tblGrid>
              <a:tr h="2201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Муниципалитет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 школы в списке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 школы, вошедшей в список 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Абинский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6, 21, 23, 43, 14, 34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Апшеронский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7, 20, 28, 29, 27, 16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3,17,37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Белоглинский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11, 5, 15, 16, 20, 36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Белореченский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1, 12, 29, 14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Брюховецкий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1, 3, 7, 11,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12, 13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15, 16,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2, 5, 8, 9, 10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Выселковский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3, 4, 5, 6, 9, 12, 14, 16, 25, 19, 20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Гулькевичский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14, 20, 21, 22, 23, 24, 25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Армавир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2, 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1"Казачья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",  25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5, 6, 17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Горячий Ключ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3, 4,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6, 8,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7,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11, 12, 15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0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Краснодар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14, 24, 46, 70, 84,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42, 50, 66, 76, 77, л 12,  35, 51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 22, 29, 32, 38, 41, 49, 52, 53, 58, 67, 68, 71, 93, 94, 98, НЧОУ Академическая </a:t>
                      </a:r>
                      <a:r>
                        <a:rPr lang="ru-RU" sz="105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гимназия,</a:t>
                      </a:r>
                      <a:r>
                        <a:rPr lang="ru-RU" sz="105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школа им. Захарченко</a:t>
                      </a:r>
                      <a:endParaRPr lang="ru-RU" sz="105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Новороссийск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 4,  24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Анапа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16, 18, 19, Кадетская школа,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ru-RU" sz="105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Геленджик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1, 4,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7, 8,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17, 20, 10,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24, 9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новых нет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0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г.  Сочи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 4, г 9, 13,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 л 3, 53, 85, 82,78, 83,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,77, 90,  49,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67,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75,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88, 91,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94,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92,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,100 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57, 12, 96, 24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Динской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10, 25, 30, 37, 39, 53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Ейский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19,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25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11, 15, 20, 6, 23, 8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Кавказский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 (сменная)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Калининский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1, 2, 5, 10, 11, 14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7" marR="4427" marT="44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816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Каневской 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3, 6, 11,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18, 34, 35,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16, 19, 25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21, 22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6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Кореновский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6, 7, 8,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14, 19, 41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334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Красноармейский </a:t>
                      </a:r>
                    </a:p>
                  </a:txBody>
                  <a:tcPr marL="4427" marR="4427" marT="44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6, 7, 8,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19, 29,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вечерняя(сменная),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3, 18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5906530" y="836715"/>
          <a:ext cx="5787325" cy="300107"/>
        </p:xfrm>
        <a:graphic>
          <a:graphicData uri="http://schemas.openxmlformats.org/drawingml/2006/table">
            <a:tbl>
              <a:tblPr/>
              <a:tblGrid>
                <a:gridCol w="1257003"/>
                <a:gridCol w="2202889"/>
                <a:gridCol w="2327433"/>
              </a:tblGrid>
              <a:tr h="3001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Муниципалитет</a:t>
                      </a:r>
                    </a:p>
                  </a:txBody>
                  <a:tcPr marL="4427" marR="4427" marT="442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 школы в списке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Номер школы, вошедшей в список </a:t>
                      </a:r>
                    </a:p>
                  </a:txBody>
                  <a:tcPr marL="4427" marR="4427" marT="44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5920009" y="1158480"/>
          <a:ext cx="5760366" cy="5524791"/>
        </p:xfrm>
        <a:graphic>
          <a:graphicData uri="http://schemas.openxmlformats.org/drawingml/2006/table">
            <a:tbl>
              <a:tblPr/>
              <a:tblGrid>
                <a:gridCol w="1249906"/>
                <a:gridCol w="2183027"/>
                <a:gridCol w="378940"/>
                <a:gridCol w="1639330"/>
                <a:gridCol w="309163"/>
              </a:tblGrid>
              <a:tr h="15267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Крыловский </a:t>
                      </a:r>
                    </a:p>
                  </a:txBody>
                  <a:tcPr marL="3657" marR="3657" marT="36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2, 4,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5, 6,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8, 9,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10, 30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0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Крымский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4, 6,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10, 11, 12,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14,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31, 36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41,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44, 56,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59, 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61,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62, 66, 22,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38, 60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новых нет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Курганинский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1, 6, 9, 11, 12, 25, </a:t>
                      </a:r>
                      <a:b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част.школа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им. </a:t>
                      </a:r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А.Невского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Кущевский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26, 32,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9, </a:t>
                      </a:r>
                      <a:r>
                        <a:rPr lang="ru-RU" sz="105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ru-RU" sz="105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Лабинский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5, 6, 9, 13, 15, 30,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21, 22, 31, 25, 32, 28, 26, 27, 16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новых нет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Ленинградский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2, 4, 7,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10, 11, 12, 14,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22, 27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новых нет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Мостовский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4, 5, 9, 10, 12, 13, 14, 20, 22, 25, 29, 17, 19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Новокубанский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1, 6, 7, 9, 14, 16, 17, 23, 12, 20, 25, 26, 27, 30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" marR="3657" marT="36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Новопокровский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15, 17, 12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" marR="3657" marT="36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Отрадненский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4, 5,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13, 14, 15, 18,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59,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21, 27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3, 7</a:t>
                      </a:r>
                      <a:endParaRPr lang="ru-RU" sz="105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Павловский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9,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13, 15, 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16, 18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Прим.-Ахтарский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13,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3, 6, 7, 16, 17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Северский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2, 11,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36, 45, лицей,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6, 7, 19, 23, 59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Славянский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19,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23, 48, 51, 56,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21,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52, 7, 10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11, 30, 38, 39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Староминский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2, 6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" marR="3657" marT="36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Тбилисский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4, 5,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8, 12, 14,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7, 9, 10, 16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Темрюкский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6, 8, 11, 13, 21, 23, 30, 16,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12,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14, 19,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26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4, 5, 10, 18, 24, 28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Тимашевский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13, 18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" marR="3657" marT="36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Тихорецкий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7, 3, 28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Туапсинский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3, 8,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38,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30, 18, 20, 24, 25, 15,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17,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5, 12, 16, 23, 28, 33, 37, МКК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Успенский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2, 5,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3, 6, 9, 16, 17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Усть-Лабинский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3, 4, 6, 7,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8, 9, 10,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16,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23, 24, 25, 26, 27, 28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1, 11, 15, 20, 22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Щербиновский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3A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9, </a:t>
                      </a:r>
                      <a:r>
                        <a:rPr lang="ru-RU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12,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13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2, 7, 8, 10</a:t>
                      </a: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" marR="3657" marT="3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27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Имеют индекс социального благополучия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06713"/>
              </p:ext>
            </p:extLst>
          </p:nvPr>
        </p:nvGraphicFramePr>
        <p:xfrm>
          <a:off x="842319" y="910823"/>
          <a:ext cx="10515600" cy="5697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трелка вправо 3"/>
          <p:cNvSpPr/>
          <p:nvPr/>
        </p:nvSpPr>
        <p:spPr>
          <a:xfrm rot="10800000">
            <a:off x="11062966" y="4803509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0800000">
            <a:off x="11062966" y="4672446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0800000">
            <a:off x="11054503" y="4513711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0800000">
            <a:off x="11040537" y="4245007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11062966" y="3816039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11062966" y="3567954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11062966" y="3428115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11054503" y="2474326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0800000">
            <a:off x="11062966" y="2328110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0800000">
            <a:off x="11054503" y="2071393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0800000">
            <a:off x="11057721" y="1940186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11054503" y="1798582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0800000">
            <a:off x="11054503" y="1512724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0800000">
            <a:off x="11056788" y="1389922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10800000">
            <a:off x="11056788" y="1264442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10800000">
            <a:off x="11040537" y="1107395"/>
            <a:ext cx="185352" cy="12768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10800000">
            <a:off x="11062966" y="4918840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0800000">
            <a:off x="11062966" y="5043750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10800000">
            <a:off x="11062966" y="5463003"/>
            <a:ext cx="189020" cy="11533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63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1923" y="65227"/>
            <a:ext cx="8438812" cy="83384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Контекстные данные ШНОР 2022 год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12827"/>
              </p:ext>
            </p:extLst>
          </p:nvPr>
        </p:nvGraphicFramePr>
        <p:xfrm>
          <a:off x="172996" y="907311"/>
          <a:ext cx="11747155" cy="555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2053"/>
                <a:gridCol w="2692501"/>
                <a:gridCol w="3356329"/>
                <a:gridCol w="2856272"/>
              </a:tblGrid>
              <a:tr h="45023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113 школ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НЕ вышедших 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из списка ШНОР 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2020 года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120 школ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ВНОВЬ вошедших</a:t>
                      </a:r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</a:rPr>
                        <a:t>в списки ШНОР </a:t>
                      </a:r>
                    </a:p>
                    <a:p>
                      <a:pPr algn="ctr"/>
                      <a:r>
                        <a:rPr lang="ru-RU" sz="2000" baseline="0" dirty="0" smtClean="0">
                          <a:solidFill>
                            <a:srgbClr val="002060"/>
                          </a:solidFill>
                        </a:rPr>
                        <a:t>2022 года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233 школы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ВСЕГО в списке ШНОР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 2023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580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Имеют</a:t>
                      </a:r>
                      <a:r>
                        <a:rPr lang="ru-RU" sz="1800" baseline="0" dirty="0" smtClean="0"/>
                        <a:t> «Точку роста»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45 школ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(39,82%)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47 школ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(39,17%)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92 школы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(39,5%)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0365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Имеют класс в рамках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ЦОС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25 школ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(22,12%)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34 школы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(28,33%)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59 школ</a:t>
                      </a:r>
                      <a:r>
                        <a:rPr lang="ru-RU" sz="1800" baseline="0" dirty="0" smtClean="0"/>
                        <a:t>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(25,3%)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5023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Средняя удаленность школы от районного центра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20,55 км, </a:t>
                      </a:r>
                    </a:p>
                    <a:p>
                      <a:pPr algn="ctr"/>
                      <a:r>
                        <a:rPr lang="ru-RU" sz="1600" dirty="0" smtClean="0"/>
                        <a:t>более 50 км – 7 школ (Сочи, </a:t>
                      </a:r>
                      <a:r>
                        <a:rPr lang="ru-RU" sz="1600" dirty="0" err="1" smtClean="0"/>
                        <a:t>Лабинский</a:t>
                      </a:r>
                      <a:r>
                        <a:rPr lang="ru-RU" sz="1600" dirty="0" smtClean="0"/>
                        <a:t>, Славянский, Темрюкский)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24,94 км,</a:t>
                      </a:r>
                    </a:p>
                    <a:p>
                      <a:pPr algn="ctr"/>
                      <a:r>
                        <a:rPr lang="ru-RU" sz="1600" dirty="0" smtClean="0"/>
                        <a:t>более 50 км – 5 школ (</a:t>
                      </a:r>
                      <a:r>
                        <a:rPr lang="ru-RU" sz="1600" dirty="0" err="1" smtClean="0"/>
                        <a:t>Абинский</a:t>
                      </a:r>
                      <a:r>
                        <a:rPr lang="ru-RU" sz="1600" dirty="0" smtClean="0"/>
                        <a:t>, </a:t>
                      </a:r>
                      <a:r>
                        <a:rPr lang="ru-RU" sz="1600" dirty="0" err="1" smtClean="0"/>
                        <a:t>Ейский</a:t>
                      </a:r>
                      <a:r>
                        <a:rPr lang="ru-RU" sz="1600" dirty="0" smtClean="0"/>
                        <a:t>, Мостовский, Темрюкский, Туапсинский)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23,89 км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должны ТОЧНО</a:t>
                      </a:r>
                      <a:r>
                        <a:rPr lang="ru-RU" sz="1800" b="1" baseline="0" dirty="0" smtClean="0">
                          <a:solidFill>
                            <a:srgbClr val="7030A0"/>
                          </a:solidFill>
                        </a:rPr>
                        <a:t> доехать до 12 школ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(7 + 5)</a:t>
                      </a:r>
                      <a:endParaRPr lang="ru-RU" sz="1800" dirty="0"/>
                    </a:p>
                  </a:txBody>
                  <a:tcPr/>
                </a:tc>
              </a:tr>
              <a:tr h="3723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Кадровый</a:t>
                      </a:r>
                      <a:r>
                        <a:rPr lang="ru-RU" sz="1800" baseline="0" dirty="0" smtClean="0"/>
                        <a:t> дефицит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122 вакансии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(4,81%)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117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вакансий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(3,28%)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239 вакансий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(3,91%)</a:t>
                      </a:r>
                    </a:p>
                  </a:txBody>
                  <a:tcPr/>
                </a:tc>
              </a:tr>
              <a:tr h="68400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Педагоги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с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квалификационной категорией в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ШНОРах</a:t>
                      </a:r>
                      <a:endParaRPr lang="ru-RU" sz="18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Высшую – 309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(12,17%)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Первую – 424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(16,70%)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Всего – 733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(28,87%)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Высшую</a:t>
                      </a:r>
                      <a:r>
                        <a:rPr lang="ru-RU" sz="1800" baseline="0" dirty="0" smtClean="0"/>
                        <a:t> – 499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(13,97%)</a:t>
                      </a:r>
                      <a:endParaRPr lang="ru-RU" sz="1800" baseline="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Первую – </a:t>
                      </a:r>
                      <a:r>
                        <a:rPr lang="ru-RU" sz="1800" dirty="0" smtClean="0"/>
                        <a:t>510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(14,28%)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Всего </a:t>
                      </a:r>
                      <a:r>
                        <a:rPr lang="ru-RU" sz="1800" baseline="0" dirty="0" smtClean="0"/>
                        <a:t>– 1009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(28,25%)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Высшую</a:t>
                      </a:r>
                      <a:r>
                        <a:rPr lang="ru-RU" sz="1800" baseline="0" dirty="0" smtClean="0"/>
                        <a:t> – 808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(13,23%)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Первую – </a:t>
                      </a:r>
                      <a:r>
                        <a:rPr lang="ru-RU" sz="1800" dirty="0" smtClean="0"/>
                        <a:t>934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(15,29%)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Всего </a:t>
                      </a:r>
                      <a:r>
                        <a:rPr lang="ru-RU" sz="1800" baseline="0" dirty="0" smtClean="0"/>
                        <a:t>– </a:t>
                      </a:r>
                      <a:r>
                        <a:rPr lang="ru-RU" sz="1800" dirty="0" smtClean="0"/>
                        <a:t>1742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(28,51%)</a:t>
                      </a:r>
                    </a:p>
                  </a:txBody>
                  <a:tcPr anchor="ctr"/>
                </a:tc>
              </a:tr>
              <a:tr h="45023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Индекс</a:t>
                      </a:r>
                      <a:r>
                        <a:rPr lang="ru-RU" sz="1800" baseline="0" dirty="0" smtClean="0"/>
                        <a:t> социального благополучия (ИСБШ)</a:t>
                      </a:r>
                      <a:endParaRPr lang="ru-RU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1,2 уровня – 63 %</a:t>
                      </a:r>
                      <a:endParaRPr lang="ru-RU" sz="1800" dirty="0"/>
                    </a:p>
                    <a:p>
                      <a:pPr algn="ctr"/>
                      <a:r>
                        <a:rPr lang="ru-RU" sz="1800" dirty="0" smtClean="0"/>
                        <a:t>4,5</a:t>
                      </a:r>
                      <a:r>
                        <a:rPr lang="ru-RU" sz="1800" baseline="0" dirty="0" smtClean="0"/>
                        <a:t> уровня - 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</a:rPr>
                        <a:t>21 %</a:t>
                      </a:r>
                      <a:endParaRPr lang="ru-RU" sz="18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1,2 уровня – 56 %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4,5 уровня - 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24 %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1,2 уровня – 59,5 %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4,5 уровня –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22,5 %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04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2272</TotalTime>
  <Words>2629</Words>
  <Application>Microsoft Office PowerPoint</Application>
  <PresentationFormat>Широкоэкранный</PresentationFormat>
  <Paragraphs>856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Cambria</vt:lpstr>
      <vt:lpstr>Gill Sans MT</vt:lpstr>
      <vt:lpstr>Times New Roman</vt:lpstr>
      <vt:lpstr>Verdana</vt:lpstr>
      <vt:lpstr>Wingdings</vt:lpstr>
      <vt:lpstr>Wingdings 3</vt:lpstr>
      <vt:lpstr>Тема Office</vt:lpstr>
      <vt:lpstr>1_Начальная</vt:lpstr>
      <vt:lpstr>Презентация PowerPoint</vt:lpstr>
      <vt:lpstr>Объективность и качество</vt:lpstr>
      <vt:lpstr>Всего ШНОР в Краснодарском крае</vt:lpstr>
      <vt:lpstr>Причины низких образовательных результатов</vt:lpstr>
      <vt:lpstr>Итоги реализации мероприятий дорожной карты</vt:lpstr>
      <vt:lpstr>Динамика изменения ШНОР по муниципалитетам</vt:lpstr>
      <vt:lpstr>Изменение списка ШНОР в разрезе территорий</vt:lpstr>
      <vt:lpstr>Имеют индекс социального благополучия</vt:lpstr>
      <vt:lpstr>Контекстные данные ШНОР 2022 год</vt:lpstr>
      <vt:lpstr>Индекс сформированности систем  муниципальных управленческих механизмов  </vt:lpstr>
      <vt:lpstr>Динамика изменения ШНОР по муниципалитетам и Показатель 1.2. МУМ</vt:lpstr>
      <vt:lpstr>Задачи регионального и муниципального уровня</vt:lpstr>
      <vt:lpstr>Развитие учебно-материальной базы</vt:lpstr>
      <vt:lpstr>Развитие кадрового потенциала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изменения ШНОР по муниципалитетам</dc:title>
  <dc:creator>Бойкова Марина Евгеньевна</dc:creator>
  <cp:lastModifiedBy>Бойкова Марина Евгеньевна</cp:lastModifiedBy>
  <cp:revision>98</cp:revision>
  <cp:lastPrinted>2023-01-13T13:46:54Z</cp:lastPrinted>
  <dcterms:created xsi:type="dcterms:W3CDTF">2022-12-20T15:15:01Z</dcterms:created>
  <dcterms:modified xsi:type="dcterms:W3CDTF">2023-01-29T10:58:13Z</dcterms:modified>
</cp:coreProperties>
</file>