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1" r:id="rId3"/>
  </p:sldIdLst>
  <p:sldSz cx="12192000" cy="6858000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9A1D"/>
    <a:srgbClr val="FF6969"/>
    <a:srgbClr val="FF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2151" autoAdjust="0"/>
  </p:normalViewPr>
  <p:slideViewPr>
    <p:cSldViewPr snapToGrid="0">
      <p:cViewPr varScale="1">
        <p:scale>
          <a:sx n="116" d="100"/>
          <a:sy n="116" d="100"/>
        </p:scale>
        <p:origin x="35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163" cy="49885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7" y="1"/>
            <a:ext cx="2951163" cy="49885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CB99E615-DF13-4D65-BFDB-5CA37740E91B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836"/>
            <a:ext cx="5448300" cy="3914864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7" y="9443662"/>
            <a:ext cx="2951163" cy="498851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2577929-6A83-410A-984D-AACC5E21E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98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EFFB1-305F-400C-A150-84EC20CC48B5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956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obrkuban.ru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6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0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601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\Мероприятия\2018-12-21 Совещание с замглавами\Заголовок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/>
          <a:stretch/>
        </p:blipFill>
        <p:spPr bwMode="auto">
          <a:xfrm flipH="1">
            <a:off x="1" y="0"/>
            <a:ext cx="12172493" cy="90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" y="19854"/>
            <a:ext cx="12172493" cy="6817513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rtlCol="0" anchor="ctr"/>
          <a:lstStyle/>
          <a:p>
            <a:pPr algn="ctr" defTabSz="91418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458" y="2869"/>
            <a:ext cx="10753195" cy="833846"/>
          </a:xfrm>
        </p:spPr>
        <p:txBody>
          <a:bodyPr lIns="35997" tIns="35997" rIns="35997" bIns="35997" anchor="ctr">
            <a:normAutofit/>
          </a:bodyPr>
          <a:lstStyle>
            <a:lvl1pPr algn="ctr">
              <a:defRPr sz="2599" b="1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097493" y="6381331"/>
            <a:ext cx="3052064" cy="365760"/>
          </a:xfrm>
        </p:spPr>
        <p:txBody>
          <a:bodyPr/>
          <a:lstStyle>
            <a:lvl1pPr algn="r">
              <a:defRPr/>
            </a:lvl1pPr>
          </a:lstStyle>
          <a:p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/>
              <a:t>30.01.2023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102373" y="43513"/>
            <a:ext cx="1097086" cy="1007550"/>
            <a:chOff x="102371" y="43510"/>
            <a:chExt cx="797222" cy="749970"/>
          </a:xfrm>
        </p:grpSpPr>
        <p:pic>
          <p:nvPicPr>
            <p:cNvPr id="14" name="Picture 2" descr="http://www.minobrkuban.ru/bitrix/templates/adaptive/img/header_logo.png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71" y="98159"/>
              <a:ext cx="797222" cy="695321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ГербКубани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 bwMode="auto">
            <a:xfrm>
              <a:off x="337715" y="43510"/>
              <a:ext cx="326539" cy="402308"/>
            </a:xfrm>
            <a:prstGeom prst="rect">
              <a:avLst/>
            </a:prstGeom>
            <a:noFill/>
            <a:ln>
              <a:noFill/>
            </a:ln>
            <a:effectLst>
              <a:outerShdw blurRad="101600" dir="4080000" sx="108000" sy="108000" algn="tl" rotWithShape="0">
                <a:prstClr val="black">
                  <a:alpha val="49000"/>
                </a:prstClr>
              </a:outerShdw>
            </a:effectLst>
          </p:spPr>
        </p:pic>
      </p:grpSp>
      <p:pic>
        <p:nvPicPr>
          <p:cNvPr id="2051" name="Picture 3" descr="D:\Doc\Мероприятия\2018-12-21 Совещание с замглавами\Подзаголовок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6674691"/>
            <a:ext cx="12172493" cy="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31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31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78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934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35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5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24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78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87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77C30-862E-4104-A5C3-4DAC3EAD9CDC}" type="datetimeFigureOut">
              <a:rPr lang="ru-RU" smtClean="0"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01AB2-87FD-4D9E-B3B3-7C180D02B8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73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rasnodar.odo@mail.ru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\Мероприятия\2018-12-21 Совещание с замглавами\Заставка (Full HD)_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721"/>
            <a:ext cx="12192000" cy="683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Прямоугольник 34"/>
          <p:cNvSpPr/>
          <p:nvPr/>
        </p:nvSpPr>
        <p:spPr>
          <a:xfrm>
            <a:off x="3001323" y="4724844"/>
            <a:ext cx="9174035" cy="1180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11" tIns="45706" rIns="431862" bIns="45706" anchor="ctr"/>
          <a:lstStyle/>
          <a:p>
            <a:pPr algn="r" defTabSz="914180">
              <a:defRPr/>
            </a:pPr>
            <a:endParaRPr lang="ru-RU" sz="2000" b="1" kern="0" dirty="0">
              <a:solidFill>
                <a:srgbClr val="4F81BD">
                  <a:lumMod val="75000"/>
                </a:srgbClr>
              </a:solidFill>
              <a:cs typeface="Arial"/>
            </a:endParaRPr>
          </a:p>
        </p:txBody>
      </p:sp>
      <p:pic>
        <p:nvPicPr>
          <p:cNvPr id="37" name="Picture 4" descr="ГербКубани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881917" y="340288"/>
            <a:ext cx="555586" cy="668487"/>
          </a:xfrm>
          <a:prstGeom prst="rect">
            <a:avLst/>
          </a:prstGeom>
          <a:noFill/>
          <a:ln>
            <a:noFill/>
          </a:ln>
          <a:effectLst>
            <a:outerShdw blurRad="101600" dir="4080000" sx="108000" sy="108000" algn="tl" rotWithShape="0">
              <a:prstClr val="black">
                <a:alpha val="49000"/>
              </a:prst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1437503" y="2151032"/>
            <a:ext cx="75533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n>
                  <a:solidFill>
                    <a:schemeClr val="accent1"/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smtClean="0">
                <a:ln>
                  <a:solidFill>
                    <a:schemeClr val="accent1"/>
                  </a:solidFill>
                </a:ln>
              </a:rPr>
              <a:t>Об организации работы </a:t>
            </a:r>
          </a:p>
          <a:p>
            <a:pPr algn="ctr"/>
            <a:r>
              <a:rPr lang="ru-RU" sz="4000" b="1" dirty="0" smtClean="0">
                <a:ln>
                  <a:solidFill>
                    <a:schemeClr val="accent1"/>
                  </a:solidFill>
                </a:ln>
              </a:rPr>
              <a:t>с муниципальными ответственными за работу </a:t>
            </a:r>
          </a:p>
          <a:p>
            <a:pPr algn="ctr"/>
            <a:r>
              <a:rPr lang="ru-RU" sz="4000" b="1" dirty="0" smtClean="0">
                <a:ln>
                  <a:solidFill>
                    <a:schemeClr val="accent1"/>
                  </a:solidFill>
                </a:ln>
              </a:rPr>
              <a:t>со ШНОР в 2023 году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08756" y="412922"/>
            <a:ext cx="7767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ОБРАЗОВАНИЯ, НАУКИ И МОЛОДЁЖНОЙ ПОЛИТИКИ КРАСНОДАРСКОГО КРАЯ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702718" y="300454"/>
            <a:ext cx="0" cy="875712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61324" y="5394195"/>
            <a:ext cx="6014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Бойкова Марина Евгеньевна,</a:t>
            </a:r>
          </a:p>
          <a:p>
            <a:r>
              <a:rPr lang="ru-RU" dirty="0"/>
              <a:t>н</a:t>
            </a:r>
            <a:r>
              <a:rPr lang="ru-RU" dirty="0" smtClean="0"/>
              <a:t>ачальник отдела оценки качества образования </a:t>
            </a:r>
          </a:p>
          <a:p>
            <a:r>
              <a:rPr lang="ru-RU" dirty="0" smtClean="0"/>
              <a:t>и государственной итоговой аттестации </a:t>
            </a:r>
          </a:p>
          <a:p>
            <a:r>
              <a:rPr lang="ru-RU" dirty="0" smtClean="0"/>
              <a:t>в управлении общего образования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4087" y="6225192"/>
            <a:ext cx="2197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31 января 2023 года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2840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Циклограмма работы со ШНОР</a:t>
            </a:r>
            <a:endParaRPr lang="ru-RU" sz="2800" dirty="0">
              <a:solidFill>
                <a:schemeClr val="tx1"/>
              </a:solidFill>
            </a:endParaRPr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2405401"/>
              </p:ext>
            </p:extLst>
          </p:nvPr>
        </p:nvGraphicFramePr>
        <p:xfrm>
          <a:off x="280088" y="952415"/>
          <a:ext cx="11672565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793"/>
                <a:gridCol w="2207741"/>
                <a:gridCol w="5305167"/>
                <a:gridCol w="36818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№ п/п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Сопровождение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Форма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</a:rPr>
                        <a:t> отчетности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Форма представления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/>
                        <a:t>Ежемесячное</a:t>
                      </a:r>
                      <a:r>
                        <a:rPr lang="ru-RU" sz="1600" baseline="0" dirty="0" smtClean="0"/>
                        <a:t> совещание </a:t>
                      </a:r>
                    </a:p>
                    <a:p>
                      <a:pPr algn="l"/>
                      <a:r>
                        <a:rPr lang="ru-RU" sz="1600" baseline="0" dirty="0" smtClean="0"/>
                        <a:t>с ответственными за работу со ШНОР </a:t>
                      </a:r>
                    </a:p>
                    <a:p>
                      <a:pPr algn="l"/>
                      <a:r>
                        <a:rPr lang="ru-RU" sz="1600" baseline="0" dirty="0" smtClean="0"/>
                        <a:t>(в последние рабочие дни месяца)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Представление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b="1" u="sng" baseline="0" dirty="0" smtClean="0"/>
                        <a:t>технологии</a:t>
                      </a:r>
                      <a:r>
                        <a:rPr lang="ru-RU" sz="1600" baseline="0" dirty="0" smtClean="0"/>
                        <a:t> организации работы со ШНОР:</a:t>
                      </a:r>
                    </a:p>
                    <a:p>
                      <a:pPr algn="l"/>
                      <a:r>
                        <a:rPr lang="ru-RU" sz="1600" baseline="0" dirty="0" smtClean="0"/>
                        <a:t>что делаем и почему именно это;</a:t>
                      </a:r>
                    </a:p>
                    <a:p>
                      <a:pPr algn="l"/>
                      <a:r>
                        <a:rPr lang="ru-RU" sz="1600" baseline="0" dirty="0" smtClean="0"/>
                        <a:t>категории участников (учителя/дети/родители, ШНОР старые/ШНОР новые/все школы);</a:t>
                      </a:r>
                    </a:p>
                    <a:p>
                      <a:pPr algn="l"/>
                      <a:r>
                        <a:rPr lang="ru-RU" sz="1600" dirty="0" smtClean="0"/>
                        <a:t>планируемые результаты и их показатели;</a:t>
                      </a:r>
                    </a:p>
                    <a:p>
                      <a:pPr algn="l"/>
                      <a:r>
                        <a:rPr lang="ru-RU" sz="1600" dirty="0" smtClean="0"/>
                        <a:t>фактическое достижение планируемых результатов.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Выступление с презентацией своей технологии работы (не более 10 минут).</a:t>
                      </a:r>
                    </a:p>
                    <a:p>
                      <a:pPr algn="l"/>
                      <a:r>
                        <a:rPr lang="ru-RU" sz="1600" dirty="0" smtClean="0"/>
                        <a:t>Выступающие будут назначаться</a:t>
                      </a:r>
                      <a:r>
                        <a:rPr lang="ru-RU" sz="1600" baseline="0" dirty="0" smtClean="0"/>
                        <a:t> в начале месяца (февраль, март, апрель, август, сентябрь, октябрь, ноябрь).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/>
                        <a:t>Ежеквартальное </a:t>
                      </a:r>
                    </a:p>
                    <a:p>
                      <a:pPr algn="l"/>
                      <a:r>
                        <a:rPr lang="ru-RU" sz="1600" dirty="0" smtClean="0"/>
                        <a:t>совещание с ответственными</a:t>
                      </a:r>
                      <a:r>
                        <a:rPr lang="ru-RU" sz="1600" baseline="0" dirty="0" smtClean="0"/>
                        <a:t> за ШНОР</a:t>
                      </a:r>
                      <a:endParaRPr lang="ru-RU" sz="1600" dirty="0" smtClean="0"/>
                    </a:p>
                    <a:p>
                      <a:pPr algn="l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Представление реализации концептуальных документов 2022 года (скорректированная с учетом года работы </a:t>
                      </a:r>
                      <a:r>
                        <a:rPr lang="ru-RU" sz="1600" dirty="0" err="1" smtClean="0"/>
                        <a:t>антирисковая</a:t>
                      </a:r>
                      <a:r>
                        <a:rPr lang="ru-RU" sz="1600" dirty="0" smtClean="0"/>
                        <a:t> программа на 2023 год) школ, входивших </a:t>
                      </a:r>
                    </a:p>
                    <a:p>
                      <a:pPr algn="l"/>
                      <a:r>
                        <a:rPr lang="ru-RU" sz="1600" dirty="0" smtClean="0"/>
                        <a:t>в проект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Направление на адрес эл. почты </a:t>
                      </a:r>
                      <a:r>
                        <a:rPr lang="en-US" sz="1600" dirty="0" smtClean="0">
                          <a:hlinkClick r:id="rId2"/>
                        </a:rPr>
                        <a:t>krasnodar.odo@mail.ru</a:t>
                      </a:r>
                      <a:r>
                        <a:rPr lang="en-US" sz="1600" dirty="0" smtClean="0"/>
                        <a:t> </a:t>
                      </a:r>
                      <a:r>
                        <a:rPr lang="ru-RU" sz="1600" b="1" dirty="0" smtClean="0"/>
                        <a:t>не</a:t>
                      </a:r>
                      <a:r>
                        <a:rPr lang="ru-RU" sz="1600" b="1" baseline="0" dirty="0" smtClean="0"/>
                        <a:t> позднее </a:t>
                      </a:r>
                    </a:p>
                    <a:p>
                      <a:pPr algn="l"/>
                      <a:r>
                        <a:rPr lang="ru-RU" sz="1600" b="1" baseline="0" dirty="0" smtClean="0"/>
                        <a:t>27 марта, 26 июня, 25 сентября</a:t>
                      </a:r>
                      <a:r>
                        <a:rPr lang="ru-RU" sz="1600" b="1" baseline="0" smtClean="0"/>
                        <a:t>, </a:t>
                      </a:r>
                    </a:p>
                    <a:p>
                      <a:pPr algn="l"/>
                      <a:r>
                        <a:rPr lang="ru-RU" sz="1600" b="1" baseline="0" smtClean="0"/>
                        <a:t>25 </a:t>
                      </a:r>
                      <a:r>
                        <a:rPr lang="ru-RU" sz="1600" b="1" baseline="0" dirty="0" smtClean="0"/>
                        <a:t>декабря 2023 года</a:t>
                      </a:r>
                      <a:r>
                        <a:rPr lang="ru-RU" sz="1600" baseline="0" dirty="0" smtClean="0"/>
                        <a:t> отчета о выполнении мероприятий программы, содержащего ссылки на размещенные подтверждающие материалы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/>
                        <a:t>2 раза в месяц </a:t>
                      </a:r>
                      <a:r>
                        <a:rPr lang="ru-RU" sz="1600" dirty="0" smtClean="0"/>
                        <a:t>совещание</a:t>
                      </a:r>
                      <a:r>
                        <a:rPr lang="ru-RU" sz="1600" baseline="0" dirty="0" smtClean="0"/>
                        <a:t> с директорами школ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Представление </a:t>
                      </a:r>
                      <a:r>
                        <a:rPr lang="ru-RU" sz="1600" b="1" u="sng" dirty="0" smtClean="0"/>
                        <a:t>технологии</a:t>
                      </a:r>
                      <a:r>
                        <a:rPr lang="ru-RU" sz="1600" dirty="0" smtClean="0"/>
                        <a:t> устранения рисков:</a:t>
                      </a:r>
                    </a:p>
                    <a:p>
                      <a:pPr algn="l"/>
                      <a:r>
                        <a:rPr lang="ru-RU" sz="1600" dirty="0" smtClean="0"/>
                        <a:t>что</a:t>
                      </a:r>
                      <a:r>
                        <a:rPr lang="ru-RU" sz="1600" baseline="0" dirty="0" smtClean="0"/>
                        <a:t> делали и почему именно это;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категории участников (учителя/дети/родители/администраторы);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планируемые результаты и их показатели;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фактическое достижение планируемых результатов.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/>
                        <a:t>Выступление с презентацией своей технологии (не более 10 минут).</a:t>
                      </a:r>
                    </a:p>
                    <a:p>
                      <a:pPr algn="l"/>
                      <a:r>
                        <a:rPr lang="ru-RU" sz="1600" dirty="0" smtClean="0"/>
                        <a:t>У</a:t>
                      </a:r>
                      <a:r>
                        <a:rPr lang="ru-RU" sz="1600" baseline="0" dirty="0" smtClean="0"/>
                        <a:t> в</a:t>
                      </a:r>
                      <a:r>
                        <a:rPr lang="ru-RU" sz="1600" dirty="0" smtClean="0"/>
                        <a:t>ыступающих (233 ШНОР) есть возможность заявиться самостоятельно (у </a:t>
                      </a:r>
                      <a:r>
                        <a:rPr lang="ru-RU" sz="1600" dirty="0" err="1" smtClean="0"/>
                        <a:t>Евайшене</a:t>
                      </a:r>
                      <a:r>
                        <a:rPr lang="ru-RU" sz="1600" dirty="0" smtClean="0"/>
                        <a:t> И.А. запись)</a:t>
                      </a:r>
                      <a:r>
                        <a:rPr lang="ru-RU" sz="1600" baseline="0" dirty="0" smtClean="0"/>
                        <a:t> или быть назначенным. 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34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2384</TotalTime>
  <Words>276</Words>
  <Application>Microsoft Office PowerPoint</Application>
  <PresentationFormat>Широкоэкранный</PresentationFormat>
  <Paragraphs>43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Тема Office</vt:lpstr>
      <vt:lpstr>Презентация PowerPoint</vt:lpstr>
      <vt:lpstr>Циклограмма работы со ШНОР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Динамика изменения ШНОР по муниципалитетам</dc:title>
  <dc:creator>Бойкова Марина Евгеньевна</dc:creator>
  <cp:lastModifiedBy>Бойкова Марина Евгеньевна</cp:lastModifiedBy>
  <cp:revision>106</cp:revision>
  <cp:lastPrinted>2023-01-13T13:46:54Z</cp:lastPrinted>
  <dcterms:created xsi:type="dcterms:W3CDTF">2022-12-20T15:15:01Z</dcterms:created>
  <dcterms:modified xsi:type="dcterms:W3CDTF">2023-01-30T06:56:28Z</dcterms:modified>
</cp:coreProperties>
</file>