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sldIdLst>
    <p:sldId id="258" r:id="rId2"/>
    <p:sldId id="540" r:id="rId3"/>
    <p:sldId id="286" r:id="rId4"/>
    <p:sldId id="430" r:id="rId5"/>
    <p:sldId id="500" r:id="rId6"/>
    <p:sldId id="318" r:id="rId7"/>
    <p:sldId id="423" r:id="rId8"/>
    <p:sldId id="426" r:id="rId9"/>
    <p:sldId id="504" r:id="rId10"/>
    <p:sldId id="501" r:id="rId11"/>
    <p:sldId id="431" r:id="rId12"/>
    <p:sldId id="327" r:id="rId13"/>
    <p:sldId id="441" r:id="rId14"/>
    <p:sldId id="439" r:id="rId15"/>
    <p:sldId id="502" r:id="rId16"/>
    <p:sldId id="334" r:id="rId17"/>
    <p:sldId id="445" r:id="rId18"/>
    <p:sldId id="447" r:id="rId19"/>
    <p:sldId id="503" r:id="rId20"/>
    <p:sldId id="448" r:id="rId21"/>
    <p:sldId id="449" r:id="rId22"/>
    <p:sldId id="539" r:id="rId23"/>
    <p:sldId id="452" r:id="rId24"/>
    <p:sldId id="505" r:id="rId25"/>
    <p:sldId id="347" r:id="rId26"/>
    <p:sldId id="455" r:id="rId27"/>
    <p:sldId id="456" r:id="rId28"/>
    <p:sldId id="506" r:id="rId29"/>
    <p:sldId id="457" r:id="rId30"/>
    <p:sldId id="458" r:id="rId31"/>
    <p:sldId id="461" r:id="rId32"/>
    <p:sldId id="507" r:id="rId33"/>
    <p:sldId id="462" r:id="rId34"/>
    <p:sldId id="463" r:id="rId35"/>
    <p:sldId id="464" r:id="rId36"/>
    <p:sldId id="511" r:id="rId37"/>
    <p:sldId id="508" r:id="rId38"/>
    <p:sldId id="465" r:id="rId39"/>
    <p:sldId id="466" r:id="rId40"/>
    <p:sldId id="509" r:id="rId41"/>
    <p:sldId id="467" r:id="rId42"/>
    <p:sldId id="512" r:id="rId43"/>
    <p:sldId id="468" r:id="rId44"/>
    <p:sldId id="469" r:id="rId45"/>
    <p:sldId id="472" r:id="rId46"/>
    <p:sldId id="513" r:id="rId47"/>
    <p:sldId id="514" r:id="rId48"/>
    <p:sldId id="475" r:id="rId49"/>
    <p:sldId id="476" r:id="rId50"/>
    <p:sldId id="477" r:id="rId51"/>
    <p:sldId id="480" r:id="rId52"/>
    <p:sldId id="515" r:id="rId53"/>
    <p:sldId id="527" r:id="rId54"/>
    <p:sldId id="257" r:id="rId55"/>
    <p:sldId id="260" r:id="rId56"/>
    <p:sldId id="485" r:id="rId57"/>
    <p:sldId id="486" r:id="rId58"/>
    <p:sldId id="489" r:id="rId59"/>
    <p:sldId id="490" r:id="rId60"/>
    <p:sldId id="491" r:id="rId61"/>
    <p:sldId id="492" r:id="rId62"/>
    <p:sldId id="530" r:id="rId63"/>
    <p:sldId id="272" r:id="rId64"/>
    <p:sldId id="516" r:id="rId65"/>
    <p:sldId id="493" r:id="rId66"/>
    <p:sldId id="494" r:id="rId67"/>
    <p:sldId id="495" r:id="rId68"/>
    <p:sldId id="496" r:id="rId69"/>
    <p:sldId id="531" r:id="rId70"/>
    <p:sldId id="528" r:id="rId71"/>
    <p:sldId id="522" r:id="rId72"/>
    <p:sldId id="497" r:id="rId73"/>
    <p:sldId id="437" r:id="rId74"/>
    <p:sldId id="498" r:id="rId75"/>
    <p:sldId id="499" r:id="rId76"/>
    <p:sldId id="517" r:id="rId77"/>
    <p:sldId id="518" r:id="rId78"/>
    <p:sldId id="542" r:id="rId79"/>
    <p:sldId id="525" r:id="rId80"/>
    <p:sldId id="526" r:id="rId81"/>
    <p:sldId id="536" r:id="rId82"/>
    <p:sldId id="537" r:id="rId83"/>
    <p:sldId id="538" r:id="rId84"/>
    <p:sldId id="535" r:id="rId85"/>
    <p:sldId id="294" r:id="rId86"/>
    <p:sldId id="533" r:id="rId87"/>
    <p:sldId id="520" r:id="rId88"/>
    <p:sldId id="521" r:id="rId89"/>
    <p:sldId id="529" r:id="rId90"/>
    <p:sldId id="523" r:id="rId91"/>
    <p:sldId id="524" r:id="rId92"/>
    <p:sldId id="541" r:id="rId93"/>
    <p:sldId id="429" r:id="rId94"/>
    <p:sldId id="425" r:id="rId95"/>
  </p:sldIdLst>
  <p:sldSz cx="12192000" cy="6858000"/>
  <p:notesSz cx="6858000" cy="99472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м" initials="Д" lastIdx="2" clrIdx="0">
    <p:extLst>
      <p:ext uri="{19B8F6BF-5375-455C-9EA6-DF929625EA0E}">
        <p15:presenceInfo xmlns:p15="http://schemas.microsoft.com/office/powerpoint/2012/main" userId="Дом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4FE4B-D035-40C6-AE29-67CC74C5530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8F2EC-6C9B-4701-9EE0-2AFFE8354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09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A7EC2E-C741-4345-9F35-A81EDF4FEB94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752A7-BA78-4239-8719-CCE2266611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9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D4364D-AD4A-4299-80BA-B7D7198E70AB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7B73B-E3B9-4780-8009-B5EB600C86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9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668B04-FA9F-4A7F-9934-A5BB30969F25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21A27-BA0E-4292-A5B9-85E26DC463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77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81AFB5"/>
                </a:solidFill>
                <a:latin typeface="Tahoma"/>
                <a:cs typeface="Tahoma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pc="5"/>
              <a:t>© </a:t>
            </a:r>
            <a:r>
              <a:rPr lang="ru-RU" spc="-5"/>
              <a:t>все </a:t>
            </a:r>
            <a:r>
              <a:rPr lang="ru-RU"/>
              <a:t>права</a:t>
            </a:r>
            <a:r>
              <a:rPr lang="ru-RU" spc="-100"/>
              <a:t> </a:t>
            </a:r>
            <a:r>
              <a:rPr lang="ru-RU"/>
              <a:t>защищены</a:t>
            </a:r>
            <a:endParaRPr lang="ru-RU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319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81AFB5"/>
                </a:solidFill>
                <a:latin typeface="Tahoma"/>
                <a:cs typeface="Tahoma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pc="5"/>
              <a:t>© </a:t>
            </a:r>
            <a:r>
              <a:rPr lang="ru-RU" spc="-5"/>
              <a:t>все </a:t>
            </a:r>
            <a:r>
              <a:rPr lang="ru-RU"/>
              <a:t>права</a:t>
            </a:r>
            <a:r>
              <a:rPr lang="ru-RU" spc="-100"/>
              <a:t> </a:t>
            </a:r>
            <a:r>
              <a:rPr lang="ru-RU"/>
              <a:t>защищены</a:t>
            </a:r>
            <a:endParaRPr lang="ru-RU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45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75BE16-827E-4E65-AAF4-008A01D98C70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80AAB-43A2-4C5F-988E-11F81DC367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2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A9C79-FB7C-4999-A7D4-87FDE050A452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DDD11-8C42-4F50-8A75-6A357BC6CA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48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04C179-4F5D-4AF3-A520-9255B169466E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22B47-AC8B-48C2-BBC9-0917B010AA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1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656566-F695-43D6-9D54-DD59A78D431B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7751-C85D-467C-A662-E6C66318BF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3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3B5922-7155-42F7-ADFB-0F704CF3B887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12EC3-760C-43E8-BD22-F79422288A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45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AA2A08-1EF0-4F0F-8A0D-1DD90C6F1CB7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9AC5F-A949-4E68-9875-0FE4949612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4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8AB9B0-E23D-47C3-8901-4C8070F0E345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454B01-01BB-47E3-9D55-847D888DD1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7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28CBAB-687F-44D4-A8F9-9955C63DBA9B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23CA4-2410-4068-BC9D-788BD93CCE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0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C9F26D-DC0F-4DD8-92B0-535A79E8AE19}" type="datetimeFigureOut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45E2FA-1564-47CA-9998-03EB40A8C9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3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3"/>
          <p:cNvSpPr>
            <a:spLocks noGrp="1"/>
          </p:cNvSpPr>
          <p:nvPr>
            <p:ph type="title"/>
          </p:nvPr>
        </p:nvSpPr>
        <p:spPr>
          <a:xfrm>
            <a:off x="7004807" y="1187454"/>
            <a:ext cx="4410906" cy="35417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ЕГЭ </a:t>
            </a:r>
            <a:br>
              <a:rPr lang="ru-RU" alt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биология </a:t>
            </a:r>
            <a:br>
              <a:rPr lang="ru-RU" alt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2022-2023</a:t>
            </a:r>
            <a:endParaRPr lang="ru-RU" alt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Объект 4"/>
          <p:cNvSpPr>
            <a:spLocks noGrp="1"/>
          </p:cNvSpPr>
          <p:nvPr>
            <p:ph idx="1"/>
          </p:nvPr>
        </p:nvSpPr>
        <p:spPr>
          <a:xfrm>
            <a:off x="7296151" y="4886325"/>
            <a:ext cx="4533900" cy="11049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altLang="ru-RU" dirty="0"/>
          </a:p>
          <a:p>
            <a:pPr marL="0" indent="0" algn="r" eaLnBrk="1" hangingPunct="1">
              <a:buFont typeface="Arial" charset="0"/>
              <a:buNone/>
            </a:pPr>
            <a:r>
              <a:rPr lang="ru-RU" altLang="ru-RU" sz="1800" dirty="0"/>
              <a:t>М.Л. Золотавина</a:t>
            </a:r>
          </a:p>
        </p:txBody>
      </p:sp>
      <p:pic>
        <p:nvPicPr>
          <p:cNvPr id="1026" name="Picture 2" descr="https://sun9-50.userapi.com/s/v1/ig2/0FmL43CjviWyShI5TXbI1hmZuqE5VB7dBX9PEB_tuijMT47NFw_c1pmZYefUpq9UiikOZvSgqajAef2odnYyiZ9D.jpg?size=841x841&amp;quality=96&amp;crop=29,29,841,841&amp;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75" y="431005"/>
            <a:ext cx="5770562" cy="577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48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26 - 1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6C48E0A-F41D-25E5-C3B8-DE53B1C24761}"/>
              </a:ext>
            </a:extLst>
          </p:cNvPr>
          <p:cNvSpPr/>
          <p:nvPr/>
        </p:nvSpPr>
        <p:spPr>
          <a:xfrm>
            <a:off x="4513277" y="123295"/>
            <a:ext cx="7189365" cy="2586349"/>
          </a:xfrm>
          <a:prstGeom prst="rect">
            <a:avLst/>
          </a:prstGeom>
          <a:blipFill>
            <a:blip r:embed="rId2" cstate="print"/>
            <a:stretch>
              <a:fillRect l="-935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4E769DC-4FE7-AC35-BAF1-59D32B11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49" y="3497869"/>
            <a:ext cx="8358031" cy="309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65C4A-6212-28D7-5A79-181738EA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95" y="3296874"/>
            <a:ext cx="2644346" cy="291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59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6C48E0A-F41D-25E5-C3B8-DE53B1C24761}"/>
              </a:ext>
            </a:extLst>
          </p:cNvPr>
          <p:cNvSpPr/>
          <p:nvPr/>
        </p:nvSpPr>
        <p:spPr>
          <a:xfrm>
            <a:off x="138405" y="995750"/>
            <a:ext cx="5012435" cy="2124955"/>
          </a:xfrm>
          <a:prstGeom prst="rect">
            <a:avLst/>
          </a:prstGeom>
          <a:blipFill>
            <a:blip r:embed="rId2" cstate="print"/>
            <a:stretch>
              <a:fillRect l="-935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BE9AFFD-AF13-C8FA-6117-67B8F0C71028}"/>
              </a:ext>
            </a:extLst>
          </p:cNvPr>
          <p:cNvSpPr/>
          <p:nvPr/>
        </p:nvSpPr>
        <p:spPr>
          <a:xfrm>
            <a:off x="5318621" y="39847"/>
            <a:ext cx="6873379" cy="6721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859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162" y="5355864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4674" y="1333850"/>
            <a:ext cx="6507796" cy="3355595"/>
          </a:xfrm>
          <a:prstGeom prst="rect">
            <a:avLst/>
          </a:prstGeom>
          <a:blipFill>
            <a:blip r:embed="rId2" cstate="print"/>
            <a:stretch>
              <a:fillRect t="-1062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419451" y="318782"/>
            <a:ext cx="10972800" cy="658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C78D068-8BC2-D5E9-DD7F-809DB2326375}"/>
              </a:ext>
            </a:extLst>
          </p:cNvPr>
          <p:cNvSpPr/>
          <p:nvPr/>
        </p:nvSpPr>
        <p:spPr>
          <a:xfrm>
            <a:off x="6803472" y="243281"/>
            <a:ext cx="5388528" cy="5654180"/>
          </a:xfrm>
          <a:prstGeom prst="rect">
            <a:avLst/>
          </a:prstGeom>
          <a:blipFill>
            <a:blip r:embed="rId3" cstate="print"/>
            <a:stretch>
              <a:fillRect l="-2" t="-17886" r="-13159" b="-11591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376" y="5381031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spc="-137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24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4674" y="1333850"/>
            <a:ext cx="6507796" cy="3355595"/>
          </a:xfrm>
          <a:prstGeom prst="rect">
            <a:avLst/>
          </a:prstGeom>
          <a:blipFill>
            <a:blip r:embed="rId2" cstate="print"/>
            <a:stretch>
              <a:fillRect t="-1062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C78D068-8BC2-D5E9-DD7F-809DB2326375}"/>
              </a:ext>
            </a:extLst>
          </p:cNvPr>
          <p:cNvSpPr/>
          <p:nvPr/>
        </p:nvSpPr>
        <p:spPr>
          <a:xfrm>
            <a:off x="6719582" y="503339"/>
            <a:ext cx="5472418" cy="5631745"/>
          </a:xfrm>
          <a:prstGeom prst="rect">
            <a:avLst/>
          </a:prstGeom>
          <a:blipFill>
            <a:blip r:embed="rId3" cstate="print"/>
            <a:stretch>
              <a:fillRect l="-2" t="-18959" r="-13159" b="-11696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2335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vmede.org/sait/content/Anatomija_mixailov_t1/7_files/mb4_021.jpeg">
            <a:extLst>
              <a:ext uri="{FF2B5EF4-FFF2-40B4-BE49-F238E27FC236}">
                <a16:creationId xmlns:a16="http://schemas.microsoft.com/office/drawing/2014/main" id="{F7132043-5FA8-132C-291A-E629E79E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526" y="342900"/>
            <a:ext cx="248623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1" y="123567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26 - 2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BC33E7E-19B6-EDD6-E01C-A032E815A95F}"/>
              </a:ext>
            </a:extLst>
          </p:cNvPr>
          <p:cNvSpPr/>
          <p:nvPr/>
        </p:nvSpPr>
        <p:spPr>
          <a:xfrm>
            <a:off x="0" y="94703"/>
            <a:ext cx="7561556" cy="2818701"/>
          </a:xfrm>
          <a:prstGeom prst="rect">
            <a:avLst/>
          </a:prstGeom>
          <a:blipFill>
            <a:blip r:embed="rId3" cstate="print"/>
            <a:stretch>
              <a:fillRect l="-9325" r="1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54E44C8-9692-064B-AFB5-3222815C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95" y="3157827"/>
            <a:ext cx="3668714" cy="345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2232A30C-F190-46A3-7484-77EF31829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57" y="3041114"/>
            <a:ext cx="5619921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Органические (оссеин и </a:t>
            </a:r>
            <a:r>
              <a:rPr lang="ru-RU" altLang="ru-RU" sz="1800" dirty="0" err="1">
                <a:latin typeface="Arial" charset="0"/>
              </a:rPr>
              <a:t>оссеомукоид</a:t>
            </a:r>
            <a:r>
              <a:rPr lang="ru-RU" altLang="ru-RU" sz="1800" dirty="0">
                <a:latin typeface="Arial" charset="0"/>
              </a:rPr>
              <a:t>). </a:t>
            </a:r>
            <a:r>
              <a:rPr lang="ru-RU" altLang="ru-RU" sz="1800" i="1" dirty="0">
                <a:solidFill>
                  <a:srgbClr val="0000FF"/>
                </a:solidFill>
                <a:latin typeface="Arial" charset="0"/>
              </a:rPr>
              <a:t>Органические вещества придают эластичность</a:t>
            </a:r>
            <a:r>
              <a:rPr lang="ru-RU" altLang="ru-RU" sz="1800" dirty="0">
                <a:latin typeface="Arial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Неорганические вещества (соли кальция, фосфора, железа, магния). </a:t>
            </a:r>
            <a:r>
              <a:rPr lang="ru-RU" altLang="ru-RU" sz="1800" i="1" dirty="0">
                <a:solidFill>
                  <a:srgbClr val="0000FF"/>
                </a:solidFill>
                <a:latin typeface="Arial" charset="0"/>
              </a:rPr>
              <a:t>Неорганические придают твердость.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rgbClr val="0000FF"/>
                </a:solidFill>
                <a:latin typeface="Arial" charset="0"/>
              </a:rPr>
              <a:t>Остеоциты, остеобласты, остеокласты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rgbClr val="0000FF"/>
                </a:solidFill>
                <a:latin typeface="Arial" charset="0"/>
              </a:rPr>
              <a:t>Межклеточное вещество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rgbClr val="0000FF"/>
                </a:solidFill>
                <a:latin typeface="Arial" charset="0"/>
              </a:rPr>
              <a:t>Остеон</a:t>
            </a:r>
            <a:r>
              <a:rPr lang="ru-RU" altLang="ru-RU" sz="1800" dirty="0">
                <a:latin typeface="Arial" charset="0"/>
              </a:rPr>
              <a:t> – система костных пластинок, концентрическими кругами располагающиеся вокруг </a:t>
            </a:r>
            <a:r>
              <a:rPr lang="ru-RU" altLang="ru-RU" sz="1800" i="1" dirty="0">
                <a:solidFill>
                  <a:srgbClr val="0000FF"/>
                </a:solidFill>
                <a:latin typeface="Arial" charset="0"/>
              </a:rPr>
              <a:t>гаверсовых каналов</a:t>
            </a:r>
            <a:r>
              <a:rPr lang="ru-RU" altLang="ru-RU" sz="1800" dirty="0">
                <a:latin typeface="Arial" charset="0"/>
              </a:rPr>
              <a:t>, содержащих нервы и сосуды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rgbClr val="0000FF"/>
                </a:solidFill>
                <a:latin typeface="Arial" charset="0"/>
              </a:rPr>
              <a:t>Вставочные пластинки</a:t>
            </a:r>
            <a:endParaRPr lang="ru-RU" altLang="ru-RU" sz="1800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A27563-6F44-48D0-C0BB-73840752A67D}"/>
              </a:ext>
            </a:extLst>
          </p:cNvPr>
          <p:cNvSpPr/>
          <p:nvPr/>
        </p:nvSpPr>
        <p:spPr>
          <a:xfrm>
            <a:off x="5863904" y="27832"/>
            <a:ext cx="6265195" cy="6830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BC33E7E-19B6-EDD6-E01C-A032E815A95F}"/>
              </a:ext>
            </a:extLst>
          </p:cNvPr>
          <p:cNvSpPr/>
          <p:nvPr/>
        </p:nvSpPr>
        <p:spPr>
          <a:xfrm>
            <a:off x="62901" y="998289"/>
            <a:ext cx="5801003" cy="2818701"/>
          </a:xfrm>
          <a:prstGeom prst="rect">
            <a:avLst/>
          </a:prstGeom>
          <a:blipFill>
            <a:blip r:embed="rId3" cstate="print"/>
            <a:stretch>
              <a:fillRect l="-9325" r="1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82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270" y="1128625"/>
            <a:ext cx="7057461" cy="4600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3771" y="5918610"/>
            <a:ext cx="3309366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731CFEF-0F76-6B67-11EA-7A260A32D0CA}"/>
              </a:ext>
            </a:extLst>
          </p:cNvPr>
          <p:cNvSpPr/>
          <p:nvPr/>
        </p:nvSpPr>
        <p:spPr>
          <a:xfrm>
            <a:off x="7306811" y="248086"/>
            <a:ext cx="4781919" cy="5557095"/>
          </a:xfrm>
          <a:prstGeom prst="rect">
            <a:avLst/>
          </a:prstGeom>
          <a:blipFill>
            <a:blip r:embed="rId3" cstate="print"/>
            <a:stretch>
              <a:fillRect l="-2" t="-19856" r="-14207" b="-11378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Объект 4">
            <a:extLst>
              <a:ext uri="{FF2B5EF4-FFF2-40B4-BE49-F238E27FC236}">
                <a16:creationId xmlns:a16="http://schemas.microsoft.com/office/drawing/2014/main" id="{FA9B4820-CD41-BBCC-6B0E-ACC46BB634CA}"/>
              </a:ext>
            </a:extLst>
          </p:cNvPr>
          <p:cNvSpPr txBox="1">
            <a:spLocks/>
          </p:cNvSpPr>
          <p:nvPr/>
        </p:nvSpPr>
        <p:spPr>
          <a:xfrm>
            <a:off x="419451" y="318782"/>
            <a:ext cx="5360564" cy="658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70" y="248087"/>
            <a:ext cx="6889681" cy="4600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2160" y="5176592"/>
            <a:ext cx="3309366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spc="-137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731CFEF-0F76-6B67-11EA-7A260A32D0CA}"/>
              </a:ext>
            </a:extLst>
          </p:cNvPr>
          <p:cNvSpPr/>
          <p:nvPr/>
        </p:nvSpPr>
        <p:spPr>
          <a:xfrm>
            <a:off x="7197754" y="327171"/>
            <a:ext cx="4912676" cy="5318620"/>
          </a:xfrm>
          <a:prstGeom prst="rect">
            <a:avLst/>
          </a:prstGeom>
          <a:blipFill>
            <a:blip r:embed="rId3" cstate="print"/>
            <a:stretch>
              <a:fillRect l="-2" t="-19182" r="-14207" b="-11314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976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48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26 - 3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548CBC2-77B4-5025-BBAA-1BC96DE006E2}"/>
              </a:ext>
            </a:extLst>
          </p:cNvPr>
          <p:cNvSpPr/>
          <p:nvPr/>
        </p:nvSpPr>
        <p:spPr>
          <a:xfrm>
            <a:off x="62900" y="755008"/>
            <a:ext cx="7808354" cy="1736521"/>
          </a:xfrm>
          <a:prstGeom prst="rect">
            <a:avLst/>
          </a:prstGeom>
          <a:blipFill>
            <a:blip r:embed="rId2" cstate="print"/>
            <a:stretch>
              <a:fillRect l="-9477" r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FEF0AC4-3F0A-243F-5D49-6348ACC60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0" y="2491529"/>
            <a:ext cx="780835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Arial" charset="0"/>
              </a:rPr>
              <a:t>Слюна - 2л/сутки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>
                <a:solidFill>
                  <a:srgbClr val="0000CC"/>
                </a:solidFill>
                <a:latin typeface="Arial" charset="0"/>
              </a:rPr>
              <a:t>амилаза</a:t>
            </a:r>
            <a:r>
              <a:rPr lang="ru-RU" altLang="ru-RU" sz="2800" dirty="0">
                <a:latin typeface="Arial" charset="0"/>
              </a:rPr>
              <a:t> расщепляет крахмал до мальтозы;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 err="1">
                <a:solidFill>
                  <a:srgbClr val="0000CC"/>
                </a:solidFill>
                <a:latin typeface="Arial" charset="0"/>
              </a:rPr>
              <a:t>мальтаза</a:t>
            </a:r>
            <a:r>
              <a:rPr lang="ru-RU" altLang="ru-RU" sz="2800" i="1" dirty="0">
                <a:solidFill>
                  <a:srgbClr val="0000CC"/>
                </a:solidFill>
                <a:latin typeface="Arial" charset="0"/>
              </a:rPr>
              <a:t> – </a:t>
            </a:r>
            <a:r>
              <a:rPr lang="ru-RU" altLang="ru-RU" sz="2800" dirty="0">
                <a:latin typeface="Arial" charset="0"/>
              </a:rPr>
              <a:t>дисахариды до глюкозы.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>
                <a:solidFill>
                  <a:srgbClr val="0000CC"/>
                </a:solidFill>
                <a:latin typeface="Arial" charset="0"/>
              </a:rPr>
              <a:t>лизоцим</a:t>
            </a:r>
            <a:r>
              <a:rPr lang="ru-RU" altLang="ru-RU" sz="2800" dirty="0">
                <a:latin typeface="Arial" charset="0"/>
              </a:rPr>
              <a:t> обладает бактерицидными свойствами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>
                <a:solidFill>
                  <a:srgbClr val="0000CC"/>
                </a:solidFill>
                <a:latin typeface="Arial" charset="0"/>
              </a:rPr>
              <a:t>муцин</a:t>
            </a:r>
            <a:r>
              <a:rPr lang="ru-RU" altLang="ru-RU" sz="2800" dirty="0">
                <a:latin typeface="Arial" charset="0"/>
              </a:rPr>
              <a:t> участвует в формировании пищевого комка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i="1" dirty="0">
                <a:solidFill>
                  <a:srgbClr val="0000CC"/>
                </a:solidFill>
                <a:latin typeface="Arial" charset="0"/>
              </a:rPr>
              <a:t>рН – </a:t>
            </a:r>
            <a:r>
              <a:rPr lang="ru-RU" altLang="ru-RU" sz="2800" i="1" dirty="0">
                <a:latin typeface="Arial" charset="0"/>
              </a:rPr>
              <a:t>слабощелочная - нейтральная</a:t>
            </a:r>
            <a:r>
              <a:rPr lang="ru-RU" altLang="ru-RU" sz="2800" dirty="0">
                <a:latin typeface="Arial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8EC9D0-84DC-460A-263E-BFE25080F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7217" r="11330" b="6388"/>
          <a:stretch/>
        </p:blipFill>
        <p:spPr bwMode="auto">
          <a:xfrm>
            <a:off x="8279935" y="109058"/>
            <a:ext cx="3783434" cy="66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22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548CBC2-77B4-5025-BBAA-1BC96DE006E2}"/>
              </a:ext>
            </a:extLst>
          </p:cNvPr>
          <p:cNvSpPr/>
          <p:nvPr/>
        </p:nvSpPr>
        <p:spPr>
          <a:xfrm>
            <a:off x="62901" y="394284"/>
            <a:ext cx="5448666" cy="2097246"/>
          </a:xfrm>
          <a:prstGeom prst="rect">
            <a:avLst/>
          </a:prstGeom>
          <a:blipFill>
            <a:blip r:embed="rId2" cstate="print"/>
            <a:stretch>
              <a:fillRect l="-9477" r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D3679D9-C0D2-AA5A-DFD2-612A64E5697C}"/>
              </a:ext>
            </a:extLst>
          </p:cNvPr>
          <p:cNvSpPr/>
          <p:nvPr/>
        </p:nvSpPr>
        <p:spPr>
          <a:xfrm>
            <a:off x="5511567" y="1"/>
            <a:ext cx="6680433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32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6211D-F91F-6DE8-B6D4-B79B09F1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C8EE59C-7E7C-4944-E122-0480F0D79A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274638"/>
            <a:ext cx="993648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622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265" y="5692019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DDC3825-81A2-95B2-EA28-B2A6FA1004D8}"/>
              </a:ext>
            </a:extLst>
          </p:cNvPr>
          <p:cNvSpPr/>
          <p:nvPr/>
        </p:nvSpPr>
        <p:spPr>
          <a:xfrm>
            <a:off x="-1" y="674710"/>
            <a:ext cx="6988225" cy="1078250"/>
          </a:xfrm>
          <a:prstGeom prst="rect">
            <a:avLst/>
          </a:prstGeom>
          <a:blipFill>
            <a:blip r:embed="rId2" cstate="print"/>
            <a:stretch>
              <a:fillRect l="-512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8C5E2C6-E55A-F3E5-B4E1-767F1B5D575D}"/>
              </a:ext>
            </a:extLst>
          </p:cNvPr>
          <p:cNvSpPr/>
          <p:nvPr/>
        </p:nvSpPr>
        <p:spPr>
          <a:xfrm>
            <a:off x="103269" y="1841020"/>
            <a:ext cx="6988225" cy="2487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8E5206D6-40E4-2BA5-BDE9-C1315865730C}"/>
              </a:ext>
            </a:extLst>
          </p:cNvPr>
          <p:cNvSpPr/>
          <p:nvPr/>
        </p:nvSpPr>
        <p:spPr>
          <a:xfrm>
            <a:off x="7091495" y="268448"/>
            <a:ext cx="5100505" cy="5449697"/>
          </a:xfrm>
          <a:prstGeom prst="rect">
            <a:avLst/>
          </a:prstGeom>
          <a:blipFill>
            <a:blip r:embed="rId4" cstate="print"/>
            <a:stretch>
              <a:fillRect t="-26612" r="-13048" b="-13609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Объект 4">
            <a:extLst>
              <a:ext uri="{FF2B5EF4-FFF2-40B4-BE49-F238E27FC236}">
                <a16:creationId xmlns:a16="http://schemas.microsoft.com/office/drawing/2014/main" id="{176BE7D4-09A4-4B77-8EFA-781956D1DE5D}"/>
              </a:ext>
            </a:extLst>
          </p:cNvPr>
          <p:cNvSpPr txBox="1">
            <a:spLocks/>
          </p:cNvSpPr>
          <p:nvPr/>
        </p:nvSpPr>
        <p:spPr>
          <a:xfrm>
            <a:off x="121920" y="82689"/>
            <a:ext cx="3812517" cy="658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636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265" y="5692019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spc="-137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24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DDC3825-81A2-95B2-EA28-B2A6FA1004D8}"/>
              </a:ext>
            </a:extLst>
          </p:cNvPr>
          <p:cNvSpPr/>
          <p:nvPr/>
        </p:nvSpPr>
        <p:spPr>
          <a:xfrm>
            <a:off x="0" y="674710"/>
            <a:ext cx="7077706" cy="1078250"/>
          </a:xfrm>
          <a:prstGeom prst="rect">
            <a:avLst/>
          </a:prstGeom>
          <a:blipFill>
            <a:blip r:embed="rId2" cstate="print"/>
            <a:stretch>
              <a:fillRect l="-512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8C5E2C6-E55A-F3E5-B4E1-767F1B5D575D}"/>
              </a:ext>
            </a:extLst>
          </p:cNvPr>
          <p:cNvSpPr/>
          <p:nvPr/>
        </p:nvSpPr>
        <p:spPr>
          <a:xfrm>
            <a:off x="103270" y="1841020"/>
            <a:ext cx="7077706" cy="2487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8E5206D6-40E4-2BA5-BDE9-C1315865730C}"/>
              </a:ext>
            </a:extLst>
          </p:cNvPr>
          <p:cNvSpPr/>
          <p:nvPr/>
        </p:nvSpPr>
        <p:spPr>
          <a:xfrm>
            <a:off x="7180976" y="243281"/>
            <a:ext cx="5011024" cy="5989739"/>
          </a:xfrm>
          <a:prstGeom prst="rect">
            <a:avLst/>
          </a:prstGeom>
          <a:blipFill>
            <a:blip r:embed="rId4" cstate="print"/>
            <a:stretch>
              <a:fillRect t="-25504" r="-12864" b="-13490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587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6389F2-A646-90E3-93A5-AF3667BC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3826"/>
            <a:ext cx="10972800" cy="45719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торможение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0A82AF1-FEBB-5C8A-D60F-03CF7583F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899318"/>
            <a:ext cx="10972800" cy="4525963"/>
          </a:xfrm>
        </p:spPr>
        <p:txBody>
          <a:bodyPr/>
          <a:lstStyle/>
          <a:p>
            <a:r>
              <a:rPr lang="ru-RU" sz="2400" dirty="0"/>
              <a:t>Безусловное – ослабевает или исчезает из-за сильного раздражителя</a:t>
            </a:r>
          </a:p>
          <a:p>
            <a:r>
              <a:rPr lang="ru-RU" sz="2400" dirty="0"/>
              <a:t>Условное – если долгое время рефлекс не подкрепляется условным раздражителем.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3454A1-FFFE-88FE-08FB-8E0A9BCBD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9" t="28750" r="5833" b="10834"/>
          <a:stretch/>
        </p:blipFill>
        <p:spPr bwMode="auto">
          <a:xfrm>
            <a:off x="1028701" y="2362200"/>
            <a:ext cx="9515474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689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48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26 - 4</a:t>
            </a: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8B088898-27B2-E268-F4C6-0790FE4EAD5A}"/>
              </a:ext>
            </a:extLst>
          </p:cNvPr>
          <p:cNvSpPr/>
          <p:nvPr/>
        </p:nvSpPr>
        <p:spPr>
          <a:xfrm>
            <a:off x="112428" y="889289"/>
            <a:ext cx="6883990" cy="5083672"/>
          </a:xfrm>
          <a:prstGeom prst="rect">
            <a:avLst/>
          </a:prstGeom>
          <a:blipFill>
            <a:blip r:embed="rId2" cstate="print"/>
            <a:stretch>
              <a:fillRect l="-921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DA6A56-329C-E33A-5113-48D797F80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25083" r="924" b="4948"/>
          <a:stretch/>
        </p:blipFill>
        <p:spPr bwMode="auto">
          <a:xfrm>
            <a:off x="7170346" y="108643"/>
            <a:ext cx="4909227" cy="33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FABE7EC-DFA2-A1F0-6CA3-779C6CFE4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2"/>
          <a:stretch/>
        </p:blipFill>
        <p:spPr bwMode="auto">
          <a:xfrm>
            <a:off x="7251826" y="3503691"/>
            <a:ext cx="4827746" cy="324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443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8B088898-27B2-E268-F4C6-0790FE4EAD5A}"/>
              </a:ext>
            </a:extLst>
          </p:cNvPr>
          <p:cNvSpPr/>
          <p:nvPr/>
        </p:nvSpPr>
        <p:spPr>
          <a:xfrm>
            <a:off x="112427" y="889289"/>
            <a:ext cx="5852145" cy="4798447"/>
          </a:xfrm>
          <a:prstGeom prst="rect">
            <a:avLst/>
          </a:prstGeom>
          <a:blipFill>
            <a:blip r:embed="rId2" cstate="print"/>
            <a:stretch>
              <a:fillRect l="-921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DA48ECB9-964B-913E-5728-CA62E7846803}"/>
              </a:ext>
            </a:extLst>
          </p:cNvPr>
          <p:cNvSpPr/>
          <p:nvPr/>
        </p:nvSpPr>
        <p:spPr>
          <a:xfrm>
            <a:off x="5964572" y="117445"/>
            <a:ext cx="6227428" cy="6677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707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6220" y="3044279"/>
            <a:ext cx="3309366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201" y="713063"/>
            <a:ext cx="6067041" cy="2197916"/>
          </a:xfrm>
          <a:prstGeom prst="rect">
            <a:avLst/>
          </a:prstGeom>
          <a:blipFill>
            <a:blip r:embed="rId2" cstate="print"/>
            <a:stretch>
              <a:fillRect l="-6882" t="-713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C713142-1026-11B9-B56B-CC124378B73C}"/>
              </a:ext>
            </a:extLst>
          </p:cNvPr>
          <p:cNvSpPr/>
          <p:nvPr/>
        </p:nvSpPr>
        <p:spPr>
          <a:xfrm>
            <a:off x="6308521" y="125835"/>
            <a:ext cx="5883479" cy="6123963"/>
          </a:xfrm>
          <a:prstGeom prst="rect">
            <a:avLst/>
          </a:prstGeom>
          <a:blipFill>
            <a:blip r:embed="rId3" cstate="print"/>
            <a:stretch>
              <a:fillRect l="-1" t="-18517" r="-12816" b="-10293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Объект 4">
            <a:extLst>
              <a:ext uri="{FF2B5EF4-FFF2-40B4-BE49-F238E27FC236}">
                <a16:creationId xmlns:a16="http://schemas.microsoft.com/office/drawing/2014/main" id="{239347CE-419C-D4DD-3C10-B9AEE6FB7ED2}"/>
              </a:ext>
            </a:extLst>
          </p:cNvPr>
          <p:cNvSpPr txBox="1">
            <a:spLocks/>
          </p:cNvSpPr>
          <p:nvPr/>
        </p:nvSpPr>
        <p:spPr>
          <a:xfrm>
            <a:off x="268450" y="125835"/>
            <a:ext cx="4253216" cy="658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6220" y="3044279"/>
            <a:ext cx="3309366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867" y="302003"/>
            <a:ext cx="6067041" cy="2197916"/>
          </a:xfrm>
          <a:prstGeom prst="rect">
            <a:avLst/>
          </a:prstGeom>
          <a:blipFill>
            <a:blip r:embed="rId2" cstate="print"/>
            <a:stretch>
              <a:fillRect l="-6882" t="-713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C713142-1026-11B9-B56B-CC124378B73C}"/>
              </a:ext>
            </a:extLst>
          </p:cNvPr>
          <p:cNvSpPr/>
          <p:nvPr/>
        </p:nvSpPr>
        <p:spPr>
          <a:xfrm>
            <a:off x="6308521" y="125835"/>
            <a:ext cx="5883479" cy="6123963"/>
          </a:xfrm>
          <a:prstGeom prst="rect">
            <a:avLst/>
          </a:prstGeom>
          <a:blipFill>
            <a:blip r:embed="rId3" cstate="print"/>
            <a:stretch>
              <a:fillRect l="-1" t="-18517" r="-12816" b="-10293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879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48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26 - 5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3065C74-1C9A-B904-2ABC-1CD6B899EEAC}"/>
              </a:ext>
            </a:extLst>
          </p:cNvPr>
          <p:cNvSpPr/>
          <p:nvPr/>
        </p:nvSpPr>
        <p:spPr>
          <a:xfrm>
            <a:off x="-1" y="755008"/>
            <a:ext cx="7910819" cy="2952925"/>
          </a:xfrm>
          <a:prstGeom prst="rect">
            <a:avLst/>
          </a:prstGeom>
          <a:blipFill>
            <a:blip r:embed="rId2" cstate="print"/>
            <a:stretch>
              <a:fillRect l="-885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5AAF8B04-4297-2AA7-7806-9E1C36A2D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255" y="190747"/>
            <a:ext cx="3355647" cy="368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3C14DBA-09CF-5D06-934B-89C2B3301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21" y="3875120"/>
            <a:ext cx="7993117" cy="295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620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3065C74-1C9A-B904-2ABC-1CD6B899EEAC}"/>
              </a:ext>
            </a:extLst>
          </p:cNvPr>
          <p:cNvSpPr/>
          <p:nvPr/>
        </p:nvSpPr>
        <p:spPr>
          <a:xfrm>
            <a:off x="0" y="755008"/>
            <a:ext cx="5964572" cy="2952925"/>
          </a:xfrm>
          <a:prstGeom prst="rect">
            <a:avLst/>
          </a:prstGeom>
          <a:blipFill>
            <a:blip r:embed="rId2" cstate="print"/>
            <a:stretch>
              <a:fillRect l="-885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683530F-FB06-92C1-6D4D-8AC9D7667D6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517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265" y="5692019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0" y="39847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2E72CAE-D33E-02F9-7083-C798A85EE94F}"/>
              </a:ext>
            </a:extLst>
          </p:cNvPr>
          <p:cNvSpPr/>
          <p:nvPr/>
        </p:nvSpPr>
        <p:spPr>
          <a:xfrm>
            <a:off x="136795" y="664126"/>
            <a:ext cx="6977069" cy="4031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8A9F03D-236A-2604-BA58-813143F7AD6A}"/>
              </a:ext>
            </a:extLst>
          </p:cNvPr>
          <p:cNvSpPr/>
          <p:nvPr/>
        </p:nvSpPr>
        <p:spPr>
          <a:xfrm>
            <a:off x="7113864" y="39846"/>
            <a:ext cx="5078136" cy="3600975"/>
          </a:xfrm>
          <a:prstGeom prst="rect">
            <a:avLst/>
          </a:prstGeom>
          <a:blipFill>
            <a:blip r:embed="rId3" cstate="print"/>
            <a:stretch>
              <a:fillRect t="-37448" r="-25866" b="-21042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45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85377"/>
              </p:ext>
            </p:extLst>
          </p:nvPr>
        </p:nvGraphicFramePr>
        <p:xfrm>
          <a:off x="453006" y="1283518"/>
          <a:ext cx="11039912" cy="31286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3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0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4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48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процент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выполнения по региону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61%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процент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выполнения по региону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40–60%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процент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выполнения по региону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15–39%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процент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выполнения по региону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1, 4, 7, 9, 11, 12, 15, 17, 20, 21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2, 3, 5, 8, 14, 16, 18, 19, 22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6, 10, 13,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23,24,25,26, 27, 28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87229" y="253200"/>
            <a:ext cx="1057851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выполнения заданий выпускниками края,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диапазонам полученных средних баллов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2A25591-EABC-3354-DD3B-1F79AFC7C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464675"/>
              </p:ext>
            </p:extLst>
          </p:nvPr>
        </p:nvGraphicFramePr>
        <p:xfrm>
          <a:off x="1700169" y="5096311"/>
          <a:ext cx="8791662" cy="1097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79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9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 биология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70%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Человек и его здоровье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15%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Растения. Бактерии, грибы, лишайники. Животные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15%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266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265" y="5692019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2400" b="1" spc="-13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sz="24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2E72CAE-D33E-02F9-7083-C798A85EE94F}"/>
              </a:ext>
            </a:extLst>
          </p:cNvPr>
          <p:cNvSpPr/>
          <p:nvPr/>
        </p:nvSpPr>
        <p:spPr>
          <a:xfrm>
            <a:off x="136795" y="285226"/>
            <a:ext cx="6977069" cy="4102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8A9F03D-236A-2604-BA58-813143F7AD6A}"/>
              </a:ext>
            </a:extLst>
          </p:cNvPr>
          <p:cNvSpPr/>
          <p:nvPr/>
        </p:nvSpPr>
        <p:spPr>
          <a:xfrm>
            <a:off x="8012316" y="39846"/>
            <a:ext cx="4179683" cy="4102216"/>
          </a:xfrm>
          <a:prstGeom prst="rect">
            <a:avLst/>
          </a:prstGeom>
          <a:blipFill>
            <a:blip r:embed="rId3" cstate="print"/>
            <a:stretch>
              <a:fillRect t="-37448" r="-25866" b="-21042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842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48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26 - 6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59E08760-4A13-A76C-75CE-ACE440B7029C}"/>
              </a:ext>
            </a:extLst>
          </p:cNvPr>
          <p:cNvSpPr/>
          <p:nvPr/>
        </p:nvSpPr>
        <p:spPr>
          <a:xfrm>
            <a:off x="83890" y="867586"/>
            <a:ext cx="7466700" cy="1565221"/>
          </a:xfrm>
          <a:prstGeom prst="rect">
            <a:avLst/>
          </a:prstGeom>
          <a:blipFill>
            <a:blip r:embed="rId2" cstate="print"/>
            <a:stretch>
              <a:fillRect l="-959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BDE6C5-96B7-BC70-DDA2-8111B819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04" y="2843413"/>
            <a:ext cx="6052996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413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59E08760-4A13-A76C-75CE-ACE440B7029C}"/>
              </a:ext>
            </a:extLst>
          </p:cNvPr>
          <p:cNvSpPr/>
          <p:nvPr/>
        </p:nvSpPr>
        <p:spPr>
          <a:xfrm>
            <a:off x="83891" y="867586"/>
            <a:ext cx="5167618" cy="1565221"/>
          </a:xfrm>
          <a:prstGeom prst="rect">
            <a:avLst/>
          </a:prstGeom>
          <a:blipFill>
            <a:blip r:embed="rId2" cstate="print"/>
            <a:stretch>
              <a:fillRect l="-959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EE3FDF5-822C-D6AA-C3F5-C3F8F500567F}"/>
              </a:ext>
            </a:extLst>
          </p:cNvPr>
          <p:cNvSpPr/>
          <p:nvPr/>
        </p:nvSpPr>
        <p:spPr>
          <a:xfrm>
            <a:off x="5612235" y="40957"/>
            <a:ext cx="6495875" cy="6754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265" y="5692019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0" y="39847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8FA6B617-873B-FA47-765E-048B5B06B7A6}"/>
              </a:ext>
            </a:extLst>
          </p:cNvPr>
          <p:cNvSpPr/>
          <p:nvPr/>
        </p:nvSpPr>
        <p:spPr>
          <a:xfrm>
            <a:off x="144858" y="778081"/>
            <a:ext cx="6180441" cy="2750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A228F0C-3147-F832-6473-BCC72A64F9ED}"/>
              </a:ext>
            </a:extLst>
          </p:cNvPr>
          <p:cNvSpPr/>
          <p:nvPr/>
        </p:nvSpPr>
        <p:spPr>
          <a:xfrm>
            <a:off x="6484691" y="39846"/>
            <a:ext cx="5707310" cy="5975060"/>
          </a:xfrm>
          <a:prstGeom prst="rect">
            <a:avLst/>
          </a:prstGeom>
          <a:blipFill>
            <a:blip r:embed="rId3" cstate="print"/>
            <a:stretch>
              <a:fillRect l="1" t="-16785" r="-13042" b="-9397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147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265" y="5692019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8FA6B617-873B-FA47-765E-048B5B06B7A6}"/>
              </a:ext>
            </a:extLst>
          </p:cNvPr>
          <p:cNvSpPr/>
          <p:nvPr/>
        </p:nvSpPr>
        <p:spPr>
          <a:xfrm>
            <a:off x="119691" y="141074"/>
            <a:ext cx="6180441" cy="3287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A228F0C-3147-F832-6473-BCC72A64F9ED}"/>
              </a:ext>
            </a:extLst>
          </p:cNvPr>
          <p:cNvSpPr/>
          <p:nvPr/>
        </p:nvSpPr>
        <p:spPr>
          <a:xfrm>
            <a:off x="6845417" y="39846"/>
            <a:ext cx="5346583" cy="4867713"/>
          </a:xfrm>
          <a:prstGeom prst="rect">
            <a:avLst/>
          </a:prstGeom>
          <a:blipFill>
            <a:blip r:embed="rId3" cstate="print"/>
            <a:stretch>
              <a:fillRect l="1" t="-16785" r="-13042" b="-9397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421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48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26 - 7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5F6816F-0A39-F5BD-823D-56B1FAF01140}"/>
              </a:ext>
            </a:extLst>
          </p:cNvPr>
          <p:cNvSpPr/>
          <p:nvPr/>
        </p:nvSpPr>
        <p:spPr>
          <a:xfrm>
            <a:off x="-1" y="1000285"/>
            <a:ext cx="7170345" cy="3888586"/>
          </a:xfrm>
          <a:prstGeom prst="rect">
            <a:avLst/>
          </a:prstGeom>
          <a:blipFill>
            <a:blip r:embed="rId2" cstate="print"/>
            <a:stretch>
              <a:fillRect l="-938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2A9C081-9A50-EDA4-EF9F-1449E36CB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22431" r="2085" b="3114"/>
          <a:stretch/>
        </p:blipFill>
        <p:spPr bwMode="auto">
          <a:xfrm>
            <a:off x="7278986" y="199137"/>
            <a:ext cx="4798337" cy="32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86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DDD90D-13B1-2348-361D-A567E8B736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23078" r="6043" b="16512"/>
          <a:stretch/>
        </p:blipFill>
        <p:spPr bwMode="auto">
          <a:xfrm>
            <a:off x="500045" y="2965441"/>
            <a:ext cx="4726296" cy="351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5ECD850-09C0-1377-FC3C-9863A0847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61" r="31772"/>
          <a:stretch/>
        </p:blipFill>
        <p:spPr bwMode="auto">
          <a:xfrm>
            <a:off x="7449424" y="79217"/>
            <a:ext cx="4368366" cy="50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E6737D4-5362-4D36-46A5-F80FB8625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10561" r="1617" b="38122"/>
          <a:stretch/>
        </p:blipFill>
        <p:spPr bwMode="auto">
          <a:xfrm>
            <a:off x="248181" y="274637"/>
            <a:ext cx="5902860" cy="240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018A4C9-5087-35AF-2C07-81C2B378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283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5F6816F-0A39-F5BD-823D-56B1FAF01140}"/>
              </a:ext>
            </a:extLst>
          </p:cNvPr>
          <p:cNvSpPr/>
          <p:nvPr/>
        </p:nvSpPr>
        <p:spPr>
          <a:xfrm>
            <a:off x="1" y="973124"/>
            <a:ext cx="5863904" cy="3296872"/>
          </a:xfrm>
          <a:prstGeom prst="rect">
            <a:avLst/>
          </a:prstGeom>
          <a:blipFill>
            <a:blip r:embed="rId2" cstate="print"/>
            <a:stretch>
              <a:fillRect l="-938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DDCA30C-A25B-52F4-E944-853D17246D68}"/>
              </a:ext>
            </a:extLst>
          </p:cNvPr>
          <p:cNvSpPr/>
          <p:nvPr/>
        </p:nvSpPr>
        <p:spPr>
          <a:xfrm>
            <a:off x="5939407" y="1"/>
            <a:ext cx="6252592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940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265" y="5692019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экзамене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0" y="39847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70B9DBC6-D598-F126-E87C-E2BAB55B3964}"/>
              </a:ext>
            </a:extLst>
          </p:cNvPr>
          <p:cNvSpPr/>
          <p:nvPr/>
        </p:nvSpPr>
        <p:spPr>
          <a:xfrm>
            <a:off x="192945" y="645951"/>
            <a:ext cx="6283356" cy="2085134"/>
          </a:xfrm>
          <a:prstGeom prst="rect">
            <a:avLst/>
          </a:prstGeom>
          <a:blipFill>
            <a:blip r:embed="rId2" cstate="print"/>
            <a:stretch>
              <a:fillRect l="-350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A7584F28-3404-D2CB-B6AF-1F048B6EF0AE}"/>
              </a:ext>
            </a:extLst>
          </p:cNvPr>
          <p:cNvSpPr/>
          <p:nvPr/>
        </p:nvSpPr>
        <p:spPr>
          <a:xfrm>
            <a:off x="192947" y="2731085"/>
            <a:ext cx="6375635" cy="2451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001F663F-AB94-4085-C10F-5B73E23B659C}"/>
              </a:ext>
            </a:extLst>
          </p:cNvPr>
          <p:cNvSpPr/>
          <p:nvPr/>
        </p:nvSpPr>
        <p:spPr>
          <a:xfrm>
            <a:off x="6568582" y="184557"/>
            <a:ext cx="5528343" cy="4160940"/>
          </a:xfrm>
          <a:prstGeom prst="rect">
            <a:avLst/>
          </a:prstGeom>
          <a:blipFill>
            <a:blip r:embed="rId4" cstate="print"/>
            <a:stretch>
              <a:fillRect l="-1" t="-21904" r="-13100" b="-13761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408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265" y="5692019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70B9DBC6-D598-F126-E87C-E2BAB55B3964}"/>
              </a:ext>
            </a:extLst>
          </p:cNvPr>
          <p:cNvSpPr/>
          <p:nvPr/>
        </p:nvSpPr>
        <p:spPr>
          <a:xfrm>
            <a:off x="0" y="645951"/>
            <a:ext cx="6476301" cy="1961204"/>
          </a:xfrm>
          <a:prstGeom prst="rect">
            <a:avLst/>
          </a:prstGeom>
          <a:blipFill>
            <a:blip r:embed="rId2" cstate="print"/>
            <a:stretch>
              <a:fillRect l="-350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A7584F28-3404-D2CB-B6AF-1F048B6EF0AE}"/>
              </a:ext>
            </a:extLst>
          </p:cNvPr>
          <p:cNvSpPr/>
          <p:nvPr/>
        </p:nvSpPr>
        <p:spPr>
          <a:xfrm>
            <a:off x="0" y="2607155"/>
            <a:ext cx="6568582" cy="2451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001F663F-AB94-4085-C10F-5B73E23B659C}"/>
              </a:ext>
            </a:extLst>
          </p:cNvPr>
          <p:cNvSpPr/>
          <p:nvPr/>
        </p:nvSpPr>
        <p:spPr>
          <a:xfrm>
            <a:off x="6568582" y="184557"/>
            <a:ext cx="5528343" cy="3548544"/>
          </a:xfrm>
          <a:prstGeom prst="rect">
            <a:avLst/>
          </a:prstGeom>
          <a:blipFill>
            <a:blip r:embed="rId4" cstate="print"/>
            <a:stretch>
              <a:fillRect l="-1" t="-21904" r="-13100" b="-13761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888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001A6B8-30FE-F058-DDF1-D5BEBF73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Замена нумерации заданий 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9601379E-91CA-A30A-211B-148CE92173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890354"/>
              </p:ext>
            </p:extLst>
          </p:nvPr>
        </p:nvGraphicFramePr>
        <p:xfrm>
          <a:off x="409184" y="1417638"/>
          <a:ext cx="10972794" cy="482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542">
                  <a:extLst>
                    <a:ext uri="{9D8B030D-6E8A-4147-A177-3AD203B41FA5}">
                      <a16:colId xmlns:a16="http://schemas.microsoft.com/office/drawing/2014/main" val="341919643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649598009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64304668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1919291966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60977203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2242659231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973110721"/>
                    </a:ext>
                  </a:extLst>
                </a:gridCol>
              </a:tblGrid>
              <a:tr h="1225842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857511"/>
                  </a:ext>
                </a:extLst>
              </a:tr>
              <a:tr h="2298024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241680"/>
                  </a:ext>
                </a:extLst>
              </a:tr>
            </a:tbl>
          </a:graphicData>
        </a:graphic>
      </p:graphicFrame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B615781C-0B6F-73F9-3D62-B6E0A1E45182}"/>
              </a:ext>
            </a:extLst>
          </p:cNvPr>
          <p:cNvSpPr/>
          <p:nvPr/>
        </p:nvSpPr>
        <p:spPr>
          <a:xfrm>
            <a:off x="933676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8D558B65-1294-DD1A-F2DB-D2B95CB8031C}"/>
              </a:ext>
            </a:extLst>
          </p:cNvPr>
          <p:cNvSpPr/>
          <p:nvPr/>
        </p:nvSpPr>
        <p:spPr>
          <a:xfrm>
            <a:off x="2596145" y="23973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BB261BF-F3A1-6558-AFCF-A627CE6DA234}"/>
              </a:ext>
            </a:extLst>
          </p:cNvPr>
          <p:cNvSpPr/>
          <p:nvPr/>
        </p:nvSpPr>
        <p:spPr>
          <a:xfrm>
            <a:off x="4117697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8D38EC7B-B8D8-EEAE-775A-3D743F08E9BE}"/>
              </a:ext>
            </a:extLst>
          </p:cNvPr>
          <p:cNvSpPr/>
          <p:nvPr/>
        </p:nvSpPr>
        <p:spPr>
          <a:xfrm>
            <a:off x="5639249" y="243321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52927ECA-B413-15B8-45A0-6276DD65DAF1}"/>
              </a:ext>
            </a:extLst>
          </p:cNvPr>
          <p:cNvSpPr/>
          <p:nvPr/>
        </p:nvSpPr>
        <p:spPr>
          <a:xfrm>
            <a:off x="7250413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3791EBAA-A440-C320-5A92-52C5488C06E1}"/>
              </a:ext>
            </a:extLst>
          </p:cNvPr>
          <p:cNvSpPr/>
          <p:nvPr/>
        </p:nvSpPr>
        <p:spPr>
          <a:xfrm>
            <a:off x="8771965" y="244260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A4C1F33A-B91D-34CC-44C9-FFC4E5D19493}"/>
              </a:ext>
            </a:extLst>
          </p:cNvPr>
          <p:cNvSpPr/>
          <p:nvPr/>
        </p:nvSpPr>
        <p:spPr>
          <a:xfrm>
            <a:off x="10383129" y="239109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682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EF71191-08A4-E67A-5B08-5B7ABA5A9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69913"/>
            <a:ext cx="5893019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3300"/>
                </a:solidFill>
                <a:latin typeface="Arial" charset="0"/>
              </a:rPr>
              <a:t>Лимфа от ног и кишечника собирается в левую-</a:t>
            </a:r>
            <a:r>
              <a:rPr lang="ru-RU" altLang="ru-RU" sz="2400" dirty="0">
                <a:latin typeface="Arial" charset="0"/>
              </a:rPr>
              <a:t>, от </a:t>
            </a:r>
            <a:r>
              <a:rPr lang="ru-RU" altLang="ru-RU" sz="2400" dirty="0">
                <a:solidFill>
                  <a:srgbClr val="0000FF"/>
                </a:solidFill>
                <a:latin typeface="Arial" charset="0"/>
              </a:rPr>
              <a:t>правой стороны тела – в правую подключичную вены.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  <a:latin typeface="Arial" charset="0"/>
              </a:rPr>
              <a:t>Лимфатические капилляры </a:t>
            </a:r>
            <a:r>
              <a:rPr lang="ru-RU" altLang="ru-RU" sz="2400" dirty="0">
                <a:latin typeface="Arial" charset="0"/>
              </a:rPr>
              <a:t>(тканевая жидкость)</a:t>
            </a:r>
            <a:r>
              <a:rPr lang="ru-RU" altLang="ru-RU" sz="2400" dirty="0">
                <a:solidFill>
                  <a:srgbClr val="0000FF"/>
                </a:solidFill>
                <a:latin typeface="Arial" charset="0"/>
              </a:rPr>
              <a:t>, сосуды </a:t>
            </a:r>
            <a:r>
              <a:rPr lang="ru-RU" altLang="ru-RU" sz="2400" dirty="0">
                <a:latin typeface="Arial" charset="0"/>
              </a:rPr>
              <a:t>(лимфа), </a:t>
            </a:r>
            <a:r>
              <a:rPr lang="ru-RU" altLang="ru-RU" sz="2400" dirty="0">
                <a:solidFill>
                  <a:srgbClr val="0000FF"/>
                </a:solidFill>
                <a:latin typeface="Arial" charset="0"/>
              </a:rPr>
              <a:t>узлы </a:t>
            </a:r>
            <a:r>
              <a:rPr lang="ru-RU" altLang="ru-RU" sz="2400" dirty="0">
                <a:latin typeface="Arial" charset="0"/>
              </a:rPr>
              <a:t>(лимфоциты) </a:t>
            </a:r>
            <a:r>
              <a:rPr lang="ru-RU" altLang="ru-RU" sz="2400" dirty="0">
                <a:solidFill>
                  <a:srgbClr val="0000FF"/>
                </a:solidFill>
                <a:latin typeface="Arial" charset="0"/>
              </a:rPr>
              <a:t>и протоки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" charset="0"/>
              </a:rPr>
              <a:t>Движется за счет: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" charset="0"/>
              </a:rPr>
              <a:t>-сокращения стенок крупных лимфатических сосудов,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" charset="0"/>
              </a:rPr>
              <a:t>-наличия клапанов,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" charset="0"/>
              </a:rPr>
              <a:t>-сокращения скелетных мышц,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dirty="0">
                <a:latin typeface="Arial" charset="0"/>
              </a:rPr>
              <a:t>-присасывающего действия грудного лимфатического протока при вдохе.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80286D-CC87-B2C5-A9D3-82D68B9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81" y="241657"/>
            <a:ext cx="5062702" cy="63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075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48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26 - 8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52628325-74BE-02CE-11CF-075415F94774}"/>
              </a:ext>
            </a:extLst>
          </p:cNvPr>
          <p:cNvSpPr/>
          <p:nvPr/>
        </p:nvSpPr>
        <p:spPr>
          <a:xfrm>
            <a:off x="86132" y="1405407"/>
            <a:ext cx="6708618" cy="2982035"/>
          </a:xfrm>
          <a:prstGeom prst="rect">
            <a:avLst/>
          </a:prstGeom>
          <a:blipFill>
            <a:blip r:embed="rId2" cstate="print"/>
            <a:stretch>
              <a:fillRect l="-9423" t="-655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84D53BE-30BE-76CE-612B-42790479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23" y="190748"/>
            <a:ext cx="4969122" cy="481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77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52628325-74BE-02CE-11CF-075415F94774}"/>
              </a:ext>
            </a:extLst>
          </p:cNvPr>
          <p:cNvSpPr/>
          <p:nvPr/>
        </p:nvSpPr>
        <p:spPr>
          <a:xfrm>
            <a:off x="2797" y="886182"/>
            <a:ext cx="5687735" cy="3392203"/>
          </a:xfrm>
          <a:prstGeom prst="rect">
            <a:avLst/>
          </a:prstGeom>
          <a:blipFill>
            <a:blip r:embed="rId2" cstate="print"/>
            <a:stretch>
              <a:fillRect l="-9423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CC96F10-5DEE-2155-A4C9-E4C56ED5DE16}"/>
              </a:ext>
            </a:extLst>
          </p:cNvPr>
          <p:cNvSpPr/>
          <p:nvPr/>
        </p:nvSpPr>
        <p:spPr>
          <a:xfrm>
            <a:off x="5763237" y="0"/>
            <a:ext cx="6425965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362BAB1-6EF7-0645-7FFB-CA402A81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673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982" y="6234155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0" y="39847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E574739-C996-F8A1-4BA1-CA1CB637C5A5}"/>
              </a:ext>
            </a:extLst>
          </p:cNvPr>
          <p:cNvSpPr/>
          <p:nvPr/>
        </p:nvSpPr>
        <p:spPr>
          <a:xfrm>
            <a:off x="0" y="578840"/>
            <a:ext cx="7088697" cy="5570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35DDC3B-6A25-3B78-7194-8FDDB71EA31E}"/>
              </a:ext>
            </a:extLst>
          </p:cNvPr>
          <p:cNvSpPr/>
          <p:nvPr/>
        </p:nvSpPr>
        <p:spPr>
          <a:xfrm>
            <a:off x="7088696" y="100667"/>
            <a:ext cx="5103303" cy="4865616"/>
          </a:xfrm>
          <a:prstGeom prst="rect">
            <a:avLst/>
          </a:prstGeom>
          <a:blipFill>
            <a:blip r:embed="rId3" cstate="print"/>
            <a:stretch>
              <a:fillRect t="-19381" r="-12482" b="-110253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2128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982" y="6234155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E574739-C996-F8A1-4BA1-CA1CB637C5A5}"/>
              </a:ext>
            </a:extLst>
          </p:cNvPr>
          <p:cNvSpPr/>
          <p:nvPr/>
        </p:nvSpPr>
        <p:spPr>
          <a:xfrm>
            <a:off x="0" y="100667"/>
            <a:ext cx="7088697" cy="6048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35DDC3B-6A25-3B78-7194-8FDDB71EA31E}"/>
              </a:ext>
            </a:extLst>
          </p:cNvPr>
          <p:cNvSpPr/>
          <p:nvPr/>
        </p:nvSpPr>
        <p:spPr>
          <a:xfrm>
            <a:off x="7088696" y="100667"/>
            <a:ext cx="5103303" cy="4865616"/>
          </a:xfrm>
          <a:prstGeom prst="rect">
            <a:avLst/>
          </a:prstGeom>
          <a:blipFill>
            <a:blip r:embed="rId3" cstate="print"/>
            <a:stretch>
              <a:fillRect t="-19381" r="-12482" b="-110253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6627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48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26 - 9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826C47E-F9BE-D22F-9654-E2F84779B017}"/>
              </a:ext>
            </a:extLst>
          </p:cNvPr>
          <p:cNvSpPr/>
          <p:nvPr/>
        </p:nvSpPr>
        <p:spPr>
          <a:xfrm>
            <a:off x="396773" y="902024"/>
            <a:ext cx="7099495" cy="2828004"/>
          </a:xfrm>
          <a:prstGeom prst="rect">
            <a:avLst/>
          </a:prstGeom>
          <a:blipFill>
            <a:blip r:embed="rId2" cstate="print"/>
            <a:stretch>
              <a:fillRect l="-955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56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826C47E-F9BE-D22F-9654-E2F84779B017}"/>
              </a:ext>
            </a:extLst>
          </p:cNvPr>
          <p:cNvSpPr/>
          <p:nvPr/>
        </p:nvSpPr>
        <p:spPr>
          <a:xfrm>
            <a:off x="134224" y="964733"/>
            <a:ext cx="5961776" cy="3196206"/>
          </a:xfrm>
          <a:prstGeom prst="rect">
            <a:avLst/>
          </a:prstGeom>
          <a:blipFill>
            <a:blip r:embed="rId2" cstate="print"/>
            <a:stretch>
              <a:fillRect l="-955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6731525B-7BFA-CD7B-3F71-15D7F2A8EB13}"/>
              </a:ext>
            </a:extLst>
          </p:cNvPr>
          <p:cNvSpPr/>
          <p:nvPr/>
        </p:nvSpPr>
        <p:spPr>
          <a:xfrm>
            <a:off x="6096000" y="32386"/>
            <a:ext cx="6096000" cy="6825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7FEAD18-7516-5E76-1887-824A1D8A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08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48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26 - 10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30FB36B4-98BA-5BFC-4EDF-3344F243E4C1}"/>
              </a:ext>
            </a:extLst>
          </p:cNvPr>
          <p:cNvSpPr/>
          <p:nvPr/>
        </p:nvSpPr>
        <p:spPr>
          <a:xfrm>
            <a:off x="352338" y="1083408"/>
            <a:ext cx="6593746" cy="2943308"/>
          </a:xfrm>
          <a:prstGeom prst="rect">
            <a:avLst/>
          </a:prstGeom>
          <a:blipFill>
            <a:blip r:embed="rId2" cstate="print"/>
            <a:stretch>
              <a:fillRect l="-946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D17BC9-903C-67F5-D0E9-3F20CFE5F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8" t="24832" r="1779" b="15798"/>
          <a:stretch/>
        </p:blipFill>
        <p:spPr bwMode="auto">
          <a:xfrm>
            <a:off x="8053432" y="220390"/>
            <a:ext cx="3858936" cy="40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7950A8-D5B0-BF23-3BFC-16EB46926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84202" b="3214"/>
          <a:stretch/>
        </p:blipFill>
        <p:spPr bwMode="auto">
          <a:xfrm>
            <a:off x="352338" y="4620417"/>
            <a:ext cx="8179266" cy="182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8F2D1D93-2575-5424-0337-9C2FF85D9970}"/>
              </a:ext>
            </a:extLst>
          </p:cNvPr>
          <p:cNvSpPr txBox="1">
            <a:spLocks/>
          </p:cNvSpPr>
          <p:nvPr/>
        </p:nvSpPr>
        <p:spPr>
          <a:xfrm>
            <a:off x="8791662" y="5435265"/>
            <a:ext cx="3334624" cy="564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</a:rPr>
              <a:t>+ … </a:t>
            </a:r>
          </a:p>
        </p:txBody>
      </p:sp>
    </p:spTree>
    <p:extLst>
      <p:ext uri="{BB962C8B-B14F-4D97-AF65-F5344CB8AC3E}">
        <p14:creationId xmlns:p14="http://schemas.microsoft.com/office/powerpoint/2010/main" val="1493036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0FB36B4-98BA-5BFC-4EDF-3344F243E4C1}"/>
              </a:ext>
            </a:extLst>
          </p:cNvPr>
          <p:cNvSpPr/>
          <p:nvPr/>
        </p:nvSpPr>
        <p:spPr>
          <a:xfrm>
            <a:off x="36270" y="1018393"/>
            <a:ext cx="5819246" cy="2345592"/>
          </a:xfrm>
          <a:prstGeom prst="rect">
            <a:avLst/>
          </a:prstGeom>
          <a:blipFill>
            <a:blip r:embed="rId2" cstate="print"/>
            <a:stretch>
              <a:fillRect l="-946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7065D6B-0AD0-6697-F2C2-9E0DFB579277}"/>
              </a:ext>
            </a:extLst>
          </p:cNvPr>
          <p:cNvSpPr/>
          <p:nvPr/>
        </p:nvSpPr>
        <p:spPr>
          <a:xfrm>
            <a:off x="5956183" y="21908"/>
            <a:ext cx="6142296" cy="68141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491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982" y="6234155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0" y="39847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71C7357-D1BC-2E00-1A93-FCE402216F1C}"/>
              </a:ext>
            </a:extLst>
          </p:cNvPr>
          <p:cNvSpPr/>
          <p:nvPr/>
        </p:nvSpPr>
        <p:spPr>
          <a:xfrm>
            <a:off x="6196669" y="134223"/>
            <a:ext cx="5995332" cy="5058562"/>
          </a:xfrm>
          <a:prstGeom prst="rect">
            <a:avLst/>
          </a:prstGeom>
          <a:blipFill>
            <a:blip r:embed="rId2" cstate="print"/>
            <a:stretch>
              <a:fillRect t="-18916" r="-12644" b="-112503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A6CA43F3-F615-F945-AA20-3C20ED7B7417}"/>
              </a:ext>
            </a:extLst>
          </p:cNvPr>
          <p:cNvSpPr/>
          <p:nvPr/>
        </p:nvSpPr>
        <p:spPr>
          <a:xfrm>
            <a:off x="100668" y="794248"/>
            <a:ext cx="5995332" cy="2552959"/>
          </a:xfrm>
          <a:prstGeom prst="rect">
            <a:avLst/>
          </a:prstGeom>
          <a:blipFill>
            <a:blip r:embed="rId3" cstate="print"/>
            <a:stretch>
              <a:fillRect l="-1212" t="-18650" r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275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001A6B8-30FE-F058-DDF1-D5BEBF73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Замена нумерации заданий 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9601379E-91CA-A30A-211B-148CE92173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9184" y="1417638"/>
          <a:ext cx="10972794" cy="482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542">
                  <a:extLst>
                    <a:ext uri="{9D8B030D-6E8A-4147-A177-3AD203B41FA5}">
                      <a16:colId xmlns:a16="http://schemas.microsoft.com/office/drawing/2014/main" val="341919643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649598009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64304668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1919291966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60977203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2242659231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973110721"/>
                    </a:ext>
                  </a:extLst>
                </a:gridCol>
              </a:tblGrid>
              <a:tr h="1225842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857511"/>
                  </a:ext>
                </a:extLst>
              </a:tr>
              <a:tr h="2298024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241680"/>
                  </a:ext>
                </a:extLst>
              </a:tr>
            </a:tbl>
          </a:graphicData>
        </a:graphic>
      </p:graphicFrame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B615781C-0B6F-73F9-3D62-B6E0A1E45182}"/>
              </a:ext>
            </a:extLst>
          </p:cNvPr>
          <p:cNvSpPr/>
          <p:nvPr/>
        </p:nvSpPr>
        <p:spPr>
          <a:xfrm>
            <a:off x="933676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8D558B65-1294-DD1A-F2DB-D2B95CB8031C}"/>
              </a:ext>
            </a:extLst>
          </p:cNvPr>
          <p:cNvSpPr/>
          <p:nvPr/>
        </p:nvSpPr>
        <p:spPr>
          <a:xfrm>
            <a:off x="2596145" y="23973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BB261BF-F3A1-6558-AFCF-A627CE6DA234}"/>
              </a:ext>
            </a:extLst>
          </p:cNvPr>
          <p:cNvSpPr/>
          <p:nvPr/>
        </p:nvSpPr>
        <p:spPr>
          <a:xfrm>
            <a:off x="4117697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8D38EC7B-B8D8-EEAE-775A-3D743F08E9BE}"/>
              </a:ext>
            </a:extLst>
          </p:cNvPr>
          <p:cNvSpPr/>
          <p:nvPr/>
        </p:nvSpPr>
        <p:spPr>
          <a:xfrm>
            <a:off x="5639249" y="243321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52927ECA-B413-15B8-45A0-6276DD65DAF1}"/>
              </a:ext>
            </a:extLst>
          </p:cNvPr>
          <p:cNvSpPr/>
          <p:nvPr/>
        </p:nvSpPr>
        <p:spPr>
          <a:xfrm>
            <a:off x="7250413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3791EBAA-A440-C320-5A92-52C5488C06E1}"/>
              </a:ext>
            </a:extLst>
          </p:cNvPr>
          <p:cNvSpPr/>
          <p:nvPr/>
        </p:nvSpPr>
        <p:spPr>
          <a:xfrm>
            <a:off x="8771965" y="244260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A4C1F33A-B91D-34CC-44C9-FFC4E5D19493}"/>
              </a:ext>
            </a:extLst>
          </p:cNvPr>
          <p:cNvSpPr/>
          <p:nvPr/>
        </p:nvSpPr>
        <p:spPr>
          <a:xfrm>
            <a:off x="10383129" y="239109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E2B091-6D91-CB11-B47D-B8C74309F4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6990" y="4702088"/>
            <a:ext cx="1167189" cy="11471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71C59B-E329-F394-7FED-2391F7EA2C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4866" y="4702088"/>
            <a:ext cx="1167189" cy="11471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89F386-87DE-25FA-5652-65851BA4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418" y="4702088"/>
            <a:ext cx="1167189" cy="11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86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371" y="5588203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71C7357-D1BC-2E00-1A93-FCE402216F1C}"/>
              </a:ext>
            </a:extLst>
          </p:cNvPr>
          <p:cNvSpPr/>
          <p:nvPr/>
        </p:nvSpPr>
        <p:spPr>
          <a:xfrm>
            <a:off x="6196669" y="134223"/>
            <a:ext cx="5995332" cy="5058562"/>
          </a:xfrm>
          <a:prstGeom prst="rect">
            <a:avLst/>
          </a:prstGeom>
          <a:blipFill>
            <a:blip r:embed="rId2" cstate="print"/>
            <a:stretch>
              <a:fillRect t="-18916" r="-12644" b="-112503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A6CA43F3-F615-F945-AA20-3C20ED7B7417}"/>
              </a:ext>
            </a:extLst>
          </p:cNvPr>
          <p:cNvSpPr/>
          <p:nvPr/>
        </p:nvSpPr>
        <p:spPr>
          <a:xfrm>
            <a:off x="100668" y="794248"/>
            <a:ext cx="5995332" cy="2552959"/>
          </a:xfrm>
          <a:prstGeom prst="rect">
            <a:avLst/>
          </a:prstGeom>
          <a:blipFill>
            <a:blip r:embed="rId3" cstate="print"/>
            <a:stretch>
              <a:fillRect l="-1212" t="-18650" r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470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800D679-5782-1A64-603D-BC358F00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667075" cy="564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Линия 26 - 11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143D2F76-1E74-E682-0D94-1AED5A25CA74}"/>
              </a:ext>
            </a:extLst>
          </p:cNvPr>
          <p:cNvSpPr/>
          <p:nvPr/>
        </p:nvSpPr>
        <p:spPr>
          <a:xfrm>
            <a:off x="24615" y="513240"/>
            <a:ext cx="7297201" cy="1900433"/>
          </a:xfrm>
          <a:prstGeom prst="rect">
            <a:avLst/>
          </a:prstGeom>
          <a:blipFill>
            <a:blip r:embed="rId2" cstate="print"/>
            <a:stretch>
              <a:fillRect l="-9606" t="-1018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34A53938-5489-0664-A278-13D0CC0C0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722" y="93852"/>
            <a:ext cx="4567206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i="1" dirty="0">
                <a:solidFill>
                  <a:srgbClr val="C00000"/>
                </a:solidFill>
              </a:rPr>
              <a:t>Цитоплазма – полужидкое содержимое клетки, внутренняя среда клетки, кроме ядра и вакуоли, ограниченная плазматической мембраной</a:t>
            </a:r>
          </a:p>
          <a:p>
            <a:pPr eaLnBrk="1" hangingPunct="1"/>
            <a:r>
              <a:rPr lang="ru-RU" altLang="ru-RU" sz="1800" i="1" dirty="0" err="1">
                <a:solidFill>
                  <a:srgbClr val="0000FF"/>
                </a:solidFill>
              </a:rPr>
              <a:t>гиалоплазмы</a:t>
            </a:r>
            <a:r>
              <a:rPr lang="ru-RU" altLang="ru-RU" sz="1800" dirty="0"/>
              <a:t> — основного вещества цитоплазмы;</a:t>
            </a:r>
            <a:endParaRPr lang="ru-RU" altLang="ru-RU" sz="1800" i="1" dirty="0"/>
          </a:p>
          <a:p>
            <a:pPr eaLnBrk="1" hangingPunct="1"/>
            <a:r>
              <a:rPr lang="ru-RU" altLang="ru-RU" sz="1800" i="1" dirty="0">
                <a:solidFill>
                  <a:srgbClr val="0000FF"/>
                </a:solidFill>
              </a:rPr>
              <a:t>органоидов</a:t>
            </a:r>
            <a:r>
              <a:rPr lang="ru-RU" altLang="ru-RU" sz="1800" dirty="0"/>
              <a:t> — постоянных компонентов цитоплазмы;</a:t>
            </a:r>
            <a:endParaRPr lang="ru-RU" altLang="ru-RU" sz="1800" i="1" dirty="0"/>
          </a:p>
          <a:p>
            <a:pPr eaLnBrk="1" hangingPunct="1"/>
            <a:r>
              <a:rPr lang="ru-RU" altLang="ru-RU" sz="1800" i="1" dirty="0">
                <a:solidFill>
                  <a:srgbClr val="0000FF"/>
                </a:solidFill>
              </a:rPr>
              <a:t>включений</a:t>
            </a:r>
            <a:r>
              <a:rPr lang="ru-RU" altLang="ru-RU" sz="1800" dirty="0"/>
              <a:t> — временных компонентов цитоплазмы.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08A17E-39A6-9F1E-BC7D-0EAC2FBDF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t="17365" r="4169" b="9813"/>
          <a:stretch/>
        </p:blipFill>
        <p:spPr bwMode="auto">
          <a:xfrm>
            <a:off x="254443" y="2486826"/>
            <a:ext cx="7067373" cy="41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70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8">
            <a:extLst>
              <a:ext uri="{FF2B5EF4-FFF2-40B4-BE49-F238E27FC236}">
                <a16:creationId xmlns:a16="http://schemas.microsoft.com/office/drawing/2014/main" id="{143D2F76-1E74-E682-0D94-1AED5A25CA74}"/>
              </a:ext>
            </a:extLst>
          </p:cNvPr>
          <p:cNvSpPr/>
          <p:nvPr/>
        </p:nvSpPr>
        <p:spPr>
          <a:xfrm>
            <a:off x="151003" y="984752"/>
            <a:ext cx="5184395" cy="2094007"/>
          </a:xfrm>
          <a:prstGeom prst="rect">
            <a:avLst/>
          </a:prstGeom>
          <a:blipFill>
            <a:blip r:embed="rId2" cstate="print"/>
            <a:stretch>
              <a:fillRect l="-960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2E0D395A-781C-8185-6878-5FDC1D6B87A3}"/>
              </a:ext>
            </a:extLst>
          </p:cNvPr>
          <p:cNvSpPr/>
          <p:nvPr/>
        </p:nvSpPr>
        <p:spPr>
          <a:xfrm>
            <a:off x="5452844" y="67113"/>
            <a:ext cx="6739155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0CC1DCC-F83C-7CE2-AE36-D61E1E25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238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7B085-3128-8141-5285-0258816F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7C64B4-9DCB-78D7-82AC-301D87D90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27" t="14374" r="52363" b="46094"/>
          <a:stretch/>
        </p:blipFill>
        <p:spPr>
          <a:xfrm>
            <a:off x="461394" y="276735"/>
            <a:ext cx="4806892" cy="52851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EAA552-C2FA-3EF8-24EA-D6E7F0876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" t="47218" r="57408" b="15841"/>
          <a:stretch/>
        </p:blipFill>
        <p:spPr>
          <a:xfrm>
            <a:off x="5268282" y="129928"/>
            <a:ext cx="6828639" cy="3265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17C471-963E-E741-C1BA-491FB495D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5" t="18899" r="6973" b="30520"/>
          <a:stretch/>
        </p:blipFill>
        <p:spPr>
          <a:xfrm>
            <a:off x="5160475" y="3259225"/>
            <a:ext cx="6936447" cy="346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292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61548" y="270978"/>
            <a:ext cx="3581035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27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 - 1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24656" y="199581"/>
            <a:ext cx="6023295" cy="2966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indent="0" algn="just">
              <a:spcBef>
                <a:spcPts val="0"/>
              </a:spcBef>
              <a:buNone/>
            </a:pPr>
            <a:r>
              <a:rPr sz="2400" dirty="0"/>
              <a:t>У </a:t>
            </a:r>
            <a:r>
              <a:rPr sz="2400" spc="-25" dirty="0"/>
              <a:t>дайкона </a:t>
            </a:r>
            <a:r>
              <a:rPr sz="2400" dirty="0"/>
              <a:t>и </a:t>
            </a:r>
            <a:r>
              <a:rPr sz="2400" spc="-5" dirty="0"/>
              <a:t>турнепса (семейство </a:t>
            </a:r>
            <a:r>
              <a:rPr sz="2400" spc="-15" dirty="0" err="1"/>
              <a:t>Капустные</a:t>
            </a:r>
            <a:r>
              <a:rPr sz="2400" spc="-15" dirty="0"/>
              <a:t>)</a:t>
            </a:r>
            <a:r>
              <a:rPr lang="ru-RU" sz="2400" spc="-15" dirty="0"/>
              <a:t> </a:t>
            </a:r>
            <a:r>
              <a:rPr sz="2400" spc="-25" dirty="0" err="1"/>
              <a:t>корнеплоды</a:t>
            </a:r>
            <a:r>
              <a:rPr sz="2400" spc="-25" dirty="0"/>
              <a:t> </a:t>
            </a:r>
            <a:r>
              <a:rPr sz="2400" spc="-15" dirty="0"/>
              <a:t>характеризуются </a:t>
            </a:r>
            <a:r>
              <a:rPr sz="2400" spc="-35" dirty="0"/>
              <a:t>сходной </a:t>
            </a:r>
            <a:r>
              <a:rPr sz="2400" spc="-10" dirty="0"/>
              <a:t>наследственной  </a:t>
            </a:r>
            <a:r>
              <a:rPr sz="2400" spc="-5" dirty="0"/>
              <a:t>изменчивостью </a:t>
            </a:r>
            <a:r>
              <a:rPr sz="2400" dirty="0"/>
              <a:t>в строении – </a:t>
            </a:r>
            <a:r>
              <a:rPr sz="2400" spc="-20" dirty="0"/>
              <a:t>от </a:t>
            </a:r>
            <a:r>
              <a:rPr sz="2400" spc="-20" dirty="0" err="1"/>
              <a:t>удлинённой</a:t>
            </a:r>
            <a:r>
              <a:rPr sz="2400" spc="254" dirty="0"/>
              <a:t> </a:t>
            </a:r>
            <a:r>
              <a:rPr sz="2400" spc="-15" dirty="0" err="1"/>
              <a:t>формы</a:t>
            </a:r>
            <a:r>
              <a:rPr lang="ru-RU" sz="2400" spc="-15" dirty="0"/>
              <a:t> </a:t>
            </a:r>
            <a:r>
              <a:rPr lang="ru-RU" sz="2400" spc="-5" dirty="0">
                <a:cs typeface="Times New Roman"/>
              </a:rPr>
              <a:t>до уплощённой. </a:t>
            </a:r>
          </a:p>
          <a:p>
            <a:pPr marL="0" marR="5080" indent="0" algn="just">
              <a:spcBef>
                <a:spcPts val="0"/>
              </a:spcBef>
              <a:buNone/>
            </a:pPr>
            <a:r>
              <a:rPr lang="ru-RU" sz="2400" b="1" spc="-35" dirty="0">
                <a:solidFill>
                  <a:srgbClr val="FF0000"/>
                </a:solidFill>
                <a:cs typeface="Times New Roman"/>
              </a:rPr>
              <a:t>К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а</a:t>
            </a:r>
            <a:r>
              <a:rPr lang="ru-RU" sz="2400" b="1" spc="-140" dirty="0">
                <a:solidFill>
                  <a:srgbClr val="FF0000"/>
                </a:solidFill>
                <a:cs typeface="Times New Roman"/>
              </a:rPr>
              <a:t>к</a:t>
            </a:r>
            <a:r>
              <a:rPr lang="ru-RU" sz="2400" b="1" spc="5" dirty="0">
                <a:solidFill>
                  <a:srgbClr val="FF0000"/>
                </a:solidFill>
                <a:cs typeface="Times New Roman"/>
              </a:rPr>
              <a:t>о</a:t>
            </a:r>
            <a:r>
              <a:rPr lang="ru-RU" sz="2400" b="1" dirty="0">
                <a:solidFill>
                  <a:srgbClr val="FF0000"/>
                </a:solidFill>
                <a:cs typeface="Times New Roman"/>
              </a:rPr>
              <a:t>й	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би</a:t>
            </a:r>
            <a:r>
              <a:rPr lang="ru-RU" sz="2400" b="1" spc="-35" dirty="0">
                <a:solidFill>
                  <a:srgbClr val="FF0000"/>
                </a:solidFill>
                <a:cs typeface="Times New Roman"/>
              </a:rPr>
              <a:t>о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л</a:t>
            </a:r>
            <a:r>
              <a:rPr lang="ru-RU" sz="2400" b="1" spc="5" dirty="0">
                <a:solidFill>
                  <a:srgbClr val="FF0000"/>
                </a:solidFill>
                <a:cs typeface="Times New Roman"/>
              </a:rPr>
              <a:t>о</a:t>
            </a:r>
            <a:r>
              <a:rPr lang="ru-RU" sz="2400" b="1" spc="-15" dirty="0">
                <a:solidFill>
                  <a:srgbClr val="FF0000"/>
                </a:solidFill>
                <a:cs typeface="Times New Roman"/>
              </a:rPr>
              <a:t>г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ич</a:t>
            </a:r>
            <a:r>
              <a:rPr lang="ru-RU" sz="2400" b="1" spc="50" dirty="0">
                <a:solidFill>
                  <a:srgbClr val="FF0000"/>
                </a:solidFill>
                <a:cs typeface="Times New Roman"/>
              </a:rPr>
              <a:t>е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ски</a:t>
            </a:r>
            <a:r>
              <a:rPr lang="ru-RU" sz="2400" b="1" dirty="0">
                <a:solidFill>
                  <a:srgbClr val="FF0000"/>
                </a:solidFill>
                <a:cs typeface="Times New Roman"/>
              </a:rPr>
              <a:t>й з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а</a:t>
            </a:r>
            <a:r>
              <a:rPr lang="ru-RU" sz="2400" b="1" spc="-140" dirty="0">
                <a:solidFill>
                  <a:srgbClr val="FF0000"/>
                </a:solidFill>
                <a:cs typeface="Times New Roman"/>
              </a:rPr>
              <a:t>к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о</a:t>
            </a:r>
            <a:r>
              <a:rPr lang="ru-RU" sz="2400" b="1" dirty="0">
                <a:solidFill>
                  <a:srgbClr val="FF0000"/>
                </a:solidFill>
                <a:cs typeface="Times New Roman"/>
              </a:rPr>
              <a:t>н </a:t>
            </a:r>
            <a:r>
              <a:rPr lang="ru-RU" sz="2400" b="1" spc="-10" dirty="0">
                <a:solidFill>
                  <a:srgbClr val="FF0000"/>
                </a:solidFill>
                <a:cs typeface="Times New Roman"/>
              </a:rPr>
              <a:t>иллюстрирует 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данна</a:t>
            </a:r>
            <a:r>
              <a:rPr lang="ru-RU" sz="2400" b="1" dirty="0">
                <a:solidFill>
                  <a:srgbClr val="FF0000"/>
                </a:solidFill>
                <a:cs typeface="Times New Roman"/>
              </a:rPr>
              <a:t>я з</a:t>
            </a:r>
            <a:r>
              <a:rPr lang="ru-RU" sz="2400" b="1" spc="-20" dirty="0">
                <a:solidFill>
                  <a:srgbClr val="FF0000"/>
                </a:solidFill>
                <a:cs typeface="Times New Roman"/>
              </a:rPr>
              <a:t>а</a:t>
            </a:r>
            <a:r>
              <a:rPr lang="ru-RU" sz="2400" b="1" spc="-140" dirty="0">
                <a:solidFill>
                  <a:srgbClr val="FF0000"/>
                </a:solidFill>
                <a:cs typeface="Times New Roman"/>
              </a:rPr>
              <a:t>к</a:t>
            </a:r>
            <a:r>
              <a:rPr lang="ru-RU" sz="2400" b="1" spc="5" dirty="0">
                <a:solidFill>
                  <a:srgbClr val="FF0000"/>
                </a:solidFill>
                <a:cs typeface="Times New Roman"/>
              </a:rPr>
              <a:t>о</a:t>
            </a:r>
            <a:r>
              <a:rPr lang="ru-RU" sz="2400" b="1" spc="-15" dirty="0">
                <a:solidFill>
                  <a:srgbClr val="FF0000"/>
                </a:solidFill>
                <a:cs typeface="Times New Roman"/>
              </a:rPr>
              <a:t>н</a:t>
            </a:r>
            <a:r>
              <a:rPr lang="ru-RU" sz="2400" b="1" spc="-45" dirty="0">
                <a:solidFill>
                  <a:srgbClr val="FF0000"/>
                </a:solidFill>
                <a:cs typeface="Times New Roman"/>
              </a:rPr>
              <a:t>о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ме</a:t>
            </a:r>
            <a:r>
              <a:rPr lang="ru-RU" sz="2400" b="1" spc="5" dirty="0">
                <a:solidFill>
                  <a:srgbClr val="FF0000"/>
                </a:solidFill>
                <a:cs typeface="Times New Roman"/>
              </a:rPr>
              <a:t>р</a:t>
            </a:r>
            <a:r>
              <a:rPr lang="ru-RU" sz="2400" b="1" spc="-15" dirty="0">
                <a:solidFill>
                  <a:srgbClr val="FF0000"/>
                </a:solidFill>
                <a:cs typeface="Times New Roman"/>
              </a:rPr>
              <a:t>н</a:t>
            </a:r>
            <a:r>
              <a:rPr lang="ru-RU" sz="2400" b="1" spc="50" dirty="0">
                <a:solidFill>
                  <a:srgbClr val="FF0000"/>
                </a:solidFill>
                <a:cs typeface="Times New Roman"/>
              </a:rPr>
              <a:t>о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с</a:t>
            </a:r>
            <a:r>
              <a:rPr lang="ru-RU" sz="2400" b="1" dirty="0">
                <a:solidFill>
                  <a:srgbClr val="FF0000"/>
                </a:solidFill>
                <a:cs typeface="Times New Roman"/>
              </a:rPr>
              <a:t>т</a:t>
            </a:r>
            <a:r>
              <a:rPr lang="ru-RU" sz="2400" b="1" spc="-5" dirty="0">
                <a:solidFill>
                  <a:srgbClr val="FF0000"/>
                </a:solidFill>
                <a:cs typeface="Times New Roman"/>
              </a:rPr>
              <a:t>ь</a:t>
            </a:r>
            <a:r>
              <a:rPr lang="ru-RU" sz="2400" b="1" dirty="0">
                <a:solidFill>
                  <a:srgbClr val="FF0000"/>
                </a:solidFill>
                <a:cs typeface="Times New Roman"/>
              </a:rPr>
              <a:t>?</a:t>
            </a:r>
            <a:r>
              <a:rPr lang="ru-RU" sz="2400" b="1" spc="-20" dirty="0">
                <a:solidFill>
                  <a:srgbClr val="FF0000"/>
                </a:solidFill>
                <a:cs typeface="Times New Roman"/>
              </a:rPr>
              <a:t> </a:t>
            </a:r>
          </a:p>
          <a:p>
            <a:pPr marL="0" marR="5080" indent="0" algn="just">
              <a:spcBef>
                <a:spcPts val="0"/>
              </a:spcBef>
              <a:buNone/>
            </a:pPr>
            <a:r>
              <a:rPr lang="ru-RU" sz="2400" b="1" spc="-2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Сформулируйте этот </a:t>
            </a:r>
            <a:r>
              <a:rPr lang="ru-RU" sz="2400" b="1" spc="-3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закон</a:t>
            </a:r>
            <a:r>
              <a:rPr lang="ru-RU" sz="2400" spc="-30" dirty="0">
                <a:cs typeface="Times New Roman"/>
              </a:rPr>
              <a:t> </a:t>
            </a:r>
            <a:r>
              <a:rPr lang="ru-RU" sz="2400" spc="-5" dirty="0">
                <a:cs typeface="Times New Roman"/>
              </a:rPr>
              <a:t>на примере изображённых  </a:t>
            </a:r>
            <a:r>
              <a:rPr lang="ru-RU" sz="2400" spc="-20" dirty="0">
                <a:cs typeface="Times New Roman"/>
              </a:rPr>
              <a:t>корнеплодов.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134623" y="2818614"/>
            <a:ext cx="265493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91210" algn="l"/>
              </a:tabLst>
            </a:pPr>
            <a:r>
              <a:rPr sz="2600" spc="-5" dirty="0">
                <a:latin typeface="Times New Roman"/>
                <a:cs typeface="Times New Roman"/>
              </a:rPr>
              <a:t>.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EF555CF-8F1A-5AA7-E0C8-EA98BB9C33E0}"/>
              </a:ext>
            </a:extLst>
          </p:cNvPr>
          <p:cNvSpPr/>
          <p:nvPr/>
        </p:nvSpPr>
        <p:spPr>
          <a:xfrm>
            <a:off x="355834" y="3351001"/>
            <a:ext cx="4867448" cy="3013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C0509BD6-888D-B8C4-1248-8B53A657EE9C}"/>
              </a:ext>
            </a:extLst>
          </p:cNvPr>
          <p:cNvSpPr txBox="1"/>
          <p:nvPr/>
        </p:nvSpPr>
        <p:spPr>
          <a:xfrm>
            <a:off x="6279595" y="3249191"/>
            <a:ext cx="5595457" cy="3089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>
              <a:spcBef>
                <a:spcPts val="0"/>
              </a:spcBef>
              <a:tabLst>
                <a:tab pos="393065" algn="l"/>
                <a:tab pos="1385570" algn="l"/>
                <a:tab pos="2490470" algn="l"/>
                <a:tab pos="5003165" algn="l"/>
                <a:tab pos="6525895" algn="l"/>
              </a:tabLst>
            </a:pPr>
            <a:r>
              <a:rPr sz="2500" b="1" spc="-5" dirty="0">
                <a:solidFill>
                  <a:srgbClr val="00B050"/>
                </a:solidFill>
                <a:cs typeface="Calibri" panose="020F0502020204030204" pitchFamily="34" charset="0"/>
              </a:rPr>
              <a:t>К</a:t>
            </a:r>
            <a:r>
              <a:rPr lang="ru-RU" sz="2500" b="1" spc="-5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sz="2500" b="1" spc="-55" dirty="0" err="1">
                <a:solidFill>
                  <a:srgbClr val="00B050"/>
                </a:solidFill>
                <a:cs typeface="Calibri" panose="020F0502020204030204" pitchFamily="34" charset="0"/>
              </a:rPr>
              <a:t>к</a:t>
            </a:r>
            <a:r>
              <a:rPr sz="2500" b="1" spc="-15" dirty="0" err="1">
                <a:solidFill>
                  <a:srgbClr val="00B050"/>
                </a:solidFill>
                <a:cs typeface="Calibri" panose="020F0502020204030204" pitchFamily="34" charset="0"/>
              </a:rPr>
              <a:t>а</a:t>
            </a:r>
            <a:r>
              <a:rPr sz="2500" b="1" spc="-155" dirty="0" err="1">
                <a:solidFill>
                  <a:srgbClr val="00B050"/>
                </a:solidFill>
                <a:cs typeface="Calibri" panose="020F0502020204030204" pitchFamily="34" charset="0"/>
              </a:rPr>
              <a:t>к</a:t>
            </a:r>
            <a:r>
              <a:rPr sz="2500" b="1" dirty="0" err="1">
                <a:solidFill>
                  <a:srgbClr val="00B050"/>
                </a:solidFill>
                <a:cs typeface="Calibri" panose="020F0502020204030204" pitchFamily="34" charset="0"/>
              </a:rPr>
              <a:t>о</a:t>
            </a:r>
            <a:r>
              <a:rPr sz="2500" b="1" spc="-5" dirty="0" err="1">
                <a:solidFill>
                  <a:srgbClr val="00B050"/>
                </a:solidFill>
                <a:cs typeface="Calibri" panose="020F0502020204030204" pitchFamily="34" charset="0"/>
              </a:rPr>
              <a:t>й</a:t>
            </a:r>
            <a:r>
              <a:rPr lang="ru-RU" sz="2500" b="1" spc="-5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sz="2500" b="1" spc="-5" dirty="0" err="1">
                <a:solidFill>
                  <a:srgbClr val="00B050"/>
                </a:solidFill>
                <a:cs typeface="Calibri" panose="020F0502020204030204" pitchFamily="34" charset="0"/>
              </a:rPr>
              <a:t>ф</a:t>
            </a:r>
            <a:r>
              <a:rPr sz="2500" b="1" dirty="0" err="1">
                <a:solidFill>
                  <a:srgbClr val="00B050"/>
                </a:solidFill>
                <a:cs typeface="Calibri" panose="020F0502020204030204" pitchFamily="34" charset="0"/>
              </a:rPr>
              <a:t>о</a:t>
            </a:r>
            <a:r>
              <a:rPr sz="2500" b="1" spc="-50" dirty="0" err="1">
                <a:solidFill>
                  <a:srgbClr val="00B050"/>
                </a:solidFill>
                <a:cs typeface="Calibri" panose="020F0502020204030204" pitchFamily="34" charset="0"/>
              </a:rPr>
              <a:t>р</a:t>
            </a:r>
            <a:r>
              <a:rPr sz="2500" b="1" spc="-15" dirty="0" err="1">
                <a:solidFill>
                  <a:srgbClr val="00B050"/>
                </a:solidFill>
                <a:cs typeface="Calibri" panose="020F0502020204030204" pitchFamily="34" charset="0"/>
              </a:rPr>
              <a:t>м</a:t>
            </a:r>
            <a:r>
              <a:rPr sz="2500" b="1" spc="-5" dirty="0" err="1">
                <a:solidFill>
                  <a:srgbClr val="00B050"/>
                </a:solidFill>
                <a:cs typeface="Calibri" panose="020F0502020204030204" pitchFamily="34" charset="0"/>
              </a:rPr>
              <a:t>е</a:t>
            </a:r>
            <a:r>
              <a:rPr lang="ru-RU" sz="2500" b="1" spc="-5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sz="2500" b="1" spc="5" dirty="0" err="1">
                <a:solidFill>
                  <a:srgbClr val="00B050"/>
                </a:solidFill>
                <a:cs typeface="Calibri" panose="020F0502020204030204" pitchFamily="34" charset="0"/>
              </a:rPr>
              <a:t>э</a:t>
            </a:r>
            <a:r>
              <a:rPr sz="2500" b="1" spc="-20" dirty="0" err="1">
                <a:solidFill>
                  <a:srgbClr val="00B050"/>
                </a:solidFill>
                <a:cs typeface="Calibri" panose="020F0502020204030204" pitchFamily="34" charset="0"/>
              </a:rPr>
              <a:t>в</a:t>
            </a:r>
            <a:r>
              <a:rPr sz="2500" b="1" spc="-40" dirty="0" err="1">
                <a:solidFill>
                  <a:srgbClr val="00B050"/>
                </a:solidFill>
                <a:cs typeface="Calibri" panose="020F0502020204030204" pitchFamily="34" charset="0"/>
              </a:rPr>
              <a:t>о</a:t>
            </a:r>
            <a:r>
              <a:rPr sz="2500" b="1" spc="-10" dirty="0" err="1">
                <a:solidFill>
                  <a:srgbClr val="00B050"/>
                </a:solidFill>
                <a:cs typeface="Calibri" panose="020F0502020204030204" pitchFamily="34" charset="0"/>
              </a:rPr>
              <a:t>лю</a:t>
            </a:r>
            <a:r>
              <a:rPr sz="2500" b="1" spc="-5" dirty="0" err="1">
                <a:solidFill>
                  <a:srgbClr val="00B050"/>
                </a:solidFill>
                <a:cs typeface="Calibri" panose="020F0502020204030204" pitchFamily="34" charset="0"/>
              </a:rPr>
              <a:t>ци</a:t>
            </a:r>
            <a:r>
              <a:rPr sz="2500" b="1" dirty="0" err="1">
                <a:solidFill>
                  <a:srgbClr val="00B050"/>
                </a:solidFill>
                <a:cs typeface="Calibri" panose="020F0502020204030204" pitchFamily="34" charset="0"/>
              </a:rPr>
              <a:t>о</a:t>
            </a:r>
            <a:r>
              <a:rPr sz="2500" b="1" spc="-5" dirty="0" err="1">
                <a:solidFill>
                  <a:srgbClr val="00B050"/>
                </a:solidFill>
                <a:cs typeface="Calibri" panose="020F0502020204030204" pitchFamily="34" charset="0"/>
              </a:rPr>
              <a:t>нн</a:t>
            </a:r>
            <a:r>
              <a:rPr sz="2500" b="1" dirty="0" err="1">
                <a:solidFill>
                  <a:srgbClr val="00B050"/>
                </a:solidFill>
                <a:cs typeface="Calibri" panose="020F0502020204030204" pitchFamily="34" charset="0"/>
              </a:rPr>
              <a:t>о</a:t>
            </a:r>
            <a:r>
              <a:rPr sz="2500" b="1" spc="-75" dirty="0" err="1">
                <a:solidFill>
                  <a:srgbClr val="00B050"/>
                </a:solidFill>
                <a:cs typeface="Calibri" panose="020F0502020204030204" pitchFamily="34" charset="0"/>
              </a:rPr>
              <a:t>г</a:t>
            </a:r>
            <a:r>
              <a:rPr lang="ru-RU" sz="2500" b="1" spc="-75" dirty="0">
                <a:solidFill>
                  <a:srgbClr val="00B050"/>
                </a:solidFill>
                <a:cs typeface="Calibri" panose="020F0502020204030204" pitchFamily="34" charset="0"/>
              </a:rPr>
              <a:t>о </a:t>
            </a:r>
            <a:r>
              <a:rPr lang="ru-RU" sz="2500" b="1" spc="-5" dirty="0">
                <a:solidFill>
                  <a:srgbClr val="00B050"/>
                </a:solidFill>
                <a:cs typeface="Calibri" panose="020F0502020204030204" pitchFamily="34" charset="0"/>
              </a:rPr>
              <a:t>п</a:t>
            </a:r>
            <a:r>
              <a:rPr sz="2500" b="1" dirty="0" err="1">
                <a:solidFill>
                  <a:srgbClr val="00B050"/>
                </a:solidFill>
                <a:cs typeface="Calibri" panose="020F0502020204030204" pitchFamily="34" charset="0"/>
              </a:rPr>
              <a:t>ро</a:t>
            </a:r>
            <a:r>
              <a:rPr sz="2500" b="1" spc="-5" dirty="0" err="1">
                <a:solidFill>
                  <a:srgbClr val="00B050"/>
                </a:solidFill>
                <a:cs typeface="Calibri" panose="020F0502020204030204" pitchFamily="34" charset="0"/>
              </a:rPr>
              <a:t>ц</a:t>
            </a:r>
            <a:r>
              <a:rPr sz="2500" b="1" spc="45" dirty="0" err="1">
                <a:solidFill>
                  <a:srgbClr val="00B050"/>
                </a:solidFill>
                <a:cs typeface="Calibri" panose="020F0502020204030204" pitchFamily="34" charset="0"/>
              </a:rPr>
              <a:t>е</a:t>
            </a:r>
            <a:r>
              <a:rPr sz="2500" b="1" spc="-15" dirty="0" err="1">
                <a:solidFill>
                  <a:srgbClr val="00B050"/>
                </a:solidFill>
                <a:cs typeface="Calibri" panose="020F0502020204030204" pitchFamily="34" charset="0"/>
              </a:rPr>
              <a:t>с</a:t>
            </a:r>
            <a:r>
              <a:rPr sz="2500" b="1" spc="25" dirty="0" err="1">
                <a:solidFill>
                  <a:srgbClr val="00B050"/>
                </a:solidFill>
                <a:cs typeface="Calibri" panose="020F0502020204030204" pitchFamily="34" charset="0"/>
              </a:rPr>
              <a:t>с</a:t>
            </a:r>
            <a:r>
              <a:rPr sz="2500" b="1" spc="-5" dirty="0" err="1">
                <a:solidFill>
                  <a:srgbClr val="00B050"/>
                </a:solidFill>
                <a:cs typeface="Calibri" panose="020F0502020204030204" pitchFamily="34" charset="0"/>
              </a:rPr>
              <a:t>а</a:t>
            </a:r>
            <a:r>
              <a:rPr lang="ru-RU" sz="2500" b="1" spc="-5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sz="2500" b="1" spc="-15" dirty="0" err="1">
                <a:solidFill>
                  <a:srgbClr val="00B050"/>
                </a:solidFill>
                <a:cs typeface="Calibri" panose="020F0502020204030204" pitchFamily="34" charset="0"/>
              </a:rPr>
              <a:t>м</a:t>
            </a:r>
            <a:r>
              <a:rPr sz="2500" b="1" spc="-75" dirty="0" err="1">
                <a:solidFill>
                  <a:srgbClr val="00B050"/>
                </a:solidFill>
                <a:cs typeface="Calibri" panose="020F0502020204030204" pitchFamily="34" charset="0"/>
              </a:rPr>
              <a:t>о</a:t>
            </a:r>
            <a:r>
              <a:rPr sz="2500" b="1" spc="-5" dirty="0" err="1">
                <a:solidFill>
                  <a:srgbClr val="00B050"/>
                </a:solidFill>
                <a:cs typeface="Calibri" panose="020F0502020204030204" pitchFamily="34" charset="0"/>
              </a:rPr>
              <a:t>ж</a:t>
            </a:r>
            <a:r>
              <a:rPr sz="2500" b="1" spc="10" dirty="0" err="1">
                <a:solidFill>
                  <a:srgbClr val="00B050"/>
                </a:solidFill>
                <a:cs typeface="Calibri" panose="020F0502020204030204" pitchFamily="34" charset="0"/>
              </a:rPr>
              <a:t>н</a:t>
            </a:r>
            <a:r>
              <a:rPr sz="2500" b="1" spc="-5" dirty="0" err="1">
                <a:solidFill>
                  <a:srgbClr val="00B050"/>
                </a:solidFill>
                <a:cs typeface="Calibri" panose="020F0502020204030204" pitchFamily="34" charset="0"/>
              </a:rPr>
              <a:t>о</a:t>
            </a:r>
            <a:r>
              <a:rPr lang="ru-RU" sz="2500" b="1" spc="-5" dirty="0">
                <a:solidFill>
                  <a:srgbClr val="00B050"/>
                </a:solidFill>
                <a:cs typeface="Calibri" panose="020F0502020204030204" pitchFamily="34" charset="0"/>
              </a:rPr>
              <a:t> отнести данный пример? </a:t>
            </a:r>
          </a:p>
          <a:p>
            <a:pPr algn="just">
              <a:spcBef>
                <a:spcPts val="0"/>
              </a:spcBef>
              <a:tabLst>
                <a:tab pos="393065" algn="l"/>
                <a:tab pos="1385570" algn="l"/>
                <a:tab pos="2490470" algn="l"/>
                <a:tab pos="5003165" algn="l"/>
                <a:tab pos="6525895" algn="l"/>
              </a:tabLst>
            </a:pPr>
            <a:r>
              <a:rPr lang="ru-RU" sz="2500" b="1" spc="-5" dirty="0">
                <a:solidFill>
                  <a:srgbClr val="FFC000"/>
                </a:solidFill>
                <a:cs typeface="Calibri" panose="020F0502020204030204" pitchFamily="34" charset="0"/>
              </a:rPr>
              <a:t>Почему сравнение </a:t>
            </a:r>
            <a:r>
              <a:rPr lang="ru-RU" sz="2500" b="1" spc="-10" dirty="0">
                <a:solidFill>
                  <a:srgbClr val="FFC000"/>
                </a:solidFill>
                <a:cs typeface="Calibri" panose="020F0502020204030204" pitchFamily="34" charset="0"/>
              </a:rPr>
              <a:t>между</a:t>
            </a:r>
            <a:r>
              <a:rPr lang="ru-RU" sz="2500" b="1" spc="-5" dirty="0">
                <a:solidFill>
                  <a:srgbClr val="FFC000"/>
                </a:solidFill>
                <a:cs typeface="Calibri" panose="020F0502020204030204" pitchFamily="34" charset="0"/>
              </a:rPr>
              <a:t> вариантами корнеплода турнепса и </a:t>
            </a:r>
            <a:r>
              <a:rPr lang="ru-RU" sz="2500" b="1" spc="-10" dirty="0">
                <a:solidFill>
                  <a:srgbClr val="FFC000"/>
                </a:solidFill>
                <a:cs typeface="Calibri" panose="020F0502020204030204" pitchFamily="34" charset="0"/>
              </a:rPr>
              <a:t>подобными вариантами клубня </a:t>
            </a:r>
            <a:r>
              <a:rPr lang="ru-RU" sz="2500" b="1" spc="-20" dirty="0">
                <a:solidFill>
                  <a:srgbClr val="FFC000"/>
                </a:solidFill>
                <a:cs typeface="Calibri" panose="020F0502020204030204" pitchFamily="34" charset="0"/>
              </a:rPr>
              <a:t>картофеля </a:t>
            </a:r>
            <a:r>
              <a:rPr lang="ru-RU" sz="2500" b="1" spc="-5" dirty="0">
                <a:solidFill>
                  <a:srgbClr val="FFC000"/>
                </a:solidFill>
                <a:cs typeface="Calibri" panose="020F0502020204030204" pitchFamily="34" charset="0"/>
              </a:rPr>
              <a:t>нельзя  </a:t>
            </a:r>
            <a:r>
              <a:rPr lang="ru-RU" sz="2500" b="1" spc="-20" dirty="0">
                <a:solidFill>
                  <a:srgbClr val="FFC000"/>
                </a:solidFill>
                <a:cs typeface="Calibri" panose="020F0502020204030204" pitchFamily="34" charset="0"/>
              </a:rPr>
              <a:t>рассматривать </a:t>
            </a:r>
            <a:r>
              <a:rPr lang="ru-RU" sz="2500" b="1" spc="-5" dirty="0">
                <a:solidFill>
                  <a:srgbClr val="FFC000"/>
                </a:solidFill>
                <a:cs typeface="Calibri" panose="020F0502020204030204" pitchFamily="34" charset="0"/>
              </a:rPr>
              <a:t>в </a:t>
            </a:r>
            <a:r>
              <a:rPr lang="ru-RU" sz="2500" b="1" spc="-20" dirty="0">
                <a:solidFill>
                  <a:srgbClr val="FFC000"/>
                </a:solidFill>
                <a:cs typeface="Calibri" panose="020F0502020204030204" pitchFamily="34" charset="0"/>
              </a:rPr>
              <a:t>качестве </a:t>
            </a:r>
            <a:r>
              <a:rPr lang="ru-RU" sz="2500" b="1" spc="-15" dirty="0">
                <a:solidFill>
                  <a:srgbClr val="FFC000"/>
                </a:solidFill>
                <a:cs typeface="Calibri" panose="020F0502020204030204" pitchFamily="34" charset="0"/>
              </a:rPr>
              <a:t>проявления  </a:t>
            </a:r>
            <a:r>
              <a:rPr lang="ru-RU" sz="2500" b="1" spc="-10" dirty="0">
                <a:solidFill>
                  <a:srgbClr val="FFC000"/>
                </a:solidFill>
                <a:cs typeface="Calibri" panose="020F0502020204030204" pitchFamily="34" charset="0"/>
              </a:rPr>
              <a:t>проиллюстрированного</a:t>
            </a:r>
            <a:r>
              <a:rPr lang="ru-RU" sz="2500" b="1" dirty="0">
                <a:solidFill>
                  <a:srgbClr val="FFC000"/>
                </a:solidFill>
                <a:cs typeface="Calibri" panose="020F0502020204030204" pitchFamily="34" charset="0"/>
              </a:rPr>
              <a:t> </a:t>
            </a:r>
            <a:r>
              <a:rPr lang="ru-RU" sz="2500" b="1" spc="-30" dirty="0">
                <a:solidFill>
                  <a:srgbClr val="FFC000"/>
                </a:solidFill>
                <a:cs typeface="Calibri" panose="020F0502020204030204" pitchFamily="34" charset="0"/>
              </a:rPr>
              <a:t>закона?</a:t>
            </a:r>
            <a:endParaRPr sz="2500" b="1" dirty="0">
              <a:solidFill>
                <a:srgbClr val="FFC000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0668" y="20973"/>
            <a:ext cx="11803310" cy="49680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3405" algn="just">
              <a:spcBef>
                <a:spcPts val="0"/>
              </a:spcBef>
              <a:tabLst>
                <a:tab pos="260350" algn="l"/>
              </a:tabLst>
            </a:pPr>
            <a:r>
              <a:rPr lang="ru-RU" sz="2300" spc="-20" dirty="0">
                <a:latin typeface="Times New Roman"/>
                <a:cs typeface="Times New Roman"/>
              </a:rPr>
              <a:t>Элементы ответа</a:t>
            </a:r>
          </a:p>
          <a:p>
            <a:pPr marR="573405" algn="just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2300" b="1" spc="-20" dirty="0" err="1">
                <a:solidFill>
                  <a:srgbClr val="FF0000"/>
                </a:solidFill>
                <a:latin typeface="Times New Roman"/>
                <a:cs typeface="Times New Roman"/>
              </a:rPr>
              <a:t>закон</a:t>
            </a:r>
            <a:r>
              <a:rPr sz="23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гомологических рядов </a:t>
            </a: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в </a:t>
            </a:r>
            <a:r>
              <a:rPr sz="23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наследственной изменчивости  </a:t>
            </a:r>
            <a:r>
              <a:rPr sz="23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(закон </a:t>
            </a:r>
            <a:r>
              <a:rPr sz="23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гомологических рядов Н.И. Вавилова; </a:t>
            </a:r>
            <a:r>
              <a:rPr sz="23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закон</a:t>
            </a:r>
            <a:r>
              <a:rPr sz="23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Вавилова);</a:t>
            </a:r>
            <a:endParaRPr sz="23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2300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родственные </a:t>
            </a:r>
            <a:r>
              <a:rPr sz="23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виды </a:t>
            </a:r>
            <a:r>
              <a:rPr sz="2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турнепса и </a:t>
            </a:r>
            <a:r>
              <a:rPr sz="2300" b="1" spc="-2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дайкона </a:t>
            </a:r>
            <a:r>
              <a:rPr sz="2300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обладают </a:t>
            </a:r>
            <a:r>
              <a:rPr sz="2300" b="1" spc="-2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сходными </a:t>
            </a:r>
            <a:r>
              <a:rPr sz="2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рядами  </a:t>
            </a:r>
            <a:r>
              <a:rPr sz="23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наследственной изменчивости </a:t>
            </a:r>
            <a:r>
              <a:rPr sz="2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(у </a:t>
            </a:r>
            <a:r>
              <a:rPr sz="2300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родственных видов турнепса и  дайкона возникали схожие по проявлению мутации);</a:t>
            </a:r>
          </a:p>
          <a:p>
            <a:pPr marR="469265" algn="just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23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форма эволюционного </a:t>
            </a:r>
            <a:r>
              <a:rPr sz="23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процесса </a:t>
            </a:r>
            <a:r>
              <a:rPr sz="2300" b="1" dirty="0">
                <a:solidFill>
                  <a:srgbClr val="00B050"/>
                </a:solidFill>
                <a:latin typeface="Times New Roman"/>
                <a:cs typeface="Times New Roman"/>
              </a:rPr>
              <a:t>– </a:t>
            </a:r>
            <a:r>
              <a:rPr sz="23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параллелизм </a:t>
            </a:r>
            <a:r>
              <a:rPr sz="2300" b="1" dirty="0">
                <a:solidFill>
                  <a:srgbClr val="00B050"/>
                </a:solidFill>
                <a:latin typeface="Times New Roman"/>
                <a:cs typeface="Times New Roman"/>
              </a:rPr>
              <a:t>(параллельная  </a:t>
            </a:r>
            <a:r>
              <a:rPr sz="23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эволюция;</a:t>
            </a:r>
            <a:r>
              <a:rPr sz="23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3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конвергенция);</a:t>
            </a:r>
            <a:endParaRPr sz="2300" b="1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buAutoNum type="arabicParenR"/>
              <a:tabLst>
                <a:tab pos="259715" algn="l"/>
              </a:tabLst>
            </a:pP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данный </a:t>
            </a:r>
            <a:r>
              <a:rPr sz="230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закон </a:t>
            </a: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применим </a:t>
            </a:r>
            <a:r>
              <a:rPr sz="2300" b="1" spc="-30" dirty="0">
                <a:solidFill>
                  <a:srgbClr val="FFC000"/>
                </a:solidFill>
                <a:latin typeface="Times New Roman"/>
                <a:cs typeface="Times New Roman"/>
              </a:rPr>
              <a:t>только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к </a:t>
            </a:r>
            <a:r>
              <a:rPr sz="23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родственным</a:t>
            </a:r>
            <a:r>
              <a:rPr sz="2300" b="1" spc="6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организмам</a:t>
            </a: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,</a:t>
            </a:r>
            <a:r>
              <a:rPr lang="ru-RU"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а </a:t>
            </a: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турнепс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и </a:t>
            </a:r>
            <a:r>
              <a:rPr sz="23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картофель </a:t>
            </a:r>
            <a:r>
              <a:rPr sz="2300" b="1" spc="5" dirty="0">
                <a:solidFill>
                  <a:srgbClr val="FFC000"/>
                </a:solidFill>
                <a:latin typeface="Times New Roman"/>
                <a:cs typeface="Times New Roman"/>
              </a:rPr>
              <a:t>относятся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к </a:t>
            </a: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разным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семействам </a:t>
            </a: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(группам;  Капустным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и </a:t>
            </a:r>
            <a:r>
              <a:rPr sz="2300" b="1" dirty="0" err="1">
                <a:solidFill>
                  <a:srgbClr val="FFC000"/>
                </a:solidFill>
                <a:latin typeface="Times New Roman"/>
                <a:cs typeface="Times New Roman"/>
              </a:rPr>
              <a:t>Паслёновы</a:t>
            </a:r>
            <a:r>
              <a:rPr lang="ru-RU"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м);</a:t>
            </a:r>
            <a:endParaRPr sz="2300" b="1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R="630555" algn="just">
              <a:spcBef>
                <a:spcPts val="0"/>
              </a:spcBef>
              <a:buAutoNum type="arabicParenR" startAt="5"/>
              <a:tabLst>
                <a:tab pos="259715" algn="l"/>
              </a:tabLst>
            </a:pP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данный </a:t>
            </a:r>
            <a:r>
              <a:rPr sz="230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закон </a:t>
            </a: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применим </a:t>
            </a:r>
            <a:r>
              <a:rPr sz="2300" b="1" spc="-30" dirty="0">
                <a:solidFill>
                  <a:srgbClr val="FFC000"/>
                </a:solidFill>
                <a:latin typeface="Times New Roman"/>
                <a:cs typeface="Times New Roman"/>
              </a:rPr>
              <a:t>только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к </a:t>
            </a:r>
            <a:r>
              <a:rPr sz="2300" b="1" spc="-15" dirty="0">
                <a:solidFill>
                  <a:srgbClr val="FFC000"/>
                </a:solidFill>
                <a:latin typeface="Times New Roman"/>
                <a:cs typeface="Times New Roman"/>
              </a:rPr>
              <a:t>гомологичным </a:t>
            </a: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структурам  организмов (клубень </a:t>
            </a:r>
            <a:r>
              <a:rPr sz="23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картофеля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– </a:t>
            </a: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видоизменённый</a:t>
            </a:r>
            <a:r>
              <a:rPr sz="2300" b="1" spc="-5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spc="-40" dirty="0" err="1">
                <a:solidFill>
                  <a:srgbClr val="FFC000"/>
                </a:solidFill>
                <a:latin typeface="Times New Roman"/>
                <a:cs typeface="Times New Roman"/>
              </a:rPr>
              <a:t>побег</a:t>
            </a:r>
            <a:r>
              <a:rPr sz="2300" b="1" spc="-40" dirty="0">
                <a:solidFill>
                  <a:srgbClr val="FFC000"/>
                </a:solidFill>
                <a:latin typeface="Times New Roman"/>
                <a:cs typeface="Times New Roman"/>
              </a:rPr>
              <a:t>,</a:t>
            </a:r>
            <a:r>
              <a:rPr lang="ru-RU" sz="2300" b="1" spc="-4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а </a:t>
            </a:r>
            <a:r>
              <a:rPr sz="230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корнеплод 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турнепса – </a:t>
            </a:r>
            <a:r>
              <a:rPr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видоизменённый</a:t>
            </a:r>
            <a:r>
              <a:rPr sz="2300" b="1" spc="-15" dirty="0">
                <a:solidFill>
                  <a:srgbClr val="FFC000"/>
                </a:solidFill>
                <a:latin typeface="Times New Roman"/>
                <a:cs typeface="Times New Roman"/>
              </a:rPr>
              <a:t> корень).</a:t>
            </a:r>
            <a:endParaRPr sz="2300" b="1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12700"/>
            <a:r>
              <a:rPr sz="1400" i="1" spc="-5" dirty="0">
                <a:latin typeface="Times New Roman"/>
                <a:cs typeface="Times New Roman"/>
              </a:rPr>
              <a:t>За </a:t>
            </a:r>
            <a:r>
              <a:rPr sz="1400" i="1" spc="-10" dirty="0">
                <a:latin typeface="Times New Roman"/>
                <a:cs typeface="Times New Roman"/>
              </a:rPr>
              <a:t>дополнительную </a:t>
            </a:r>
            <a:r>
              <a:rPr sz="1400" i="1" spc="-15" dirty="0">
                <a:latin typeface="Times New Roman"/>
                <a:cs typeface="Times New Roman"/>
              </a:rPr>
              <a:t>информацию, </a:t>
            </a:r>
            <a:r>
              <a:rPr sz="1400" i="1" spc="-5" dirty="0">
                <a:latin typeface="Times New Roman"/>
                <a:cs typeface="Times New Roman"/>
              </a:rPr>
              <a:t>не </a:t>
            </a:r>
            <a:r>
              <a:rPr sz="1400" i="1" spc="-5" dirty="0" err="1">
                <a:latin typeface="Times New Roman"/>
                <a:cs typeface="Times New Roman"/>
              </a:rPr>
              <a:t>имеющую</a:t>
            </a:r>
            <a:r>
              <a:rPr sz="1400" i="1" spc="50" dirty="0">
                <a:latin typeface="Times New Roman"/>
                <a:cs typeface="Times New Roman"/>
              </a:rPr>
              <a:t> </a:t>
            </a:r>
            <a:r>
              <a:rPr sz="1400" i="1" spc="-5" dirty="0" err="1">
                <a:latin typeface="Times New Roman"/>
                <a:cs typeface="Times New Roman"/>
              </a:rPr>
              <a:t>отношения</a:t>
            </a:r>
            <a:r>
              <a:rPr lang="ru-RU" sz="1400" i="1" spc="-5" dirty="0">
                <a:latin typeface="Times New Roman"/>
                <a:cs typeface="Times New Roman"/>
              </a:rPr>
              <a:t> </a:t>
            </a:r>
            <a:r>
              <a:rPr sz="1400" i="1" dirty="0">
                <a:latin typeface="Times New Roman"/>
                <a:cs typeface="Times New Roman"/>
              </a:rPr>
              <a:t>к </a:t>
            </a:r>
            <a:r>
              <a:rPr sz="1400" i="1" spc="-10" dirty="0">
                <a:latin typeface="Times New Roman"/>
                <a:cs typeface="Times New Roman"/>
              </a:rPr>
              <a:t>вопросу </a:t>
            </a:r>
            <a:r>
              <a:rPr sz="1400" i="1" spc="-5" dirty="0">
                <a:latin typeface="Times New Roman"/>
                <a:cs typeface="Times New Roman"/>
              </a:rPr>
              <a:t>задания, </a:t>
            </a:r>
            <a:r>
              <a:rPr sz="1400" i="1" spc="-10" dirty="0">
                <a:latin typeface="Times New Roman"/>
                <a:cs typeface="Times New Roman"/>
              </a:rPr>
              <a:t>баллы </a:t>
            </a:r>
            <a:r>
              <a:rPr sz="1400" i="1" spc="-5" dirty="0">
                <a:latin typeface="Times New Roman"/>
                <a:cs typeface="Times New Roman"/>
              </a:rPr>
              <a:t>не начисляются, но </a:t>
            </a:r>
            <a:r>
              <a:rPr sz="1400" i="1" dirty="0">
                <a:latin typeface="Times New Roman"/>
                <a:cs typeface="Times New Roman"/>
              </a:rPr>
              <a:t>за </a:t>
            </a:r>
            <a:r>
              <a:rPr sz="1400" i="1" spc="-5" dirty="0">
                <a:latin typeface="Times New Roman"/>
                <a:cs typeface="Times New Roman"/>
              </a:rPr>
              <a:t>наличие </a:t>
            </a:r>
            <a:r>
              <a:rPr sz="1400" i="1" dirty="0">
                <a:latin typeface="Times New Roman"/>
                <a:cs typeface="Times New Roman"/>
              </a:rPr>
              <a:t>в </a:t>
            </a:r>
            <a:r>
              <a:rPr sz="1400" i="1" spc="-5" dirty="0">
                <a:latin typeface="Times New Roman"/>
                <a:cs typeface="Times New Roman"/>
              </a:rPr>
              <a:t>ней  </a:t>
            </a:r>
            <a:r>
              <a:rPr sz="1400" i="1" spc="-10" dirty="0">
                <a:latin typeface="Times New Roman"/>
                <a:cs typeface="Times New Roman"/>
              </a:rPr>
              <a:t>ошибок </a:t>
            </a:r>
            <a:r>
              <a:rPr sz="1400" i="1" spc="-5" dirty="0">
                <a:latin typeface="Times New Roman"/>
                <a:cs typeface="Times New Roman"/>
              </a:rPr>
              <a:t>снимается </a:t>
            </a:r>
            <a:r>
              <a:rPr sz="1400" i="1" dirty="0">
                <a:latin typeface="Times New Roman"/>
                <a:cs typeface="Times New Roman"/>
              </a:rPr>
              <a:t>1 </a:t>
            </a:r>
            <a:r>
              <a:rPr sz="1400" i="1" spc="-5" dirty="0">
                <a:latin typeface="Times New Roman"/>
                <a:cs typeface="Times New Roman"/>
              </a:rPr>
              <a:t>балл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7CEDA49B-4F45-4D7F-F7CC-779E4C664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631168"/>
              </p:ext>
            </p:extLst>
          </p:nvPr>
        </p:nvGraphicFramePr>
        <p:xfrm>
          <a:off x="1149293" y="4947113"/>
          <a:ext cx="10418005" cy="1755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39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5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себя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четыре-пять названных</a:t>
                      </a:r>
                      <a:r>
                        <a:rPr sz="1200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выше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элементов,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содержит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ошибок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47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себя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три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из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названных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2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элементов,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которые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ошибок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83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себя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два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из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названных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200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элементов,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которые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ошибок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757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Все иные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ситуации,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соответствующие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правилам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выставления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3,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 и 1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балла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862" y="5730816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0" y="39847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6E615CF1-D97C-6B8A-1705-2FE3E05B21BF}"/>
              </a:ext>
            </a:extLst>
          </p:cNvPr>
          <p:cNvSpPr/>
          <p:nvPr/>
        </p:nvSpPr>
        <p:spPr>
          <a:xfrm>
            <a:off x="-28820" y="618688"/>
            <a:ext cx="6538677" cy="1235279"/>
          </a:xfrm>
          <a:prstGeom prst="rect">
            <a:avLst/>
          </a:prstGeom>
          <a:blipFill>
            <a:blip r:embed="rId2" cstate="print"/>
            <a:stretch>
              <a:fillRect t="-236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EE51D47E-2827-D2C7-2CB5-4CA02060C1C9}"/>
              </a:ext>
            </a:extLst>
          </p:cNvPr>
          <p:cNvSpPr/>
          <p:nvPr/>
        </p:nvSpPr>
        <p:spPr>
          <a:xfrm>
            <a:off x="-28819" y="1767046"/>
            <a:ext cx="6446398" cy="1294936"/>
          </a:xfrm>
          <a:prstGeom prst="rect">
            <a:avLst/>
          </a:prstGeom>
          <a:blipFill>
            <a:blip r:embed="rId3" cstate="print"/>
            <a:stretch>
              <a:fillRect r="-143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1D99090F-5CAC-5BDF-DF8F-1074CE117C50}"/>
              </a:ext>
            </a:extLst>
          </p:cNvPr>
          <p:cNvSpPr txBox="1"/>
          <p:nvPr/>
        </p:nvSpPr>
        <p:spPr>
          <a:xfrm>
            <a:off x="6300133" y="245531"/>
            <a:ext cx="5695006" cy="6306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3405">
              <a:spcBef>
                <a:spcPts val="0"/>
              </a:spcBef>
              <a:tabLst>
                <a:tab pos="260350" algn="l"/>
              </a:tabLst>
            </a:pPr>
            <a:r>
              <a:rPr lang="ru-RU" sz="1900" spc="-20" dirty="0">
                <a:latin typeface="Times New Roman"/>
                <a:cs typeface="Times New Roman"/>
              </a:rPr>
              <a:t>Элементы ответа:</a:t>
            </a:r>
          </a:p>
          <a:p>
            <a:pPr marR="573405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1900" spc="-20" dirty="0" err="1">
                <a:latin typeface="Times New Roman"/>
                <a:cs typeface="Times New Roman"/>
              </a:rPr>
              <a:t>закон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гомологических рядов </a:t>
            </a:r>
            <a:r>
              <a:rPr sz="1900" dirty="0">
                <a:latin typeface="Times New Roman"/>
                <a:cs typeface="Times New Roman"/>
              </a:rPr>
              <a:t>в </a:t>
            </a:r>
            <a:r>
              <a:rPr sz="1900" spc="-5" dirty="0">
                <a:latin typeface="Times New Roman"/>
                <a:cs typeface="Times New Roman"/>
              </a:rPr>
              <a:t>наследственной изменчивости  </a:t>
            </a:r>
            <a:r>
              <a:rPr sz="1900" spc="-20" dirty="0">
                <a:latin typeface="Times New Roman"/>
                <a:cs typeface="Times New Roman"/>
              </a:rPr>
              <a:t>(закон </a:t>
            </a:r>
            <a:r>
              <a:rPr sz="1900" spc="-5" dirty="0">
                <a:latin typeface="Times New Roman"/>
                <a:cs typeface="Times New Roman"/>
              </a:rPr>
              <a:t>гомологических рядов Н.И. Вавилова; </a:t>
            </a:r>
            <a:r>
              <a:rPr sz="1900" spc="-20" dirty="0">
                <a:latin typeface="Times New Roman"/>
                <a:cs typeface="Times New Roman"/>
              </a:rPr>
              <a:t>закон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Вавилова);</a:t>
            </a:r>
            <a:endParaRPr sz="1900" dirty="0">
              <a:latin typeface="Times New Roman"/>
              <a:cs typeface="Times New Roman"/>
            </a:endParaRPr>
          </a:p>
          <a:p>
            <a:pPr marR="5080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1900" spc="-10" dirty="0">
                <a:latin typeface="Times New Roman"/>
                <a:cs typeface="Times New Roman"/>
              </a:rPr>
              <a:t>родственные </a:t>
            </a:r>
            <a:r>
              <a:rPr sz="1900" spc="-5" dirty="0">
                <a:latin typeface="Times New Roman"/>
                <a:cs typeface="Times New Roman"/>
              </a:rPr>
              <a:t>виды </a:t>
            </a:r>
            <a:r>
              <a:rPr sz="1900" dirty="0">
                <a:latin typeface="Times New Roman"/>
                <a:cs typeface="Times New Roman"/>
              </a:rPr>
              <a:t>турнепса и </a:t>
            </a:r>
            <a:r>
              <a:rPr sz="1900" spc="-20" dirty="0">
                <a:latin typeface="Times New Roman"/>
                <a:cs typeface="Times New Roman"/>
              </a:rPr>
              <a:t>дайкона </a:t>
            </a:r>
            <a:r>
              <a:rPr sz="1900" spc="-10" dirty="0">
                <a:latin typeface="Times New Roman"/>
                <a:cs typeface="Times New Roman"/>
              </a:rPr>
              <a:t>обладают </a:t>
            </a:r>
            <a:r>
              <a:rPr sz="1900" spc="-20" dirty="0">
                <a:latin typeface="Times New Roman"/>
                <a:cs typeface="Times New Roman"/>
              </a:rPr>
              <a:t>сходными </a:t>
            </a:r>
            <a:r>
              <a:rPr sz="1900" dirty="0">
                <a:latin typeface="Times New Roman"/>
                <a:cs typeface="Times New Roman"/>
              </a:rPr>
              <a:t>рядами  </a:t>
            </a:r>
            <a:r>
              <a:rPr sz="1900" spc="-5" dirty="0">
                <a:latin typeface="Times New Roman"/>
                <a:cs typeface="Times New Roman"/>
              </a:rPr>
              <a:t>наследственной изменчивости </a:t>
            </a:r>
            <a:r>
              <a:rPr sz="1900" dirty="0">
                <a:latin typeface="Times New Roman"/>
                <a:cs typeface="Times New Roman"/>
              </a:rPr>
              <a:t>(у </a:t>
            </a:r>
            <a:r>
              <a:rPr sz="1900" spc="-10" dirty="0">
                <a:latin typeface="Times New Roman"/>
                <a:cs typeface="Times New Roman"/>
              </a:rPr>
              <a:t>родственных </a:t>
            </a:r>
            <a:r>
              <a:rPr sz="1900" spc="-5" dirty="0">
                <a:latin typeface="Times New Roman"/>
                <a:cs typeface="Times New Roman"/>
              </a:rPr>
              <a:t>видов </a:t>
            </a:r>
            <a:r>
              <a:rPr sz="1900" dirty="0">
                <a:latin typeface="Times New Roman"/>
                <a:cs typeface="Times New Roman"/>
              </a:rPr>
              <a:t>турнепса и  </a:t>
            </a:r>
            <a:r>
              <a:rPr sz="1900" spc="-20" dirty="0">
                <a:latin typeface="Times New Roman"/>
                <a:cs typeface="Times New Roman"/>
              </a:rPr>
              <a:t>дайкона </a:t>
            </a:r>
            <a:r>
              <a:rPr sz="1900" spc="-5" dirty="0">
                <a:latin typeface="Times New Roman"/>
                <a:cs typeface="Times New Roman"/>
              </a:rPr>
              <a:t>возникали </a:t>
            </a:r>
            <a:r>
              <a:rPr sz="1900" spc="-25" dirty="0">
                <a:latin typeface="Times New Roman"/>
                <a:cs typeface="Times New Roman"/>
              </a:rPr>
              <a:t>схожие </a:t>
            </a:r>
            <a:r>
              <a:rPr sz="1900" spc="-5" dirty="0">
                <a:latin typeface="Times New Roman"/>
                <a:cs typeface="Times New Roman"/>
              </a:rPr>
              <a:t>по </a:t>
            </a:r>
            <a:r>
              <a:rPr sz="1900" spc="-10" dirty="0">
                <a:latin typeface="Times New Roman"/>
                <a:cs typeface="Times New Roman"/>
              </a:rPr>
              <a:t>проявлению</a:t>
            </a:r>
            <a:r>
              <a:rPr sz="1900" spc="5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мутации);</a:t>
            </a:r>
          </a:p>
          <a:p>
            <a:pPr marR="469265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1900" spc="-10" dirty="0">
                <a:latin typeface="Times New Roman"/>
                <a:cs typeface="Times New Roman"/>
              </a:rPr>
              <a:t>форма эволюционного </a:t>
            </a:r>
            <a:r>
              <a:rPr sz="1900" spc="5" dirty="0">
                <a:latin typeface="Times New Roman"/>
                <a:cs typeface="Times New Roman"/>
              </a:rPr>
              <a:t>процесса </a:t>
            </a:r>
            <a:r>
              <a:rPr sz="1900" dirty="0">
                <a:latin typeface="Times New Roman"/>
                <a:cs typeface="Times New Roman"/>
              </a:rPr>
              <a:t>– </a:t>
            </a:r>
            <a:r>
              <a:rPr sz="1900" spc="-5" dirty="0">
                <a:latin typeface="Times New Roman"/>
                <a:cs typeface="Times New Roman"/>
              </a:rPr>
              <a:t>параллелизм </a:t>
            </a:r>
            <a:r>
              <a:rPr sz="1900" dirty="0">
                <a:latin typeface="Times New Roman"/>
                <a:cs typeface="Times New Roman"/>
              </a:rPr>
              <a:t>(параллельная  </a:t>
            </a:r>
            <a:r>
              <a:rPr sz="1900" spc="-10" dirty="0">
                <a:latin typeface="Times New Roman"/>
                <a:cs typeface="Times New Roman"/>
              </a:rPr>
              <a:t>эволюция;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Times New Roman"/>
                <a:cs typeface="Times New Roman"/>
              </a:rPr>
              <a:t>конвергенция);</a:t>
            </a:r>
            <a:endParaRPr sz="19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259715" algn="l"/>
              </a:tabLst>
            </a:pPr>
            <a:r>
              <a:rPr sz="1900" spc="-5" dirty="0">
                <a:latin typeface="Times New Roman"/>
                <a:cs typeface="Times New Roman"/>
              </a:rPr>
              <a:t>данный </a:t>
            </a:r>
            <a:r>
              <a:rPr sz="1900" spc="-20" dirty="0">
                <a:latin typeface="Times New Roman"/>
                <a:cs typeface="Times New Roman"/>
              </a:rPr>
              <a:t>закон </a:t>
            </a:r>
            <a:r>
              <a:rPr sz="1900" spc="-5" dirty="0">
                <a:latin typeface="Times New Roman"/>
                <a:cs typeface="Times New Roman"/>
              </a:rPr>
              <a:t>применим </a:t>
            </a:r>
            <a:r>
              <a:rPr sz="1900" spc="-30" dirty="0">
                <a:latin typeface="Times New Roman"/>
                <a:cs typeface="Times New Roman"/>
              </a:rPr>
              <a:t>только </a:t>
            </a:r>
            <a:r>
              <a:rPr sz="1900" dirty="0">
                <a:latin typeface="Times New Roman"/>
                <a:cs typeface="Times New Roman"/>
              </a:rPr>
              <a:t>к </a:t>
            </a:r>
            <a:r>
              <a:rPr sz="1900" spc="-10" dirty="0">
                <a:latin typeface="Times New Roman"/>
                <a:cs typeface="Times New Roman"/>
              </a:rPr>
              <a:t>родственным</a:t>
            </a:r>
            <a:r>
              <a:rPr sz="1900" spc="6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организмам,</a:t>
            </a:r>
            <a:endParaRPr sz="1900" dirty="0">
              <a:latin typeface="Times New Roman"/>
              <a:cs typeface="Times New Roman"/>
            </a:endParaRPr>
          </a:p>
          <a:p>
            <a:pPr marR="436880">
              <a:spcBef>
                <a:spcPts val="0"/>
              </a:spcBef>
            </a:pPr>
            <a:r>
              <a:rPr sz="1900" dirty="0">
                <a:latin typeface="Times New Roman"/>
                <a:cs typeface="Times New Roman"/>
              </a:rPr>
              <a:t>а </a:t>
            </a:r>
            <a:r>
              <a:rPr sz="1900" spc="-5" dirty="0">
                <a:latin typeface="Times New Roman"/>
                <a:cs typeface="Times New Roman"/>
              </a:rPr>
              <a:t>турнепс </a:t>
            </a:r>
            <a:r>
              <a:rPr sz="1900" dirty="0">
                <a:latin typeface="Times New Roman"/>
                <a:cs typeface="Times New Roman"/>
              </a:rPr>
              <a:t>и </a:t>
            </a:r>
            <a:r>
              <a:rPr sz="1900" spc="-10" dirty="0">
                <a:latin typeface="Times New Roman"/>
                <a:cs typeface="Times New Roman"/>
              </a:rPr>
              <a:t>картофель </a:t>
            </a:r>
            <a:r>
              <a:rPr sz="1900" spc="5" dirty="0">
                <a:latin typeface="Times New Roman"/>
                <a:cs typeface="Times New Roman"/>
              </a:rPr>
              <a:t>относятся </a:t>
            </a:r>
            <a:r>
              <a:rPr sz="1900" dirty="0">
                <a:latin typeface="Times New Roman"/>
                <a:cs typeface="Times New Roman"/>
              </a:rPr>
              <a:t>к </a:t>
            </a:r>
            <a:r>
              <a:rPr sz="1900" spc="-5" dirty="0">
                <a:latin typeface="Times New Roman"/>
                <a:cs typeface="Times New Roman"/>
              </a:rPr>
              <a:t>разным </a:t>
            </a:r>
            <a:r>
              <a:rPr sz="1900" dirty="0">
                <a:latin typeface="Times New Roman"/>
                <a:cs typeface="Times New Roman"/>
              </a:rPr>
              <a:t>семействам </a:t>
            </a:r>
            <a:r>
              <a:rPr sz="1900" spc="-5" dirty="0">
                <a:latin typeface="Times New Roman"/>
                <a:cs typeface="Times New Roman"/>
              </a:rPr>
              <a:t>(группам;  Капустным </a:t>
            </a:r>
            <a:r>
              <a:rPr sz="1900" dirty="0">
                <a:latin typeface="Times New Roman"/>
                <a:cs typeface="Times New Roman"/>
              </a:rPr>
              <a:t>и Паслёновым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соответственно);</a:t>
            </a:r>
          </a:p>
          <a:p>
            <a:pPr marR="630555">
              <a:spcBef>
                <a:spcPts val="0"/>
              </a:spcBef>
              <a:buAutoNum type="arabicParenR" startAt="5"/>
              <a:tabLst>
                <a:tab pos="259715" algn="l"/>
              </a:tabLst>
            </a:pPr>
            <a:r>
              <a:rPr sz="1900" spc="-5" dirty="0">
                <a:latin typeface="Times New Roman"/>
                <a:cs typeface="Times New Roman"/>
              </a:rPr>
              <a:t>данный </a:t>
            </a:r>
            <a:r>
              <a:rPr sz="1900" spc="-20" dirty="0">
                <a:latin typeface="Times New Roman"/>
                <a:cs typeface="Times New Roman"/>
              </a:rPr>
              <a:t>закон </a:t>
            </a:r>
            <a:r>
              <a:rPr sz="1900" spc="-5" dirty="0">
                <a:latin typeface="Times New Roman"/>
                <a:cs typeface="Times New Roman"/>
              </a:rPr>
              <a:t>применим </a:t>
            </a:r>
            <a:r>
              <a:rPr sz="1900" spc="-30" dirty="0">
                <a:latin typeface="Times New Roman"/>
                <a:cs typeface="Times New Roman"/>
              </a:rPr>
              <a:t>только </a:t>
            </a:r>
            <a:r>
              <a:rPr sz="1900" dirty="0">
                <a:latin typeface="Times New Roman"/>
                <a:cs typeface="Times New Roman"/>
              </a:rPr>
              <a:t>к </a:t>
            </a:r>
            <a:r>
              <a:rPr sz="1900" spc="-15" dirty="0">
                <a:latin typeface="Times New Roman"/>
                <a:cs typeface="Times New Roman"/>
              </a:rPr>
              <a:t>гомологичным </a:t>
            </a:r>
            <a:r>
              <a:rPr sz="1900" spc="-5" dirty="0">
                <a:latin typeface="Times New Roman"/>
                <a:cs typeface="Times New Roman"/>
              </a:rPr>
              <a:t>структурам  организмов (клубень </a:t>
            </a:r>
            <a:r>
              <a:rPr sz="1900" spc="-10" dirty="0">
                <a:latin typeface="Times New Roman"/>
                <a:cs typeface="Times New Roman"/>
              </a:rPr>
              <a:t>картофеля </a:t>
            </a:r>
            <a:r>
              <a:rPr sz="1900" dirty="0">
                <a:latin typeface="Times New Roman"/>
                <a:cs typeface="Times New Roman"/>
              </a:rPr>
              <a:t>– </a:t>
            </a:r>
            <a:r>
              <a:rPr sz="1900" spc="-5" dirty="0">
                <a:latin typeface="Times New Roman"/>
                <a:cs typeface="Times New Roman"/>
              </a:rPr>
              <a:t>видоизменённый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Times New Roman"/>
                <a:cs typeface="Times New Roman"/>
              </a:rPr>
              <a:t>побег,</a:t>
            </a:r>
            <a:endParaRPr sz="19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1900" dirty="0">
                <a:latin typeface="Times New Roman"/>
                <a:cs typeface="Times New Roman"/>
              </a:rPr>
              <a:t>а </a:t>
            </a:r>
            <a:r>
              <a:rPr sz="1900" spc="-20" dirty="0">
                <a:latin typeface="Times New Roman"/>
                <a:cs typeface="Times New Roman"/>
              </a:rPr>
              <a:t>корнеплод </a:t>
            </a:r>
            <a:r>
              <a:rPr sz="1900" dirty="0">
                <a:latin typeface="Times New Roman"/>
                <a:cs typeface="Times New Roman"/>
              </a:rPr>
              <a:t>турнепса – </a:t>
            </a:r>
            <a:r>
              <a:rPr sz="1900" spc="-5" dirty="0">
                <a:latin typeface="Times New Roman"/>
                <a:cs typeface="Times New Roman"/>
              </a:rPr>
              <a:t>видоизменённый</a:t>
            </a:r>
            <a:r>
              <a:rPr sz="1900" spc="-15" dirty="0">
                <a:latin typeface="Times New Roman"/>
                <a:cs typeface="Times New Roman"/>
              </a:rPr>
              <a:t> корень).</a:t>
            </a:r>
            <a:endParaRPr sz="1900" dirty="0">
              <a:latin typeface="Times New Roman"/>
              <a:cs typeface="Times New Roman"/>
            </a:endParaRPr>
          </a:p>
          <a:p>
            <a:pPr marL="12700"/>
            <a:r>
              <a:rPr sz="1600" i="1" spc="-5" dirty="0">
                <a:latin typeface="Times New Roman"/>
                <a:cs typeface="Times New Roman"/>
              </a:rPr>
              <a:t>За </a:t>
            </a:r>
            <a:r>
              <a:rPr sz="1600" i="1" spc="-10" dirty="0">
                <a:latin typeface="Times New Roman"/>
                <a:cs typeface="Times New Roman"/>
              </a:rPr>
              <a:t>дополнительную </a:t>
            </a:r>
            <a:r>
              <a:rPr sz="1600" i="1" spc="-15" dirty="0">
                <a:latin typeface="Times New Roman"/>
                <a:cs typeface="Times New Roman"/>
              </a:rPr>
              <a:t>информацию, </a:t>
            </a:r>
            <a:r>
              <a:rPr sz="1600" i="1" spc="-5" dirty="0">
                <a:latin typeface="Times New Roman"/>
                <a:cs typeface="Times New Roman"/>
              </a:rPr>
              <a:t>не </a:t>
            </a:r>
            <a:r>
              <a:rPr sz="1600" i="1" spc="-5" dirty="0" err="1">
                <a:latin typeface="Times New Roman"/>
                <a:cs typeface="Times New Roman"/>
              </a:rPr>
              <a:t>имеющую</a:t>
            </a:r>
            <a:r>
              <a:rPr sz="1600" i="1" spc="50" dirty="0">
                <a:latin typeface="Times New Roman"/>
                <a:cs typeface="Times New Roman"/>
              </a:rPr>
              <a:t> </a:t>
            </a:r>
            <a:r>
              <a:rPr sz="1600" i="1" spc="-5" dirty="0" err="1">
                <a:latin typeface="Times New Roman"/>
                <a:cs typeface="Times New Roman"/>
              </a:rPr>
              <a:t>отношения</a:t>
            </a:r>
            <a:r>
              <a:rPr lang="ru-RU" sz="1600" i="1" spc="-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к </a:t>
            </a:r>
            <a:r>
              <a:rPr sz="1600" i="1" spc="-10" dirty="0">
                <a:latin typeface="Times New Roman"/>
                <a:cs typeface="Times New Roman"/>
              </a:rPr>
              <a:t>вопросу </a:t>
            </a:r>
            <a:r>
              <a:rPr sz="1600" i="1" spc="-5" dirty="0">
                <a:latin typeface="Times New Roman"/>
                <a:cs typeface="Times New Roman"/>
              </a:rPr>
              <a:t>задания, </a:t>
            </a:r>
            <a:r>
              <a:rPr sz="1600" i="1" spc="-10" dirty="0">
                <a:latin typeface="Times New Roman"/>
                <a:cs typeface="Times New Roman"/>
              </a:rPr>
              <a:t>баллы </a:t>
            </a:r>
            <a:r>
              <a:rPr sz="1600" i="1" spc="-5" dirty="0">
                <a:latin typeface="Times New Roman"/>
                <a:cs typeface="Times New Roman"/>
              </a:rPr>
              <a:t>не начисляются, но </a:t>
            </a:r>
            <a:r>
              <a:rPr sz="1600" i="1" dirty="0">
                <a:latin typeface="Times New Roman"/>
                <a:cs typeface="Times New Roman"/>
              </a:rPr>
              <a:t>за </a:t>
            </a:r>
            <a:r>
              <a:rPr sz="1600" i="1" spc="-5" dirty="0">
                <a:latin typeface="Times New Roman"/>
                <a:cs typeface="Times New Roman"/>
              </a:rPr>
              <a:t>наличие </a:t>
            </a:r>
            <a:r>
              <a:rPr sz="1600" i="1" dirty="0">
                <a:latin typeface="Times New Roman"/>
                <a:cs typeface="Times New Roman"/>
              </a:rPr>
              <a:t>в </a:t>
            </a:r>
            <a:r>
              <a:rPr sz="1600" i="1" spc="-5" dirty="0">
                <a:latin typeface="Times New Roman"/>
                <a:cs typeface="Times New Roman"/>
              </a:rPr>
              <a:t>ней  </a:t>
            </a:r>
            <a:r>
              <a:rPr sz="1600" i="1" spc="-10" dirty="0">
                <a:latin typeface="Times New Roman"/>
                <a:cs typeface="Times New Roman"/>
              </a:rPr>
              <a:t>ошибок </a:t>
            </a:r>
            <a:r>
              <a:rPr sz="1600" i="1" spc="-5" dirty="0">
                <a:latin typeface="Times New Roman"/>
                <a:cs typeface="Times New Roman"/>
              </a:rPr>
              <a:t>снимается </a:t>
            </a:r>
            <a:r>
              <a:rPr sz="1600" i="1" dirty="0">
                <a:latin typeface="Times New Roman"/>
                <a:cs typeface="Times New Roman"/>
              </a:rPr>
              <a:t>1 </a:t>
            </a:r>
            <a:r>
              <a:rPr sz="1600" i="1" spc="-5" dirty="0">
                <a:latin typeface="Times New Roman"/>
                <a:cs typeface="Times New Roman"/>
              </a:rPr>
              <a:t>балл</a:t>
            </a:r>
            <a:endParaRPr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52535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982" y="6234155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0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6E615CF1-D97C-6B8A-1705-2FE3E05B21BF}"/>
              </a:ext>
            </a:extLst>
          </p:cNvPr>
          <p:cNvSpPr/>
          <p:nvPr/>
        </p:nvSpPr>
        <p:spPr>
          <a:xfrm>
            <a:off x="-28820" y="618688"/>
            <a:ext cx="6538677" cy="1235279"/>
          </a:xfrm>
          <a:prstGeom prst="rect">
            <a:avLst/>
          </a:prstGeom>
          <a:blipFill>
            <a:blip r:embed="rId2" cstate="print"/>
            <a:stretch>
              <a:fillRect t="-236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EE51D47E-2827-D2C7-2CB5-4CA02060C1C9}"/>
              </a:ext>
            </a:extLst>
          </p:cNvPr>
          <p:cNvSpPr/>
          <p:nvPr/>
        </p:nvSpPr>
        <p:spPr>
          <a:xfrm>
            <a:off x="-28819" y="1767046"/>
            <a:ext cx="6446398" cy="1085211"/>
          </a:xfrm>
          <a:prstGeom prst="rect">
            <a:avLst/>
          </a:prstGeom>
          <a:blipFill>
            <a:blip r:embed="rId3" cstate="print"/>
            <a:stretch>
              <a:fillRect r="-143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1D99090F-5CAC-5BDF-DF8F-1074CE117C50}"/>
              </a:ext>
            </a:extLst>
          </p:cNvPr>
          <p:cNvSpPr txBox="1"/>
          <p:nvPr/>
        </p:nvSpPr>
        <p:spPr>
          <a:xfrm>
            <a:off x="6207853" y="245531"/>
            <a:ext cx="5787285" cy="6306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3405">
              <a:spcBef>
                <a:spcPts val="0"/>
              </a:spcBef>
              <a:tabLst>
                <a:tab pos="260350" algn="l"/>
              </a:tabLst>
            </a:pPr>
            <a:r>
              <a:rPr lang="ru-RU" sz="1900" spc="-20" dirty="0">
                <a:latin typeface="Times New Roman"/>
                <a:cs typeface="Times New Roman"/>
              </a:rPr>
              <a:t>Элементы ответа:</a:t>
            </a:r>
          </a:p>
          <a:p>
            <a:pPr marR="573405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1900" spc="-20" dirty="0" err="1">
                <a:latin typeface="Times New Roman"/>
                <a:cs typeface="Times New Roman"/>
              </a:rPr>
              <a:t>закон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гомологических рядов </a:t>
            </a:r>
            <a:r>
              <a:rPr sz="1900" dirty="0">
                <a:latin typeface="Times New Roman"/>
                <a:cs typeface="Times New Roman"/>
              </a:rPr>
              <a:t>в </a:t>
            </a:r>
            <a:r>
              <a:rPr sz="1900" spc="-5" dirty="0">
                <a:latin typeface="Times New Roman"/>
                <a:cs typeface="Times New Roman"/>
              </a:rPr>
              <a:t>наследственной изменчивости  </a:t>
            </a:r>
            <a:r>
              <a:rPr sz="1900" spc="-20" dirty="0">
                <a:latin typeface="Times New Roman"/>
                <a:cs typeface="Times New Roman"/>
              </a:rPr>
              <a:t>(закон </a:t>
            </a:r>
            <a:r>
              <a:rPr sz="1900" spc="-5" dirty="0">
                <a:latin typeface="Times New Roman"/>
                <a:cs typeface="Times New Roman"/>
              </a:rPr>
              <a:t>гомологических рядов Н.И. Вавилова; </a:t>
            </a:r>
            <a:r>
              <a:rPr sz="1900" spc="-20" dirty="0">
                <a:latin typeface="Times New Roman"/>
                <a:cs typeface="Times New Roman"/>
              </a:rPr>
              <a:t>закон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Вавилова);</a:t>
            </a:r>
            <a:endParaRPr sz="1900" dirty="0">
              <a:latin typeface="Times New Roman"/>
              <a:cs typeface="Times New Roman"/>
            </a:endParaRPr>
          </a:p>
          <a:p>
            <a:pPr marR="5080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1900" spc="-10" dirty="0">
                <a:latin typeface="Times New Roman"/>
                <a:cs typeface="Times New Roman"/>
              </a:rPr>
              <a:t>родственные </a:t>
            </a:r>
            <a:r>
              <a:rPr sz="1900" spc="-5" dirty="0">
                <a:latin typeface="Times New Roman"/>
                <a:cs typeface="Times New Roman"/>
              </a:rPr>
              <a:t>виды </a:t>
            </a:r>
            <a:r>
              <a:rPr sz="1900" dirty="0">
                <a:latin typeface="Times New Roman"/>
                <a:cs typeface="Times New Roman"/>
              </a:rPr>
              <a:t>турнепса и </a:t>
            </a:r>
            <a:r>
              <a:rPr sz="1900" spc="-20" dirty="0">
                <a:latin typeface="Times New Roman"/>
                <a:cs typeface="Times New Roman"/>
              </a:rPr>
              <a:t>дайкона </a:t>
            </a:r>
            <a:r>
              <a:rPr sz="1900" spc="-10" dirty="0">
                <a:latin typeface="Times New Roman"/>
                <a:cs typeface="Times New Roman"/>
              </a:rPr>
              <a:t>обладают </a:t>
            </a:r>
            <a:r>
              <a:rPr sz="1900" spc="-20" dirty="0">
                <a:latin typeface="Times New Roman"/>
                <a:cs typeface="Times New Roman"/>
              </a:rPr>
              <a:t>сходными </a:t>
            </a:r>
            <a:r>
              <a:rPr sz="1900" dirty="0">
                <a:latin typeface="Times New Roman"/>
                <a:cs typeface="Times New Roman"/>
              </a:rPr>
              <a:t>рядами  </a:t>
            </a:r>
            <a:r>
              <a:rPr sz="1900" spc="-5" dirty="0">
                <a:latin typeface="Times New Roman"/>
                <a:cs typeface="Times New Roman"/>
              </a:rPr>
              <a:t>наследственной изменчивости </a:t>
            </a:r>
            <a:r>
              <a:rPr sz="1900" dirty="0">
                <a:latin typeface="Times New Roman"/>
                <a:cs typeface="Times New Roman"/>
              </a:rPr>
              <a:t>(у </a:t>
            </a:r>
            <a:r>
              <a:rPr sz="1900" spc="-10" dirty="0">
                <a:latin typeface="Times New Roman"/>
                <a:cs typeface="Times New Roman"/>
              </a:rPr>
              <a:t>родственных </a:t>
            </a:r>
            <a:r>
              <a:rPr sz="1900" spc="-5" dirty="0">
                <a:latin typeface="Times New Roman"/>
                <a:cs typeface="Times New Roman"/>
              </a:rPr>
              <a:t>видов </a:t>
            </a:r>
            <a:r>
              <a:rPr sz="1900" dirty="0">
                <a:latin typeface="Times New Roman"/>
                <a:cs typeface="Times New Roman"/>
              </a:rPr>
              <a:t>турнепса и  </a:t>
            </a:r>
            <a:r>
              <a:rPr sz="1900" spc="-20" dirty="0">
                <a:latin typeface="Times New Roman"/>
                <a:cs typeface="Times New Roman"/>
              </a:rPr>
              <a:t>дайкона </a:t>
            </a:r>
            <a:r>
              <a:rPr sz="1900" spc="-5" dirty="0">
                <a:latin typeface="Times New Roman"/>
                <a:cs typeface="Times New Roman"/>
              </a:rPr>
              <a:t>возникали </a:t>
            </a:r>
            <a:r>
              <a:rPr sz="1900" spc="-25" dirty="0">
                <a:latin typeface="Times New Roman"/>
                <a:cs typeface="Times New Roman"/>
              </a:rPr>
              <a:t>схожие </a:t>
            </a:r>
            <a:r>
              <a:rPr sz="1900" spc="-5" dirty="0">
                <a:latin typeface="Times New Roman"/>
                <a:cs typeface="Times New Roman"/>
              </a:rPr>
              <a:t>по </a:t>
            </a:r>
            <a:r>
              <a:rPr sz="1900" spc="-10" dirty="0">
                <a:latin typeface="Times New Roman"/>
                <a:cs typeface="Times New Roman"/>
              </a:rPr>
              <a:t>проявлению</a:t>
            </a:r>
            <a:r>
              <a:rPr sz="1900" spc="5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мутации);</a:t>
            </a:r>
          </a:p>
          <a:p>
            <a:pPr marR="469265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1900" spc="-10" dirty="0">
                <a:latin typeface="Times New Roman"/>
                <a:cs typeface="Times New Roman"/>
              </a:rPr>
              <a:t>форма эволюционного </a:t>
            </a:r>
            <a:r>
              <a:rPr sz="1900" spc="5" dirty="0">
                <a:latin typeface="Times New Roman"/>
                <a:cs typeface="Times New Roman"/>
              </a:rPr>
              <a:t>процесса </a:t>
            </a:r>
            <a:r>
              <a:rPr sz="1900" dirty="0">
                <a:latin typeface="Times New Roman"/>
                <a:cs typeface="Times New Roman"/>
              </a:rPr>
              <a:t>– </a:t>
            </a:r>
            <a:r>
              <a:rPr sz="1900" spc="-5" dirty="0">
                <a:latin typeface="Times New Roman"/>
                <a:cs typeface="Times New Roman"/>
              </a:rPr>
              <a:t>параллелизм </a:t>
            </a:r>
            <a:r>
              <a:rPr sz="1900" dirty="0">
                <a:latin typeface="Times New Roman"/>
                <a:cs typeface="Times New Roman"/>
              </a:rPr>
              <a:t>(параллельная  </a:t>
            </a:r>
            <a:r>
              <a:rPr sz="1900" spc="-10" dirty="0">
                <a:latin typeface="Times New Roman"/>
                <a:cs typeface="Times New Roman"/>
              </a:rPr>
              <a:t>эволюция;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Times New Roman"/>
                <a:cs typeface="Times New Roman"/>
              </a:rPr>
              <a:t>конвергенция);</a:t>
            </a:r>
            <a:endParaRPr sz="19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259715" algn="l"/>
              </a:tabLst>
            </a:pPr>
            <a:r>
              <a:rPr sz="1900" spc="-5" dirty="0">
                <a:latin typeface="Times New Roman"/>
                <a:cs typeface="Times New Roman"/>
              </a:rPr>
              <a:t>данный </a:t>
            </a:r>
            <a:r>
              <a:rPr sz="1900" spc="-20" dirty="0">
                <a:latin typeface="Times New Roman"/>
                <a:cs typeface="Times New Roman"/>
              </a:rPr>
              <a:t>закон </a:t>
            </a:r>
            <a:r>
              <a:rPr sz="1900" spc="-5" dirty="0">
                <a:latin typeface="Times New Roman"/>
                <a:cs typeface="Times New Roman"/>
              </a:rPr>
              <a:t>применим </a:t>
            </a:r>
            <a:r>
              <a:rPr sz="1900" spc="-30" dirty="0">
                <a:latin typeface="Times New Roman"/>
                <a:cs typeface="Times New Roman"/>
              </a:rPr>
              <a:t>только </a:t>
            </a:r>
            <a:r>
              <a:rPr sz="1900" dirty="0">
                <a:latin typeface="Times New Roman"/>
                <a:cs typeface="Times New Roman"/>
              </a:rPr>
              <a:t>к </a:t>
            </a:r>
            <a:r>
              <a:rPr sz="1900" spc="-10" dirty="0">
                <a:latin typeface="Times New Roman"/>
                <a:cs typeface="Times New Roman"/>
              </a:rPr>
              <a:t>родственным</a:t>
            </a:r>
            <a:r>
              <a:rPr sz="1900" spc="6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организмам,</a:t>
            </a:r>
            <a:endParaRPr sz="1900" dirty="0">
              <a:latin typeface="Times New Roman"/>
              <a:cs typeface="Times New Roman"/>
            </a:endParaRPr>
          </a:p>
          <a:p>
            <a:pPr marR="436880">
              <a:spcBef>
                <a:spcPts val="0"/>
              </a:spcBef>
            </a:pPr>
            <a:r>
              <a:rPr sz="1900" dirty="0">
                <a:latin typeface="Times New Roman"/>
                <a:cs typeface="Times New Roman"/>
              </a:rPr>
              <a:t>а </a:t>
            </a:r>
            <a:r>
              <a:rPr sz="1900" spc="-5" dirty="0">
                <a:latin typeface="Times New Roman"/>
                <a:cs typeface="Times New Roman"/>
              </a:rPr>
              <a:t>турнепс </a:t>
            </a:r>
            <a:r>
              <a:rPr sz="1900" dirty="0">
                <a:latin typeface="Times New Roman"/>
                <a:cs typeface="Times New Roman"/>
              </a:rPr>
              <a:t>и </a:t>
            </a:r>
            <a:r>
              <a:rPr sz="1900" spc="-10" dirty="0">
                <a:latin typeface="Times New Roman"/>
                <a:cs typeface="Times New Roman"/>
              </a:rPr>
              <a:t>картофель </a:t>
            </a:r>
            <a:r>
              <a:rPr sz="1900" spc="5" dirty="0">
                <a:latin typeface="Times New Roman"/>
                <a:cs typeface="Times New Roman"/>
              </a:rPr>
              <a:t>относятся </a:t>
            </a:r>
            <a:r>
              <a:rPr sz="1900" dirty="0">
                <a:latin typeface="Times New Roman"/>
                <a:cs typeface="Times New Roman"/>
              </a:rPr>
              <a:t>к </a:t>
            </a:r>
            <a:r>
              <a:rPr sz="1900" spc="-5" dirty="0">
                <a:latin typeface="Times New Roman"/>
                <a:cs typeface="Times New Roman"/>
              </a:rPr>
              <a:t>разным </a:t>
            </a:r>
            <a:r>
              <a:rPr sz="1900" dirty="0">
                <a:latin typeface="Times New Roman"/>
                <a:cs typeface="Times New Roman"/>
              </a:rPr>
              <a:t>семействам </a:t>
            </a:r>
            <a:r>
              <a:rPr sz="1900" spc="-5" dirty="0">
                <a:latin typeface="Times New Roman"/>
                <a:cs typeface="Times New Roman"/>
              </a:rPr>
              <a:t>(группам;  Капустным </a:t>
            </a:r>
            <a:r>
              <a:rPr sz="1900" dirty="0">
                <a:latin typeface="Times New Roman"/>
                <a:cs typeface="Times New Roman"/>
              </a:rPr>
              <a:t>и Паслёновым</a:t>
            </a:r>
            <a:r>
              <a:rPr sz="1900" spc="-6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соответственно);</a:t>
            </a:r>
          </a:p>
          <a:p>
            <a:pPr marR="630555">
              <a:spcBef>
                <a:spcPts val="0"/>
              </a:spcBef>
              <a:buAutoNum type="arabicParenR" startAt="5"/>
              <a:tabLst>
                <a:tab pos="259715" algn="l"/>
              </a:tabLst>
            </a:pPr>
            <a:r>
              <a:rPr sz="1900" spc="-5" dirty="0">
                <a:latin typeface="Times New Roman"/>
                <a:cs typeface="Times New Roman"/>
              </a:rPr>
              <a:t>данный </a:t>
            </a:r>
            <a:r>
              <a:rPr sz="1900" spc="-20" dirty="0">
                <a:latin typeface="Times New Roman"/>
                <a:cs typeface="Times New Roman"/>
              </a:rPr>
              <a:t>закон </a:t>
            </a:r>
            <a:r>
              <a:rPr sz="1900" spc="-5" dirty="0">
                <a:latin typeface="Times New Roman"/>
                <a:cs typeface="Times New Roman"/>
              </a:rPr>
              <a:t>применим </a:t>
            </a:r>
            <a:r>
              <a:rPr sz="1900" spc="-30" dirty="0">
                <a:latin typeface="Times New Roman"/>
                <a:cs typeface="Times New Roman"/>
              </a:rPr>
              <a:t>только </a:t>
            </a:r>
            <a:r>
              <a:rPr sz="1900" dirty="0">
                <a:latin typeface="Times New Roman"/>
                <a:cs typeface="Times New Roman"/>
              </a:rPr>
              <a:t>к </a:t>
            </a:r>
            <a:r>
              <a:rPr sz="1900" spc="-15" dirty="0">
                <a:latin typeface="Times New Roman"/>
                <a:cs typeface="Times New Roman"/>
              </a:rPr>
              <a:t>гомологичным </a:t>
            </a:r>
            <a:r>
              <a:rPr sz="1900" spc="-5" dirty="0">
                <a:latin typeface="Times New Roman"/>
                <a:cs typeface="Times New Roman"/>
              </a:rPr>
              <a:t>структурам  организмов (клубень </a:t>
            </a:r>
            <a:r>
              <a:rPr sz="1900" spc="-10" dirty="0">
                <a:latin typeface="Times New Roman"/>
                <a:cs typeface="Times New Roman"/>
              </a:rPr>
              <a:t>картофеля </a:t>
            </a:r>
            <a:r>
              <a:rPr sz="1900" dirty="0">
                <a:latin typeface="Times New Roman"/>
                <a:cs typeface="Times New Roman"/>
              </a:rPr>
              <a:t>– </a:t>
            </a:r>
            <a:r>
              <a:rPr sz="1900" spc="-5" dirty="0">
                <a:latin typeface="Times New Roman"/>
                <a:cs typeface="Times New Roman"/>
              </a:rPr>
              <a:t>видоизменённый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Times New Roman"/>
                <a:cs typeface="Times New Roman"/>
              </a:rPr>
              <a:t>побег,</a:t>
            </a:r>
            <a:endParaRPr sz="19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1900" dirty="0">
                <a:latin typeface="Times New Roman"/>
                <a:cs typeface="Times New Roman"/>
              </a:rPr>
              <a:t>а </a:t>
            </a:r>
            <a:r>
              <a:rPr sz="1900" spc="-20" dirty="0">
                <a:latin typeface="Times New Roman"/>
                <a:cs typeface="Times New Roman"/>
              </a:rPr>
              <a:t>корнеплод </a:t>
            </a:r>
            <a:r>
              <a:rPr sz="1900" dirty="0">
                <a:latin typeface="Times New Roman"/>
                <a:cs typeface="Times New Roman"/>
              </a:rPr>
              <a:t>турнепса – </a:t>
            </a:r>
            <a:r>
              <a:rPr sz="1900" spc="-5" dirty="0">
                <a:latin typeface="Times New Roman"/>
                <a:cs typeface="Times New Roman"/>
              </a:rPr>
              <a:t>видоизменённый</a:t>
            </a:r>
            <a:r>
              <a:rPr sz="1900" spc="-15" dirty="0">
                <a:latin typeface="Times New Roman"/>
                <a:cs typeface="Times New Roman"/>
              </a:rPr>
              <a:t> корень).</a:t>
            </a:r>
            <a:endParaRPr sz="1900" dirty="0">
              <a:latin typeface="Times New Roman"/>
              <a:cs typeface="Times New Roman"/>
            </a:endParaRPr>
          </a:p>
          <a:p>
            <a:pPr marL="12700"/>
            <a:r>
              <a:rPr sz="1600" i="1" spc="-5" dirty="0">
                <a:latin typeface="Times New Roman"/>
                <a:cs typeface="Times New Roman"/>
              </a:rPr>
              <a:t>За </a:t>
            </a:r>
            <a:r>
              <a:rPr sz="1600" i="1" spc="-10" dirty="0">
                <a:latin typeface="Times New Roman"/>
                <a:cs typeface="Times New Roman"/>
              </a:rPr>
              <a:t>дополнительную </a:t>
            </a:r>
            <a:r>
              <a:rPr sz="1600" i="1" spc="-15" dirty="0">
                <a:latin typeface="Times New Roman"/>
                <a:cs typeface="Times New Roman"/>
              </a:rPr>
              <a:t>информацию, </a:t>
            </a:r>
            <a:r>
              <a:rPr sz="1600" i="1" spc="-5" dirty="0">
                <a:latin typeface="Times New Roman"/>
                <a:cs typeface="Times New Roman"/>
              </a:rPr>
              <a:t>не </a:t>
            </a:r>
            <a:r>
              <a:rPr sz="1600" i="1" spc="-5" dirty="0" err="1">
                <a:latin typeface="Times New Roman"/>
                <a:cs typeface="Times New Roman"/>
              </a:rPr>
              <a:t>имеющую</a:t>
            </a:r>
            <a:r>
              <a:rPr sz="1600" i="1" spc="50" dirty="0">
                <a:latin typeface="Times New Roman"/>
                <a:cs typeface="Times New Roman"/>
              </a:rPr>
              <a:t> </a:t>
            </a:r>
            <a:r>
              <a:rPr sz="1600" i="1" spc="-5" dirty="0" err="1">
                <a:latin typeface="Times New Roman"/>
                <a:cs typeface="Times New Roman"/>
              </a:rPr>
              <a:t>отношения</a:t>
            </a:r>
            <a:r>
              <a:rPr lang="ru-RU" sz="1600" i="1" spc="-5" dirty="0">
                <a:latin typeface="Times New Roman"/>
                <a:cs typeface="Times New Roman"/>
              </a:rPr>
              <a:t> </a:t>
            </a:r>
            <a:r>
              <a:rPr sz="1600" i="1" dirty="0">
                <a:latin typeface="Times New Roman"/>
                <a:cs typeface="Times New Roman"/>
              </a:rPr>
              <a:t>к </a:t>
            </a:r>
            <a:r>
              <a:rPr sz="1600" i="1" spc="-10" dirty="0">
                <a:latin typeface="Times New Roman"/>
                <a:cs typeface="Times New Roman"/>
              </a:rPr>
              <a:t>вопросу </a:t>
            </a:r>
            <a:r>
              <a:rPr sz="1600" i="1" spc="-5" dirty="0">
                <a:latin typeface="Times New Roman"/>
                <a:cs typeface="Times New Roman"/>
              </a:rPr>
              <a:t>задания, </a:t>
            </a:r>
            <a:r>
              <a:rPr sz="1600" i="1" spc="-10" dirty="0">
                <a:latin typeface="Times New Roman"/>
                <a:cs typeface="Times New Roman"/>
              </a:rPr>
              <a:t>баллы </a:t>
            </a:r>
            <a:r>
              <a:rPr sz="1600" i="1" spc="-5" dirty="0">
                <a:latin typeface="Times New Roman"/>
                <a:cs typeface="Times New Roman"/>
              </a:rPr>
              <a:t>не начисляются, но </a:t>
            </a:r>
            <a:r>
              <a:rPr sz="1600" i="1" dirty="0">
                <a:latin typeface="Times New Roman"/>
                <a:cs typeface="Times New Roman"/>
              </a:rPr>
              <a:t>за </a:t>
            </a:r>
            <a:r>
              <a:rPr sz="1600" i="1" spc="-5" dirty="0">
                <a:latin typeface="Times New Roman"/>
                <a:cs typeface="Times New Roman"/>
              </a:rPr>
              <a:t>наличие </a:t>
            </a:r>
            <a:r>
              <a:rPr sz="1600" i="1" dirty="0">
                <a:latin typeface="Times New Roman"/>
                <a:cs typeface="Times New Roman"/>
              </a:rPr>
              <a:t>в </a:t>
            </a:r>
            <a:r>
              <a:rPr sz="1600" i="1" spc="-5" dirty="0">
                <a:latin typeface="Times New Roman"/>
                <a:cs typeface="Times New Roman"/>
              </a:rPr>
              <a:t>ней  </a:t>
            </a:r>
            <a:r>
              <a:rPr sz="1600" i="1" spc="-10" dirty="0">
                <a:latin typeface="Times New Roman"/>
                <a:cs typeface="Times New Roman"/>
              </a:rPr>
              <a:t>ошибок </a:t>
            </a:r>
            <a:r>
              <a:rPr sz="1600" i="1" spc="-5" dirty="0">
                <a:latin typeface="Times New Roman"/>
                <a:cs typeface="Times New Roman"/>
              </a:rPr>
              <a:t>снимается </a:t>
            </a:r>
            <a:r>
              <a:rPr sz="1600" i="1" dirty="0">
                <a:latin typeface="Times New Roman"/>
                <a:cs typeface="Times New Roman"/>
              </a:rPr>
              <a:t>1 </a:t>
            </a:r>
            <a:r>
              <a:rPr sz="1600" i="1" spc="-5" dirty="0">
                <a:latin typeface="Times New Roman"/>
                <a:cs typeface="Times New Roman"/>
              </a:rPr>
              <a:t>балл</a:t>
            </a:r>
            <a:endParaRPr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08174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404" y="61169"/>
            <a:ext cx="328742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27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 - 2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9C1125C3-F44E-1A35-305B-108C7607A485}"/>
              </a:ext>
            </a:extLst>
          </p:cNvPr>
          <p:cNvSpPr txBox="1"/>
          <p:nvPr/>
        </p:nvSpPr>
        <p:spPr>
          <a:xfrm>
            <a:off x="209725" y="840640"/>
            <a:ext cx="4681057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spcBef>
                <a:spcPts val="0"/>
              </a:spcBef>
              <a:tabLst>
                <a:tab pos="621665" algn="l"/>
                <a:tab pos="1336675" algn="l"/>
                <a:tab pos="1876425" algn="l"/>
                <a:tab pos="2929255" algn="l"/>
                <a:tab pos="4182110" algn="l"/>
                <a:tab pos="4582795" algn="l"/>
                <a:tab pos="6237605" algn="l"/>
                <a:tab pos="6442075" algn="l"/>
                <a:tab pos="7569834" algn="l"/>
              </a:tabLst>
            </a:pPr>
            <a:r>
              <a:rPr sz="2400" dirty="0" err="1"/>
              <a:t>По</a:t>
            </a:r>
            <a:r>
              <a:rPr lang="ru-RU" sz="2400" dirty="0"/>
              <a:t> </a:t>
            </a:r>
            <a:r>
              <a:rPr sz="2400" dirty="0" err="1"/>
              <a:t>данным</a:t>
            </a:r>
            <a:r>
              <a:rPr lang="ru-RU" sz="2400" dirty="0"/>
              <a:t> </a:t>
            </a:r>
            <a:r>
              <a:rPr sz="2400" dirty="0" err="1"/>
              <a:t>исследователей</a:t>
            </a:r>
            <a:r>
              <a:rPr lang="ru-RU" sz="2400" dirty="0"/>
              <a:t>, в а</a:t>
            </a:r>
            <a:r>
              <a:rPr sz="2400" dirty="0" err="1"/>
              <a:t>рктических</a:t>
            </a:r>
            <a:r>
              <a:rPr lang="ru-RU" sz="2400" dirty="0"/>
              <a:t> </a:t>
            </a:r>
            <a:r>
              <a:rPr sz="2400" dirty="0" err="1"/>
              <a:t>почвах</a:t>
            </a:r>
            <a:r>
              <a:rPr lang="ru-RU" sz="2400" dirty="0"/>
              <a:t> </a:t>
            </a:r>
            <a:r>
              <a:rPr sz="2400" dirty="0"/>
              <a:t>в</a:t>
            </a:r>
            <a:r>
              <a:rPr lang="ru-RU" sz="2400" dirty="0"/>
              <a:t> </a:t>
            </a:r>
            <a:r>
              <a:rPr sz="2400" dirty="0" err="1"/>
              <a:t>большом</a:t>
            </a:r>
            <a:r>
              <a:rPr lang="ru-RU" sz="2400" dirty="0"/>
              <a:t> </a:t>
            </a:r>
            <a:r>
              <a:rPr sz="2400" dirty="0" err="1"/>
              <a:t>количестве</a:t>
            </a:r>
            <a:r>
              <a:rPr lang="ru-RU" sz="2400" dirty="0"/>
              <a:t> </a:t>
            </a:r>
            <a:r>
              <a:rPr sz="2400" dirty="0" err="1"/>
              <a:t>обитают</a:t>
            </a:r>
            <a:r>
              <a:rPr lang="ru-RU" sz="2400" dirty="0"/>
              <a:t> </a:t>
            </a:r>
            <a:r>
              <a:rPr sz="2400" dirty="0" err="1"/>
              <a:t>представители</a:t>
            </a:r>
            <a:r>
              <a:rPr lang="ru-RU" sz="2400" dirty="0"/>
              <a:t> </a:t>
            </a:r>
            <a:r>
              <a:rPr sz="2400" dirty="0" err="1"/>
              <a:t>нескольких</a:t>
            </a:r>
            <a:r>
              <a:rPr lang="ru-RU" sz="2400" dirty="0"/>
              <a:t> групп </a:t>
            </a:r>
            <a:r>
              <a:rPr lang="ru-RU" sz="2400" dirty="0" err="1"/>
              <a:t>цианобактерий</a:t>
            </a:r>
            <a:r>
              <a:rPr lang="ru-RU" sz="2400" dirty="0"/>
              <a:t>, без которых не возможен сбалансированный круговорот веществ в данном регионе. </a:t>
            </a:r>
          </a:p>
          <a:p>
            <a:pPr marR="5080" algn="just">
              <a:spcBef>
                <a:spcPts val="0"/>
              </a:spcBef>
              <a:tabLst>
                <a:tab pos="621665" algn="l"/>
                <a:tab pos="1336675" algn="l"/>
                <a:tab pos="1876425" algn="l"/>
                <a:tab pos="2929255" algn="l"/>
                <a:tab pos="4182110" algn="l"/>
                <a:tab pos="4582795" algn="l"/>
                <a:tab pos="6237605" algn="l"/>
                <a:tab pos="6442075" algn="l"/>
                <a:tab pos="7569834" algn="l"/>
              </a:tabLst>
            </a:pPr>
            <a:r>
              <a:rPr lang="ru-RU" sz="2400" dirty="0"/>
              <a:t>В чём заключается роль </a:t>
            </a:r>
            <a:r>
              <a:rPr lang="ru-RU" sz="2400" dirty="0" err="1"/>
              <a:t>цианобактерий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FFC000"/>
                </a:solidFill>
              </a:rPr>
              <a:t>в круговороте углерода </a:t>
            </a:r>
            <a:r>
              <a:rPr lang="ru-RU" sz="2400" dirty="0"/>
              <a:t>и </a:t>
            </a:r>
            <a:r>
              <a:rPr lang="ru-RU" sz="2400" b="1" dirty="0">
                <a:solidFill>
                  <a:srgbClr val="FF0000"/>
                </a:solidFill>
              </a:rPr>
              <a:t>азота</a:t>
            </a:r>
            <a:r>
              <a:rPr lang="ru-RU" sz="2400" dirty="0"/>
              <a:t> в арктических экосистемах?	</a:t>
            </a:r>
          </a:p>
          <a:p>
            <a:pPr marR="5080" algn="just">
              <a:spcBef>
                <a:spcPts val="0"/>
              </a:spcBef>
              <a:tabLst>
                <a:tab pos="621665" algn="l"/>
                <a:tab pos="1336675" algn="l"/>
                <a:tab pos="1876425" algn="l"/>
                <a:tab pos="2929255" algn="l"/>
                <a:tab pos="4182110" algn="l"/>
                <a:tab pos="4582795" algn="l"/>
                <a:tab pos="6237605" algn="l"/>
                <a:tab pos="6442075" algn="l"/>
                <a:tab pos="7569834" algn="l"/>
              </a:tabLst>
            </a:pP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К какой функциональной группе арктических экосистем можно отнести  </a:t>
            </a:r>
            <a:r>
              <a:rPr lang="ru-RU"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цианобактерий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?</a:t>
            </a:r>
            <a:endParaRPr sz="2400" b="1" spc="-5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95794B4-54ED-7A9F-30E2-801F3896BC4F}"/>
              </a:ext>
            </a:extLst>
          </p:cNvPr>
          <p:cNvSpPr txBox="1"/>
          <p:nvPr/>
        </p:nvSpPr>
        <p:spPr>
          <a:xfrm>
            <a:off x="5268286" y="61169"/>
            <a:ext cx="6819727" cy="43524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0"/>
              </a:spcBef>
              <a:tabLst>
                <a:tab pos="368300" algn="l"/>
              </a:tabLst>
            </a:pPr>
            <a:r>
              <a:rPr lang="ru-RU" sz="2400" spc="-20" dirty="0">
                <a:latin typeface="Times New Roman"/>
                <a:cs typeface="Times New Roman"/>
              </a:rPr>
              <a:t>Элементы ответа:</a:t>
            </a:r>
          </a:p>
          <a:p>
            <a:pPr marR="5080">
              <a:spcBef>
                <a:spcPts val="0"/>
              </a:spcBef>
              <a:buAutoNum type="arabicParenR"/>
              <a:tabLst>
                <a:tab pos="368300" algn="l"/>
              </a:tabLst>
            </a:pPr>
            <a:r>
              <a:rPr sz="24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цианобактерии</a:t>
            </a:r>
            <a:r>
              <a:rPr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поглощают </a:t>
            </a:r>
            <a:r>
              <a:rPr sz="2400" b="1" spc="-15" dirty="0">
                <a:solidFill>
                  <a:srgbClr val="FFC000"/>
                </a:solidFill>
                <a:latin typeface="Times New Roman"/>
                <a:cs typeface="Times New Roman"/>
              </a:rPr>
              <a:t>углекислый </a:t>
            </a:r>
            <a:r>
              <a:rPr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газ из </a:t>
            </a:r>
            <a:r>
              <a:rPr sz="2400" b="1" spc="-15" dirty="0">
                <a:solidFill>
                  <a:srgbClr val="FFC000"/>
                </a:solidFill>
                <a:latin typeface="Times New Roman"/>
                <a:cs typeface="Times New Roman"/>
              </a:rPr>
              <a:t>воздуха </a:t>
            </a:r>
            <a:r>
              <a:rPr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в  </a:t>
            </a:r>
            <a:r>
              <a:rPr sz="2400" b="1" spc="5" dirty="0">
                <a:solidFill>
                  <a:srgbClr val="FFC000"/>
                </a:solidFill>
                <a:latin typeface="Times New Roman"/>
                <a:cs typeface="Times New Roman"/>
              </a:rPr>
              <a:t>процессе</a:t>
            </a:r>
            <a:r>
              <a:rPr sz="2400" b="1" spc="-1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фотосинтеза;</a:t>
            </a:r>
            <a:endParaRPr sz="2400" b="1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343535" algn="l"/>
              </a:tabLst>
            </a:pPr>
            <a:r>
              <a:rPr sz="2400" b="1" spc="-15" dirty="0">
                <a:solidFill>
                  <a:srgbClr val="FFC000"/>
                </a:solidFill>
                <a:latin typeface="Times New Roman"/>
                <a:cs typeface="Times New Roman"/>
              </a:rPr>
              <a:t>создают </a:t>
            </a:r>
            <a:r>
              <a:rPr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первичную </a:t>
            </a:r>
            <a:r>
              <a:rPr sz="24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продукцию </a:t>
            </a:r>
            <a:r>
              <a:rPr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для</a:t>
            </a:r>
            <a:r>
              <a:rPr sz="2400" b="1" spc="-4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экосистем;</a:t>
            </a:r>
            <a:endParaRPr sz="2400" b="1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343535" algn="l"/>
              </a:tabLst>
            </a:pP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цианобактерии 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фиксируют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атмосферный </a:t>
            </a:r>
            <a:r>
              <a:rPr sz="24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азот;</a:t>
            </a:r>
            <a:endParaRPr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R="6985">
              <a:spcBef>
                <a:spcPts val="0"/>
              </a:spcBef>
              <a:buAutoNum type="arabicParenR"/>
              <a:tabLst>
                <a:tab pos="553085" algn="l"/>
                <a:tab pos="553720" algn="l"/>
                <a:tab pos="1995170" algn="l"/>
                <a:tab pos="2673350" algn="l"/>
                <a:tab pos="2959735" algn="l"/>
                <a:tab pos="4685030" algn="l"/>
                <a:tab pos="6227445" algn="l"/>
                <a:tab pos="6818630" algn="l"/>
              </a:tabLst>
            </a:pP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sz="24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р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24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дят	а</a:t>
            </a:r>
            <a:r>
              <a:rPr sz="24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з</a:t>
            </a:r>
            <a:r>
              <a:rPr sz="24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т	в	с</a:t>
            </a:r>
            <a:r>
              <a:rPr sz="24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sz="24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д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ин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ния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,	д</a:t>
            </a:r>
            <a:r>
              <a:rPr sz="2400" b="1" spc="60" dirty="0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r>
              <a:rPr sz="24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т</a:t>
            </a:r>
            <a:r>
              <a:rPr sz="24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пн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ы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е	</a:t>
            </a:r>
            <a:r>
              <a:rPr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для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д</a:t>
            </a:r>
            <a:r>
              <a:rPr sz="2400" b="1" spc="-50" dirty="0" err="1">
                <a:solidFill>
                  <a:srgbClr val="FF0000"/>
                </a:solidFill>
                <a:latin typeface="Times New Roman"/>
                <a:cs typeface="Times New Roman"/>
              </a:rPr>
              <a:t>р</a:t>
            </a:r>
            <a:r>
              <a:rPr sz="2400" b="1" spc="10" dirty="0" err="1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sz="2400" b="1" spc="-15" dirty="0" err="1">
                <a:solidFill>
                  <a:srgbClr val="FF0000"/>
                </a:solidFill>
                <a:latin typeface="Times New Roman"/>
                <a:cs typeface="Times New Roman"/>
              </a:rPr>
              <a:t>г</a:t>
            </a:r>
            <a:r>
              <a:rPr sz="24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х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организмов (микроорганизмов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24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растений);</a:t>
            </a:r>
            <a:endParaRPr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343535" algn="l"/>
              </a:tabLst>
            </a:pPr>
            <a:r>
              <a:rPr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цианобактерий </a:t>
            </a:r>
            <a:r>
              <a:rPr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относят к</a:t>
            </a:r>
            <a:r>
              <a:rPr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продуцентам.</a:t>
            </a:r>
            <a:endParaRPr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R="5715" algn="just">
              <a:spcBef>
                <a:spcPts val="0"/>
              </a:spcBef>
            </a:pPr>
            <a:r>
              <a:rPr sz="2000" i="1" spc="-5" dirty="0">
                <a:latin typeface="Times New Roman"/>
                <a:cs typeface="Times New Roman"/>
              </a:rPr>
              <a:t>За </a:t>
            </a:r>
            <a:r>
              <a:rPr sz="2000" i="1" spc="-15" dirty="0">
                <a:latin typeface="Times New Roman"/>
                <a:cs typeface="Times New Roman"/>
              </a:rPr>
              <a:t>дополнительную информацию, </a:t>
            </a:r>
            <a:r>
              <a:rPr sz="2000" i="1" spc="-5" dirty="0">
                <a:latin typeface="Times New Roman"/>
                <a:cs typeface="Times New Roman"/>
              </a:rPr>
              <a:t>не </a:t>
            </a:r>
            <a:r>
              <a:rPr sz="2000" i="1" spc="-10" dirty="0">
                <a:latin typeface="Times New Roman"/>
                <a:cs typeface="Times New Roman"/>
              </a:rPr>
              <a:t>имеющую  </a:t>
            </a:r>
            <a:r>
              <a:rPr sz="2000" i="1" spc="-5" dirty="0">
                <a:latin typeface="Times New Roman"/>
                <a:cs typeface="Times New Roman"/>
              </a:rPr>
              <a:t>отношенияк </a:t>
            </a:r>
            <a:r>
              <a:rPr sz="2000" i="1" spc="-10" dirty="0">
                <a:latin typeface="Times New Roman"/>
                <a:cs typeface="Times New Roman"/>
              </a:rPr>
              <a:t>вопросу </a:t>
            </a:r>
            <a:r>
              <a:rPr sz="2000" i="1" spc="-5" dirty="0">
                <a:latin typeface="Times New Roman"/>
                <a:cs typeface="Times New Roman"/>
              </a:rPr>
              <a:t>задания, баллы не начисляются, но за  наличие </a:t>
            </a:r>
            <a:r>
              <a:rPr sz="2000" i="1" dirty="0">
                <a:latin typeface="Times New Roman"/>
                <a:cs typeface="Times New Roman"/>
              </a:rPr>
              <a:t>в </a:t>
            </a:r>
            <a:r>
              <a:rPr sz="2000" i="1" spc="-5" dirty="0">
                <a:latin typeface="Times New Roman"/>
                <a:cs typeface="Times New Roman"/>
              </a:rPr>
              <a:t>ней </a:t>
            </a:r>
            <a:r>
              <a:rPr sz="2000" i="1" spc="-10" dirty="0">
                <a:latin typeface="Times New Roman"/>
                <a:cs typeface="Times New Roman"/>
              </a:rPr>
              <a:t>ошибок снимается </a:t>
            </a:r>
            <a:r>
              <a:rPr sz="2000" i="1" dirty="0">
                <a:latin typeface="Times New Roman"/>
                <a:cs typeface="Times New Roman"/>
              </a:rPr>
              <a:t>1</a:t>
            </a:r>
            <a:r>
              <a:rPr sz="2000" i="1" spc="35" dirty="0">
                <a:latin typeface="Times New Roman"/>
                <a:cs typeface="Times New Roman"/>
              </a:rPr>
              <a:t> </a:t>
            </a:r>
            <a:r>
              <a:rPr sz="2000" i="1" spc="-5" dirty="0">
                <a:latin typeface="Times New Roman"/>
                <a:cs typeface="Times New Roman"/>
              </a:rPr>
              <a:t>балл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7">
            <a:extLst>
              <a:ext uri="{FF2B5EF4-FFF2-40B4-BE49-F238E27FC236}">
                <a16:creationId xmlns:a16="http://schemas.microsoft.com/office/drawing/2014/main" id="{FB497E0D-CFA1-1613-1A68-8CA7CA197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03729"/>
              </p:ext>
            </p:extLst>
          </p:nvPr>
        </p:nvGraphicFramePr>
        <p:xfrm>
          <a:off x="5268286" y="4364584"/>
          <a:ext cx="6819728" cy="2410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2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767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себя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все названные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выше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элементы,</a:t>
                      </a:r>
                      <a:r>
                        <a:rPr sz="16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 err="1">
                          <a:latin typeface="Arial"/>
                          <a:cs typeface="Arial"/>
                        </a:rPr>
                        <a:t>не</a:t>
                      </a:r>
                      <a:r>
                        <a:rPr lang="ru-RU" sz="1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 err="1">
                          <a:latin typeface="Arial"/>
                          <a:cs typeface="Arial"/>
                        </a:rPr>
                        <a:t>содержит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 биологических</a:t>
                      </a:r>
                      <a:r>
                        <a:rPr sz="16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78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себя четыре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из названных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6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 err="1">
                          <a:latin typeface="Arial"/>
                          <a:cs typeface="Arial"/>
                        </a:rPr>
                        <a:t>элементов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 err="1">
                          <a:latin typeface="Arial"/>
                          <a:cs typeface="Arial"/>
                        </a:rPr>
                        <a:t>которые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6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618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себя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три из названных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6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 err="1">
                          <a:latin typeface="Arial"/>
                          <a:cs typeface="Arial"/>
                        </a:rPr>
                        <a:t>элементов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 err="1">
                          <a:latin typeface="Arial"/>
                          <a:cs typeface="Arial"/>
                        </a:rPr>
                        <a:t>которые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6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397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Все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иные ситуации, не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соответствующие</a:t>
                      </a:r>
                      <a:r>
                        <a:rPr sz="16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правилам</a:t>
                      </a: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выставления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3,</a:t>
                      </a:r>
                      <a:r>
                        <a:rPr lang="ru-RU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2 и 1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балла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666031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377" y="6064100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0" y="39847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34AC6817-868F-A6FB-A84B-16CC024EAE98}"/>
              </a:ext>
            </a:extLst>
          </p:cNvPr>
          <p:cNvSpPr txBox="1"/>
          <p:nvPr/>
        </p:nvSpPr>
        <p:spPr>
          <a:xfrm>
            <a:off x="7362178" y="547346"/>
            <a:ext cx="4632960" cy="5614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0"/>
              </a:spcBef>
              <a:tabLst>
                <a:tab pos="368300" algn="l"/>
              </a:tabLst>
            </a:pPr>
            <a:r>
              <a:rPr lang="ru-RU" sz="2600" spc="-5" dirty="0">
                <a:latin typeface="Times New Roman"/>
                <a:cs typeface="Times New Roman"/>
              </a:rPr>
              <a:t>Элементы ответа:</a:t>
            </a:r>
          </a:p>
          <a:p>
            <a:pPr marR="5080">
              <a:spcBef>
                <a:spcPts val="0"/>
              </a:spcBef>
              <a:buAutoNum type="arabicParenR"/>
              <a:tabLst>
                <a:tab pos="368300" algn="l"/>
              </a:tabLst>
            </a:pPr>
            <a:r>
              <a:rPr sz="2600" spc="-5" dirty="0" err="1">
                <a:latin typeface="Times New Roman"/>
                <a:cs typeface="Times New Roman"/>
              </a:rPr>
              <a:t>цианобактерии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spc="-20" dirty="0">
                <a:latin typeface="Times New Roman"/>
                <a:cs typeface="Times New Roman"/>
              </a:rPr>
              <a:t>поглощают </a:t>
            </a:r>
            <a:r>
              <a:rPr sz="2600" spc="-15" dirty="0">
                <a:latin typeface="Times New Roman"/>
                <a:cs typeface="Times New Roman"/>
              </a:rPr>
              <a:t>углекислый </a:t>
            </a:r>
            <a:r>
              <a:rPr sz="2600" spc="-5" dirty="0">
                <a:latin typeface="Times New Roman"/>
                <a:cs typeface="Times New Roman"/>
              </a:rPr>
              <a:t>газ из </a:t>
            </a:r>
            <a:r>
              <a:rPr sz="2600" spc="-15" dirty="0">
                <a:latin typeface="Times New Roman"/>
                <a:cs typeface="Times New Roman"/>
              </a:rPr>
              <a:t>воздуха </a:t>
            </a:r>
            <a:r>
              <a:rPr sz="2600" dirty="0">
                <a:latin typeface="Times New Roman"/>
                <a:cs typeface="Times New Roman"/>
              </a:rPr>
              <a:t>в  </a:t>
            </a:r>
            <a:r>
              <a:rPr sz="2600" spc="5" dirty="0">
                <a:latin typeface="Times New Roman"/>
                <a:cs typeface="Times New Roman"/>
              </a:rPr>
              <a:t>процессе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фотосинтеза;</a:t>
            </a:r>
            <a:endParaRPr sz="26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343535" algn="l"/>
              </a:tabLst>
            </a:pPr>
            <a:r>
              <a:rPr lang="ru-RU" sz="2600" spc="-15" dirty="0">
                <a:latin typeface="Times New Roman"/>
                <a:cs typeface="Times New Roman"/>
              </a:rPr>
              <a:t> </a:t>
            </a:r>
            <a:r>
              <a:rPr sz="2600" spc="-15" dirty="0" err="1">
                <a:latin typeface="Times New Roman"/>
                <a:cs typeface="Times New Roman"/>
              </a:rPr>
              <a:t>создают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первичную </a:t>
            </a:r>
            <a:r>
              <a:rPr sz="2600" spc="-10" dirty="0">
                <a:latin typeface="Times New Roman"/>
                <a:cs typeface="Times New Roman"/>
              </a:rPr>
              <a:t>продукцию </a:t>
            </a:r>
            <a:r>
              <a:rPr sz="2600" dirty="0">
                <a:latin typeface="Times New Roman"/>
                <a:cs typeface="Times New Roman"/>
              </a:rPr>
              <a:t>для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Times New Roman"/>
                <a:cs typeface="Times New Roman"/>
              </a:rPr>
              <a:t>экосистем;</a:t>
            </a:r>
            <a:endParaRPr sz="26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343535" algn="l"/>
              </a:tabLst>
            </a:pP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5" dirty="0" err="1">
                <a:latin typeface="Times New Roman"/>
                <a:cs typeface="Times New Roman"/>
              </a:rPr>
              <a:t>цианобактерии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spc="-20" dirty="0">
                <a:latin typeface="Times New Roman"/>
                <a:cs typeface="Times New Roman"/>
              </a:rPr>
              <a:t>фиксируют </a:t>
            </a:r>
            <a:r>
              <a:rPr sz="2600" dirty="0">
                <a:latin typeface="Times New Roman"/>
                <a:cs typeface="Times New Roman"/>
              </a:rPr>
              <a:t>атмосферный </a:t>
            </a:r>
            <a:r>
              <a:rPr sz="2600" spc="-15" dirty="0">
                <a:latin typeface="Times New Roman"/>
                <a:cs typeface="Times New Roman"/>
              </a:rPr>
              <a:t>азот;</a:t>
            </a:r>
            <a:endParaRPr sz="2600" dirty="0">
              <a:latin typeface="Times New Roman"/>
              <a:cs typeface="Times New Roman"/>
            </a:endParaRPr>
          </a:p>
          <a:p>
            <a:pPr marR="6985">
              <a:spcBef>
                <a:spcPts val="0"/>
              </a:spcBef>
              <a:buAutoNum type="arabicParenR"/>
              <a:tabLst>
                <a:tab pos="553085" algn="l"/>
                <a:tab pos="553720" algn="l"/>
                <a:tab pos="1995170" algn="l"/>
                <a:tab pos="2673350" algn="l"/>
                <a:tab pos="2959735" algn="l"/>
                <a:tab pos="4685030" algn="l"/>
                <a:tab pos="6227445" algn="l"/>
                <a:tab pos="6818630" algn="l"/>
              </a:tabLst>
            </a:pP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5" dirty="0" err="1">
                <a:latin typeface="Times New Roman"/>
                <a:cs typeface="Times New Roman"/>
              </a:rPr>
              <a:t>п</a:t>
            </a:r>
            <a:r>
              <a:rPr sz="2600" dirty="0" err="1">
                <a:latin typeface="Times New Roman"/>
                <a:cs typeface="Times New Roman"/>
              </a:rPr>
              <a:t>е</a:t>
            </a:r>
            <a:r>
              <a:rPr sz="2600" spc="-15" dirty="0" err="1">
                <a:latin typeface="Times New Roman"/>
                <a:cs typeface="Times New Roman"/>
              </a:rPr>
              <a:t>р</a:t>
            </a:r>
            <a:r>
              <a:rPr sz="2600" dirty="0" err="1">
                <a:latin typeface="Times New Roman"/>
                <a:cs typeface="Times New Roman"/>
              </a:rPr>
              <a:t>е</a:t>
            </a:r>
            <a:r>
              <a:rPr sz="2600" spc="-20" dirty="0" err="1">
                <a:latin typeface="Times New Roman"/>
                <a:cs typeface="Times New Roman"/>
              </a:rPr>
              <a:t>в</a:t>
            </a:r>
            <a:r>
              <a:rPr sz="2600" spc="-75" dirty="0" err="1">
                <a:latin typeface="Times New Roman"/>
                <a:cs typeface="Times New Roman"/>
              </a:rPr>
              <a:t>о</a:t>
            </a:r>
            <a:r>
              <a:rPr sz="2600" dirty="0" err="1">
                <a:latin typeface="Times New Roman"/>
                <a:cs typeface="Times New Roman"/>
              </a:rPr>
              <a:t>дят</a:t>
            </a:r>
            <a:r>
              <a:rPr sz="2600" dirty="0">
                <a:latin typeface="Times New Roman"/>
                <a:cs typeface="Times New Roman"/>
              </a:rPr>
              <a:t>	а</a:t>
            </a:r>
            <a:r>
              <a:rPr sz="2600" spc="-15" dirty="0">
                <a:latin typeface="Times New Roman"/>
                <a:cs typeface="Times New Roman"/>
              </a:rPr>
              <a:t>з</a:t>
            </a:r>
            <a:r>
              <a:rPr sz="2600" spc="-40" dirty="0">
                <a:latin typeface="Times New Roman"/>
                <a:cs typeface="Times New Roman"/>
              </a:rPr>
              <a:t>о</a:t>
            </a:r>
            <a:r>
              <a:rPr sz="2600" dirty="0">
                <a:latin typeface="Times New Roman"/>
                <a:cs typeface="Times New Roman"/>
              </a:rPr>
              <a:t>т	в</a:t>
            </a:r>
            <a:r>
              <a:rPr lang="ru-RU" sz="2600" dirty="0">
                <a:latin typeface="Times New Roman"/>
                <a:cs typeface="Times New Roman"/>
              </a:rPr>
              <a:t> </a:t>
            </a:r>
            <a:r>
              <a:rPr sz="2600" dirty="0" err="1">
                <a:latin typeface="Times New Roman"/>
                <a:cs typeface="Times New Roman"/>
              </a:rPr>
              <a:t>с</a:t>
            </a:r>
            <a:r>
              <a:rPr sz="2600" spc="20" dirty="0" err="1">
                <a:latin typeface="Times New Roman"/>
                <a:cs typeface="Times New Roman"/>
              </a:rPr>
              <a:t>о</a:t>
            </a:r>
            <a:r>
              <a:rPr sz="2600" spc="-35" dirty="0" err="1">
                <a:latin typeface="Times New Roman"/>
                <a:cs typeface="Times New Roman"/>
              </a:rPr>
              <a:t>е</a:t>
            </a:r>
            <a:r>
              <a:rPr sz="2600" dirty="0" err="1">
                <a:latin typeface="Times New Roman"/>
                <a:cs typeface="Times New Roman"/>
              </a:rPr>
              <a:t>д</a:t>
            </a:r>
            <a:r>
              <a:rPr sz="2600" spc="-5" dirty="0" err="1">
                <a:latin typeface="Times New Roman"/>
                <a:cs typeface="Times New Roman"/>
              </a:rPr>
              <a:t>ин</a:t>
            </a:r>
            <a:r>
              <a:rPr sz="2600" dirty="0" err="1">
                <a:latin typeface="Times New Roman"/>
                <a:cs typeface="Times New Roman"/>
              </a:rPr>
              <a:t>е</a:t>
            </a:r>
            <a:r>
              <a:rPr sz="2600" spc="-5" dirty="0" err="1">
                <a:latin typeface="Times New Roman"/>
                <a:cs typeface="Times New Roman"/>
              </a:rPr>
              <a:t>ния</a:t>
            </a:r>
            <a:r>
              <a:rPr sz="2600" dirty="0">
                <a:latin typeface="Times New Roman"/>
                <a:cs typeface="Times New Roman"/>
              </a:rPr>
              <a:t>,	</a:t>
            </a:r>
            <a:r>
              <a:rPr sz="2600" dirty="0" err="1">
                <a:latin typeface="Times New Roman"/>
                <a:cs typeface="Times New Roman"/>
              </a:rPr>
              <a:t>д</a:t>
            </a:r>
            <a:r>
              <a:rPr sz="2600" spc="60" dirty="0" err="1">
                <a:latin typeface="Times New Roman"/>
                <a:cs typeface="Times New Roman"/>
              </a:rPr>
              <a:t>о</a:t>
            </a:r>
            <a:r>
              <a:rPr sz="2600" dirty="0" err="1">
                <a:latin typeface="Times New Roman"/>
                <a:cs typeface="Times New Roman"/>
              </a:rPr>
              <a:t>с</a:t>
            </a:r>
            <a:r>
              <a:rPr sz="2600" spc="-55" dirty="0" err="1">
                <a:latin typeface="Times New Roman"/>
                <a:cs typeface="Times New Roman"/>
              </a:rPr>
              <a:t>т</a:t>
            </a:r>
            <a:r>
              <a:rPr sz="2600" spc="20" dirty="0" err="1">
                <a:latin typeface="Times New Roman"/>
                <a:cs typeface="Times New Roman"/>
              </a:rPr>
              <a:t>у</a:t>
            </a:r>
            <a:r>
              <a:rPr sz="2600" spc="-5" dirty="0" err="1">
                <a:latin typeface="Times New Roman"/>
                <a:cs typeface="Times New Roman"/>
              </a:rPr>
              <a:t>пн</a:t>
            </a:r>
            <a:r>
              <a:rPr sz="2600" spc="-10" dirty="0" err="1">
                <a:latin typeface="Times New Roman"/>
                <a:cs typeface="Times New Roman"/>
              </a:rPr>
              <a:t>ы</a:t>
            </a:r>
            <a:r>
              <a:rPr sz="2600" dirty="0" err="1">
                <a:latin typeface="Times New Roman"/>
                <a:cs typeface="Times New Roman"/>
              </a:rPr>
              <a:t>е</a:t>
            </a:r>
            <a:r>
              <a:rPr lang="ru-RU" sz="2600" dirty="0">
                <a:latin typeface="Times New Roman"/>
                <a:cs typeface="Times New Roman"/>
              </a:rPr>
              <a:t> </a:t>
            </a:r>
            <a:r>
              <a:rPr sz="2600" dirty="0" err="1">
                <a:latin typeface="Times New Roman"/>
                <a:cs typeface="Times New Roman"/>
              </a:rPr>
              <a:t>для</a:t>
            </a:r>
            <a:r>
              <a:rPr sz="2600" dirty="0">
                <a:latin typeface="Times New Roman"/>
                <a:cs typeface="Times New Roman"/>
              </a:rPr>
              <a:t>	д</a:t>
            </a:r>
            <a:r>
              <a:rPr sz="2600" spc="-50" dirty="0">
                <a:latin typeface="Times New Roman"/>
                <a:cs typeface="Times New Roman"/>
              </a:rPr>
              <a:t>р</a:t>
            </a:r>
            <a:r>
              <a:rPr sz="2600" spc="10" dirty="0">
                <a:latin typeface="Times New Roman"/>
                <a:cs typeface="Times New Roman"/>
              </a:rPr>
              <a:t>у</a:t>
            </a:r>
            <a:r>
              <a:rPr sz="2600" spc="-15" dirty="0">
                <a:latin typeface="Times New Roman"/>
                <a:cs typeface="Times New Roman"/>
              </a:rPr>
              <a:t>г</a:t>
            </a:r>
            <a:r>
              <a:rPr sz="2600" spc="-5" dirty="0">
                <a:latin typeface="Times New Roman"/>
                <a:cs typeface="Times New Roman"/>
              </a:rPr>
              <a:t>и</a:t>
            </a:r>
            <a:r>
              <a:rPr sz="2600" dirty="0">
                <a:latin typeface="Times New Roman"/>
                <a:cs typeface="Times New Roman"/>
              </a:rPr>
              <a:t>х  </a:t>
            </a:r>
            <a:r>
              <a:rPr sz="2600" spc="-5" dirty="0">
                <a:latin typeface="Times New Roman"/>
                <a:cs typeface="Times New Roman"/>
              </a:rPr>
              <a:t>организмов (микроорганизмов </a:t>
            </a:r>
            <a:r>
              <a:rPr sz="2600" dirty="0">
                <a:latin typeface="Times New Roman"/>
                <a:cs typeface="Times New Roman"/>
              </a:rPr>
              <a:t>и</a:t>
            </a:r>
            <a:r>
              <a:rPr sz="2600" spc="2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растений);</a:t>
            </a:r>
            <a:endParaRPr sz="26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343535" algn="l"/>
              </a:tabLst>
            </a:pPr>
            <a:r>
              <a:rPr sz="2600" spc="-5" dirty="0">
                <a:latin typeface="Times New Roman"/>
                <a:cs typeface="Times New Roman"/>
              </a:rPr>
              <a:t>цианобактерий </a:t>
            </a:r>
            <a:r>
              <a:rPr sz="2600" dirty="0">
                <a:latin typeface="Times New Roman"/>
                <a:cs typeface="Times New Roman"/>
              </a:rPr>
              <a:t>относят к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spc="-5" dirty="0" err="1">
                <a:latin typeface="Times New Roman"/>
                <a:cs typeface="Times New Roman"/>
              </a:rPr>
              <a:t>продуцентам</a:t>
            </a:r>
            <a:r>
              <a:rPr sz="2600" spc="-5" dirty="0">
                <a:latin typeface="Times New Roman"/>
                <a:cs typeface="Times New Roman"/>
              </a:rPr>
              <a:t>.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680216C-A17E-13E2-79B0-0F11C10A719B}"/>
              </a:ext>
            </a:extLst>
          </p:cNvPr>
          <p:cNvSpPr/>
          <p:nvPr/>
        </p:nvSpPr>
        <p:spPr>
          <a:xfrm>
            <a:off x="-1" y="547346"/>
            <a:ext cx="7239699" cy="5516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72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338" y="938151"/>
            <a:ext cx="11875324" cy="558848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2.</a:t>
            </a:r>
          </a:p>
          <a:p>
            <a:pPr marL="0" indent="0" algn="just">
              <a:buNone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знаниевые</a:t>
            </a: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эвристические задания)</a:t>
            </a:r>
          </a:p>
          <a:p>
            <a:pPr marL="0" indent="0" algn="just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*исключена линия 24 на анализ биологической  информации. </a:t>
            </a:r>
          </a:p>
          <a:p>
            <a:pPr marL="0" indent="0" algn="just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*есть 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мини-модуль из двух линий заданий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(задания 23 и 24),  направленных на проверку сформированности методологических умений и  навыков</a:t>
            </a:r>
          </a:p>
          <a:p>
            <a:pPr algn="just">
              <a:buFontTx/>
              <a:buChar char="-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задание – описание эксперимента и вопросы об эксперименте</a:t>
            </a:r>
          </a:p>
          <a:p>
            <a:pPr algn="just">
              <a:buFontTx/>
              <a:buChar char="-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задание – вопросы о биологической сущности эксперимента</a:t>
            </a:r>
          </a:p>
          <a:p>
            <a:pPr marL="0" indent="0" algn="just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*стал первичный балл – 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баллов</a:t>
            </a:r>
          </a:p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DBAC53A-79EA-45B1-975D-17E35E30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73"/>
            <a:ext cx="10972800" cy="66351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КИМах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28750208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377" y="6064100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1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34AC6817-868F-A6FB-A84B-16CC024EAE98}"/>
              </a:ext>
            </a:extLst>
          </p:cNvPr>
          <p:cNvSpPr txBox="1"/>
          <p:nvPr/>
        </p:nvSpPr>
        <p:spPr>
          <a:xfrm>
            <a:off x="7362178" y="547346"/>
            <a:ext cx="4632960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0"/>
              </a:spcBef>
              <a:tabLst>
                <a:tab pos="368300" algn="l"/>
              </a:tabLst>
            </a:pPr>
            <a:r>
              <a:rPr lang="ru-RU" sz="2400" spc="-5" dirty="0">
                <a:latin typeface="Times New Roman"/>
                <a:cs typeface="Times New Roman"/>
              </a:rPr>
              <a:t>Элементы ответа:</a:t>
            </a:r>
          </a:p>
          <a:p>
            <a:pPr marR="5080">
              <a:spcBef>
                <a:spcPts val="0"/>
              </a:spcBef>
              <a:buAutoNum type="arabicParenR"/>
              <a:tabLst>
                <a:tab pos="368300" algn="l"/>
              </a:tabLst>
            </a:pP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цианобактерии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поглощают </a:t>
            </a:r>
            <a:r>
              <a:rPr sz="2400" spc="-15" dirty="0">
                <a:latin typeface="Times New Roman"/>
                <a:cs typeface="Times New Roman"/>
              </a:rPr>
              <a:t>углекислый </a:t>
            </a:r>
            <a:r>
              <a:rPr sz="2400" spc="-5" dirty="0">
                <a:latin typeface="Times New Roman"/>
                <a:cs typeface="Times New Roman"/>
              </a:rPr>
              <a:t>газ из </a:t>
            </a:r>
            <a:r>
              <a:rPr sz="2400" spc="-15" dirty="0">
                <a:latin typeface="Times New Roman"/>
                <a:cs typeface="Times New Roman"/>
              </a:rPr>
              <a:t>воздуха </a:t>
            </a:r>
            <a:r>
              <a:rPr sz="2400" dirty="0">
                <a:latin typeface="Times New Roman"/>
                <a:cs typeface="Times New Roman"/>
              </a:rPr>
              <a:t>в  </a:t>
            </a:r>
            <a:r>
              <a:rPr sz="2400" spc="5" dirty="0">
                <a:latin typeface="Times New Roman"/>
                <a:cs typeface="Times New Roman"/>
              </a:rPr>
              <a:t>процессе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фотосинтеза;</a:t>
            </a: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343535" algn="l"/>
              </a:tabLst>
            </a:pPr>
            <a:r>
              <a:rPr lang="ru-RU" sz="2400" spc="-15" dirty="0">
                <a:latin typeface="Times New Roman"/>
                <a:cs typeface="Times New Roman"/>
              </a:rPr>
              <a:t> </a:t>
            </a:r>
            <a:r>
              <a:rPr sz="2400" spc="-15" dirty="0" err="1">
                <a:latin typeface="Times New Roman"/>
                <a:cs typeface="Times New Roman"/>
              </a:rPr>
              <a:t>создают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первичную </a:t>
            </a:r>
            <a:r>
              <a:rPr sz="2400" spc="-10" dirty="0">
                <a:latin typeface="Times New Roman"/>
                <a:cs typeface="Times New Roman"/>
              </a:rPr>
              <a:t>продукцию </a:t>
            </a:r>
            <a:r>
              <a:rPr sz="2400" dirty="0">
                <a:latin typeface="Times New Roman"/>
                <a:cs typeface="Times New Roman"/>
              </a:rPr>
              <a:t>для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экосистем;</a:t>
            </a: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343535" algn="l"/>
              </a:tabLst>
            </a:pP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цианобактерии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фиксируют </a:t>
            </a:r>
            <a:r>
              <a:rPr sz="2400" dirty="0">
                <a:latin typeface="Times New Roman"/>
                <a:cs typeface="Times New Roman"/>
              </a:rPr>
              <a:t>атмосферный </a:t>
            </a:r>
            <a:r>
              <a:rPr sz="2400" spc="-15" dirty="0">
                <a:latin typeface="Times New Roman"/>
                <a:cs typeface="Times New Roman"/>
              </a:rPr>
              <a:t>азот;</a:t>
            </a:r>
            <a:endParaRPr sz="2400" dirty="0">
              <a:latin typeface="Times New Roman"/>
              <a:cs typeface="Times New Roman"/>
            </a:endParaRPr>
          </a:p>
          <a:p>
            <a:pPr marR="6985">
              <a:spcBef>
                <a:spcPts val="0"/>
              </a:spcBef>
              <a:buAutoNum type="arabicParenR"/>
              <a:tabLst>
                <a:tab pos="553085" algn="l"/>
                <a:tab pos="553720" algn="l"/>
                <a:tab pos="1995170" algn="l"/>
                <a:tab pos="2673350" algn="l"/>
                <a:tab pos="2959735" algn="l"/>
                <a:tab pos="4685030" algn="l"/>
                <a:tab pos="6227445" algn="l"/>
                <a:tab pos="6818630" algn="l"/>
              </a:tabLst>
            </a:pP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п</a:t>
            </a:r>
            <a:r>
              <a:rPr sz="2400" dirty="0" err="1">
                <a:latin typeface="Times New Roman"/>
                <a:cs typeface="Times New Roman"/>
              </a:rPr>
              <a:t>е</a:t>
            </a:r>
            <a:r>
              <a:rPr sz="2400" spc="-15" dirty="0" err="1">
                <a:latin typeface="Times New Roman"/>
                <a:cs typeface="Times New Roman"/>
              </a:rPr>
              <a:t>р</a:t>
            </a:r>
            <a:r>
              <a:rPr sz="2400" dirty="0" err="1">
                <a:latin typeface="Times New Roman"/>
                <a:cs typeface="Times New Roman"/>
              </a:rPr>
              <a:t>е</a:t>
            </a:r>
            <a:r>
              <a:rPr sz="2400" spc="-20" dirty="0" err="1">
                <a:latin typeface="Times New Roman"/>
                <a:cs typeface="Times New Roman"/>
              </a:rPr>
              <a:t>в</a:t>
            </a:r>
            <a:r>
              <a:rPr sz="2400" spc="-75" dirty="0" err="1">
                <a:latin typeface="Times New Roman"/>
                <a:cs typeface="Times New Roman"/>
              </a:rPr>
              <a:t>о</a:t>
            </a:r>
            <a:r>
              <a:rPr sz="2400" dirty="0" err="1">
                <a:latin typeface="Times New Roman"/>
                <a:cs typeface="Times New Roman"/>
              </a:rPr>
              <a:t>дят</a:t>
            </a:r>
            <a:r>
              <a:rPr sz="2400" dirty="0">
                <a:latin typeface="Times New Roman"/>
                <a:cs typeface="Times New Roman"/>
              </a:rPr>
              <a:t>	а</a:t>
            </a:r>
            <a:r>
              <a:rPr sz="2400" spc="-15" dirty="0">
                <a:latin typeface="Times New Roman"/>
                <a:cs typeface="Times New Roman"/>
              </a:rPr>
              <a:t>з</a:t>
            </a:r>
            <a:r>
              <a:rPr sz="2400" spc="-40" dirty="0">
                <a:latin typeface="Times New Roman"/>
                <a:cs typeface="Times New Roman"/>
              </a:rPr>
              <a:t>о</a:t>
            </a:r>
            <a:r>
              <a:rPr sz="2400" dirty="0">
                <a:latin typeface="Times New Roman"/>
                <a:cs typeface="Times New Roman"/>
              </a:rPr>
              <a:t>т	в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с</a:t>
            </a:r>
            <a:r>
              <a:rPr sz="2400" spc="20" dirty="0" err="1">
                <a:latin typeface="Times New Roman"/>
                <a:cs typeface="Times New Roman"/>
              </a:rPr>
              <a:t>о</a:t>
            </a:r>
            <a:r>
              <a:rPr sz="2400" spc="-35" dirty="0" err="1">
                <a:latin typeface="Times New Roman"/>
                <a:cs typeface="Times New Roman"/>
              </a:rPr>
              <a:t>е</a:t>
            </a:r>
            <a:r>
              <a:rPr sz="2400" dirty="0" err="1">
                <a:latin typeface="Times New Roman"/>
                <a:cs typeface="Times New Roman"/>
              </a:rPr>
              <a:t>д</a:t>
            </a:r>
            <a:r>
              <a:rPr sz="2400" spc="-5" dirty="0" err="1">
                <a:latin typeface="Times New Roman"/>
                <a:cs typeface="Times New Roman"/>
              </a:rPr>
              <a:t>ин</a:t>
            </a:r>
            <a:r>
              <a:rPr sz="2400" dirty="0" err="1">
                <a:latin typeface="Times New Roman"/>
                <a:cs typeface="Times New Roman"/>
              </a:rPr>
              <a:t>е</a:t>
            </a:r>
            <a:r>
              <a:rPr sz="2400" spc="-5" dirty="0" err="1">
                <a:latin typeface="Times New Roman"/>
                <a:cs typeface="Times New Roman"/>
              </a:rPr>
              <a:t>ния</a:t>
            </a:r>
            <a:r>
              <a:rPr sz="2400" dirty="0">
                <a:latin typeface="Times New Roman"/>
                <a:cs typeface="Times New Roman"/>
              </a:rPr>
              <a:t>,	</a:t>
            </a:r>
            <a:r>
              <a:rPr sz="2400" dirty="0" err="1">
                <a:latin typeface="Times New Roman"/>
                <a:cs typeface="Times New Roman"/>
              </a:rPr>
              <a:t>д</a:t>
            </a:r>
            <a:r>
              <a:rPr sz="2400" spc="60" dirty="0" err="1">
                <a:latin typeface="Times New Roman"/>
                <a:cs typeface="Times New Roman"/>
              </a:rPr>
              <a:t>о</a:t>
            </a:r>
            <a:r>
              <a:rPr sz="2400" dirty="0" err="1">
                <a:latin typeface="Times New Roman"/>
                <a:cs typeface="Times New Roman"/>
              </a:rPr>
              <a:t>с</a:t>
            </a:r>
            <a:r>
              <a:rPr sz="2400" spc="-55" dirty="0" err="1">
                <a:latin typeface="Times New Roman"/>
                <a:cs typeface="Times New Roman"/>
              </a:rPr>
              <a:t>т</a:t>
            </a:r>
            <a:r>
              <a:rPr sz="2400" spc="20" dirty="0" err="1">
                <a:latin typeface="Times New Roman"/>
                <a:cs typeface="Times New Roman"/>
              </a:rPr>
              <a:t>у</a:t>
            </a:r>
            <a:r>
              <a:rPr sz="2400" spc="-5" dirty="0" err="1">
                <a:latin typeface="Times New Roman"/>
                <a:cs typeface="Times New Roman"/>
              </a:rPr>
              <a:t>пн</a:t>
            </a:r>
            <a:r>
              <a:rPr sz="2400" spc="-10" dirty="0" err="1">
                <a:latin typeface="Times New Roman"/>
                <a:cs typeface="Times New Roman"/>
              </a:rPr>
              <a:t>ы</a:t>
            </a:r>
            <a:r>
              <a:rPr sz="2400" dirty="0" err="1">
                <a:latin typeface="Times New Roman"/>
                <a:cs typeface="Times New Roman"/>
              </a:rPr>
              <a:t>е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для</a:t>
            </a:r>
            <a:r>
              <a:rPr sz="2400" dirty="0">
                <a:latin typeface="Times New Roman"/>
                <a:cs typeface="Times New Roman"/>
              </a:rPr>
              <a:t>	д</a:t>
            </a:r>
            <a:r>
              <a:rPr sz="2400" spc="-50" dirty="0">
                <a:latin typeface="Times New Roman"/>
                <a:cs typeface="Times New Roman"/>
              </a:rPr>
              <a:t>р</a:t>
            </a:r>
            <a:r>
              <a:rPr sz="2400" spc="10" dirty="0">
                <a:latin typeface="Times New Roman"/>
                <a:cs typeface="Times New Roman"/>
              </a:rPr>
              <a:t>у</a:t>
            </a:r>
            <a:r>
              <a:rPr sz="2400" spc="-15" dirty="0">
                <a:latin typeface="Times New Roman"/>
                <a:cs typeface="Times New Roman"/>
              </a:rPr>
              <a:t>г</a:t>
            </a:r>
            <a:r>
              <a:rPr sz="2400" spc="-5" dirty="0">
                <a:latin typeface="Times New Roman"/>
                <a:cs typeface="Times New Roman"/>
              </a:rPr>
              <a:t>и</a:t>
            </a:r>
            <a:r>
              <a:rPr sz="2400" dirty="0">
                <a:latin typeface="Times New Roman"/>
                <a:cs typeface="Times New Roman"/>
              </a:rPr>
              <a:t>х  </a:t>
            </a:r>
            <a:r>
              <a:rPr sz="2400" spc="-5" dirty="0">
                <a:latin typeface="Times New Roman"/>
                <a:cs typeface="Times New Roman"/>
              </a:rPr>
              <a:t>организмов (микроорганизмов 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растений);</a:t>
            </a: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AutoNum type="arabicParenR"/>
              <a:tabLst>
                <a:tab pos="343535" algn="l"/>
              </a:tabLst>
            </a:pPr>
            <a:r>
              <a:rPr sz="2400" spc="-5" dirty="0">
                <a:latin typeface="Times New Roman"/>
                <a:cs typeface="Times New Roman"/>
              </a:rPr>
              <a:t>цианобактерий </a:t>
            </a:r>
            <a:r>
              <a:rPr sz="2400" dirty="0">
                <a:latin typeface="Times New Roman"/>
                <a:cs typeface="Times New Roman"/>
              </a:rPr>
              <a:t>относят к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продуцентам</a:t>
            </a:r>
            <a:r>
              <a:rPr sz="2400" spc="-5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680216C-A17E-13E2-79B0-0F11C10A719B}"/>
              </a:ext>
            </a:extLst>
          </p:cNvPr>
          <p:cNvSpPr/>
          <p:nvPr/>
        </p:nvSpPr>
        <p:spPr>
          <a:xfrm>
            <a:off x="-1" y="547346"/>
            <a:ext cx="7239699" cy="5516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5396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1907" y="161921"/>
            <a:ext cx="2838829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27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 - 3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graphicFrame>
        <p:nvGraphicFramePr>
          <p:cNvPr id="12" name="object 7">
            <a:extLst>
              <a:ext uri="{FF2B5EF4-FFF2-40B4-BE49-F238E27FC236}">
                <a16:creationId xmlns:a16="http://schemas.microsoft.com/office/drawing/2014/main" id="{FB497E0D-CFA1-1613-1A68-8CA7CA197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172478"/>
              </p:ext>
            </p:extLst>
          </p:nvPr>
        </p:nvGraphicFramePr>
        <p:xfrm>
          <a:off x="5268286" y="4671910"/>
          <a:ext cx="6819728" cy="20720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2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0078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себя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все названные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выше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элементы,</a:t>
                      </a:r>
                      <a:r>
                        <a:rPr sz="16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 err="1">
                          <a:latin typeface="Arial"/>
                          <a:cs typeface="Arial"/>
                        </a:rPr>
                        <a:t>не</a:t>
                      </a:r>
                      <a:r>
                        <a:rPr lang="ru-RU" sz="1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 err="1">
                          <a:latin typeface="Arial"/>
                          <a:cs typeface="Arial"/>
                        </a:rPr>
                        <a:t>содержит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 биологических</a:t>
                      </a:r>
                      <a:r>
                        <a:rPr sz="16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617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600" spc="-15" dirty="0" err="1">
                          <a:latin typeface="Arial"/>
                          <a:cs typeface="Arial"/>
                        </a:rPr>
                        <a:t>себя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600" spc="-15" dirty="0">
                          <a:latin typeface="Arial"/>
                          <a:cs typeface="Arial"/>
                        </a:rPr>
                        <a:t>три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из названных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6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 err="1">
                          <a:latin typeface="Arial"/>
                          <a:cs typeface="Arial"/>
                        </a:rPr>
                        <a:t>элементов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 err="1">
                          <a:latin typeface="Arial"/>
                          <a:cs typeface="Arial"/>
                        </a:rPr>
                        <a:t>которые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6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984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600" spc="-15" dirty="0" err="1">
                          <a:latin typeface="Arial"/>
                          <a:cs typeface="Arial"/>
                        </a:rPr>
                        <a:t>себя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600" spc="-5" dirty="0">
                          <a:latin typeface="Arial"/>
                          <a:cs typeface="Arial"/>
                        </a:rPr>
                        <a:t>два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 из названных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6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 err="1">
                          <a:latin typeface="Arial"/>
                          <a:cs typeface="Arial"/>
                        </a:rPr>
                        <a:t>элементов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 err="1">
                          <a:latin typeface="Arial"/>
                          <a:cs typeface="Arial"/>
                        </a:rPr>
                        <a:t>которые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6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407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Все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иные ситуации, не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соответствующие</a:t>
                      </a:r>
                      <a:r>
                        <a:rPr sz="16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правилам</a:t>
                      </a: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выставления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3,</a:t>
                      </a:r>
                      <a:r>
                        <a:rPr lang="ru-RU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2 и 1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балла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>
            <a:extLst>
              <a:ext uri="{FF2B5EF4-FFF2-40B4-BE49-F238E27FC236}">
                <a16:creationId xmlns:a16="http://schemas.microsoft.com/office/drawing/2014/main" id="{75C8E5CD-9871-6681-3060-A63D41FE88C5}"/>
              </a:ext>
            </a:extLst>
          </p:cNvPr>
          <p:cNvSpPr txBox="1"/>
          <p:nvPr/>
        </p:nvSpPr>
        <p:spPr>
          <a:xfrm>
            <a:off x="103986" y="986564"/>
            <a:ext cx="4971353" cy="539173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635" algn="just">
              <a:lnSpc>
                <a:spcPct val="113999"/>
              </a:lnSpc>
              <a:spcBef>
                <a:spcPts val="110"/>
              </a:spcBef>
            </a:pPr>
            <a:r>
              <a:rPr sz="2800" spc="-25" dirty="0">
                <a:latin typeface="Times New Roman"/>
                <a:cs typeface="Times New Roman"/>
              </a:rPr>
              <a:t>Кактусы </a:t>
            </a:r>
            <a:r>
              <a:rPr sz="2800" dirty="0">
                <a:latin typeface="Times New Roman"/>
                <a:cs typeface="Times New Roman"/>
              </a:rPr>
              <a:t>относятся </a:t>
            </a:r>
            <a:r>
              <a:rPr sz="2800" spc="-5" dirty="0">
                <a:latin typeface="Times New Roman"/>
                <a:cs typeface="Times New Roman"/>
              </a:rPr>
              <a:t>к </a:t>
            </a:r>
            <a:r>
              <a:rPr sz="2800" spc="-10" dirty="0" err="1">
                <a:latin typeface="Times New Roman"/>
                <a:cs typeface="Times New Roman"/>
              </a:rPr>
              <a:t>группе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растений-</a:t>
            </a:r>
            <a:r>
              <a:rPr sz="2800" spc="-25" dirty="0" err="1">
                <a:latin typeface="Times New Roman"/>
                <a:cs typeface="Times New Roman"/>
              </a:rPr>
              <a:t>суккулентов</a:t>
            </a:r>
            <a:r>
              <a:rPr sz="2800" spc="-25" dirty="0">
                <a:latin typeface="Times New Roman"/>
                <a:cs typeface="Times New Roman"/>
              </a:rPr>
              <a:t>. </a:t>
            </a:r>
            <a:endParaRPr lang="ru-RU" sz="2800" spc="-25" dirty="0">
              <a:latin typeface="Times New Roman"/>
              <a:cs typeface="Times New Roman"/>
            </a:endParaRPr>
          </a:p>
          <a:p>
            <a:pPr marL="12700" marR="5080" indent="-635" algn="just">
              <a:lnSpc>
                <a:spcPct val="113999"/>
              </a:lnSpc>
              <a:spcBef>
                <a:spcPts val="110"/>
              </a:spcBef>
            </a:pPr>
            <a:r>
              <a:rPr sz="2800" spc="-35" dirty="0" err="1">
                <a:latin typeface="Times New Roman"/>
                <a:cs typeface="Times New Roman"/>
              </a:rPr>
              <a:t>Какое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адаптивное </a:t>
            </a:r>
            <a:r>
              <a:rPr sz="2800" spc="-20" dirty="0">
                <a:latin typeface="Times New Roman"/>
                <a:cs typeface="Times New Roman"/>
              </a:rPr>
              <a:t>значение имеют  </a:t>
            </a:r>
            <a:r>
              <a:rPr sz="2800" dirty="0">
                <a:latin typeface="Times New Roman"/>
                <a:cs typeface="Times New Roman"/>
              </a:rPr>
              <a:t>такие </a:t>
            </a:r>
            <a:r>
              <a:rPr sz="2800" spc="5" dirty="0">
                <a:latin typeface="Times New Roman"/>
                <a:cs typeface="Times New Roman"/>
              </a:rPr>
              <a:t>особенности строения </a:t>
            </a:r>
            <a:r>
              <a:rPr sz="2800" spc="-20" dirty="0">
                <a:latin typeface="Times New Roman"/>
                <a:cs typeface="Times New Roman"/>
              </a:rPr>
              <a:t>кактусов, </a:t>
            </a:r>
            <a:r>
              <a:rPr sz="2800" spc="-20" dirty="0" err="1">
                <a:latin typeface="Times New Roman"/>
                <a:cs typeface="Times New Roman"/>
              </a:rPr>
              <a:t>как</a:t>
            </a:r>
            <a:r>
              <a:rPr sz="2800" spc="-20" dirty="0">
                <a:latin typeface="Times New Roman"/>
                <a:cs typeface="Times New Roman"/>
              </a:rPr>
              <a:t>  </a:t>
            </a:r>
            <a:r>
              <a:rPr sz="28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шаровидная</a:t>
            </a:r>
            <a:r>
              <a:rPr lang="ru-RU" sz="28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 err="1">
                <a:solidFill>
                  <a:srgbClr val="0070C0"/>
                </a:solidFill>
                <a:latin typeface="Times New Roman"/>
                <a:cs typeface="Times New Roman"/>
              </a:rPr>
              <a:t>форма</a:t>
            </a:r>
            <a:r>
              <a:rPr lang="ru-RU" sz="2800" b="1" spc="-2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 err="1">
                <a:solidFill>
                  <a:srgbClr val="0070C0"/>
                </a:solidFill>
                <a:latin typeface="Times New Roman"/>
                <a:cs typeface="Times New Roman"/>
              </a:rPr>
              <a:t>стебля</a:t>
            </a:r>
            <a:r>
              <a:rPr sz="2800" b="1" spc="-2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 </a:t>
            </a:r>
            <a:r>
              <a:rPr sz="2800" b="1" spc="-50" dirty="0" err="1">
                <a:solidFill>
                  <a:srgbClr val="FF0000"/>
                </a:solidFill>
                <a:latin typeface="Times New Roman"/>
                <a:cs typeface="Times New Roman"/>
              </a:rPr>
              <a:t>глубоко</a:t>
            </a:r>
            <a:r>
              <a:rPr sz="28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 err="1">
                <a:solidFill>
                  <a:srgbClr val="FF0000"/>
                </a:solidFill>
                <a:latin typeface="Times New Roman"/>
                <a:cs typeface="Times New Roman"/>
              </a:rPr>
              <a:t>погружённые</a:t>
            </a:r>
            <a:r>
              <a:rPr sz="2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 </a:t>
            </a:r>
            <a:r>
              <a:rPr sz="28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ткань  </a:t>
            </a:r>
            <a:r>
              <a:rPr sz="2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стебля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устьица? </a:t>
            </a:r>
            <a:endParaRPr lang="ru-RU" sz="2800" b="1" spc="-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080" indent="-635" algn="just">
              <a:lnSpc>
                <a:spcPct val="113999"/>
              </a:lnSpc>
              <a:spcBef>
                <a:spcPts val="110"/>
              </a:spcBef>
            </a:pPr>
            <a:r>
              <a:rPr sz="2800" b="1" spc="-20" dirty="0" err="1">
                <a:solidFill>
                  <a:srgbClr val="00B050"/>
                </a:solidFill>
                <a:latin typeface="Times New Roman"/>
                <a:cs typeface="Times New Roman"/>
              </a:rPr>
              <a:t>Почему</a:t>
            </a:r>
            <a:r>
              <a:rPr lang="ru-RU" sz="2800" b="1" spc="-2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у</a:t>
            </a:r>
            <a:r>
              <a:rPr lang="ru-RU" sz="2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 err="1">
                <a:solidFill>
                  <a:srgbClr val="00B050"/>
                </a:solidFill>
                <a:latin typeface="Times New Roman"/>
                <a:cs typeface="Times New Roman"/>
              </a:rPr>
              <a:t>кактусов</a:t>
            </a:r>
            <a:r>
              <a:rPr sz="2800" b="1" spc="-20" dirty="0">
                <a:solidFill>
                  <a:srgbClr val="00B050"/>
                </a:solidFill>
                <a:latin typeface="Times New Roman"/>
                <a:cs typeface="Times New Roman"/>
              </a:rPr>
              <a:t>  </a:t>
            </a:r>
            <a:r>
              <a:rPr sz="28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развивается</a:t>
            </a:r>
            <a:r>
              <a:rPr lang="ru-RU" sz="2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8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поверхностная</a:t>
            </a:r>
            <a:r>
              <a:rPr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800" b="1" spc="-30" dirty="0">
                <a:solidFill>
                  <a:srgbClr val="00B050"/>
                </a:solidFill>
                <a:latin typeface="Times New Roman"/>
                <a:cs typeface="Times New Roman"/>
              </a:rPr>
              <a:t>корневая</a:t>
            </a:r>
            <a:r>
              <a:rPr sz="2800" b="1" spc="2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система?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9EB735C-96EE-1815-2825-DEE811D38AED}"/>
              </a:ext>
            </a:extLst>
          </p:cNvPr>
          <p:cNvSpPr txBox="1"/>
          <p:nvPr/>
        </p:nvSpPr>
        <p:spPr>
          <a:xfrm>
            <a:off x="5268286" y="114004"/>
            <a:ext cx="6923714" cy="41671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255">
              <a:spcBef>
                <a:spcPts val="0"/>
              </a:spcBef>
              <a:buAutoNum type="arabicParenR"/>
              <a:tabLst>
                <a:tab pos="640080" algn="l"/>
                <a:tab pos="641350" algn="l"/>
                <a:tab pos="2478405" algn="l"/>
                <a:tab pos="3630295" algn="l"/>
                <a:tab pos="4719955" algn="l"/>
                <a:tab pos="6678295" algn="l"/>
              </a:tabLst>
            </a:pP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ш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ро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в</a:t>
            </a:r>
            <a:r>
              <a:rPr sz="2400" b="1" spc="5" dirty="0" err="1">
                <a:solidFill>
                  <a:srgbClr val="0070C0"/>
                </a:solidFill>
                <a:latin typeface="Times New Roman"/>
                <a:cs typeface="Times New Roman"/>
              </a:rPr>
              <a:t>и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д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н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я 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ф</a:t>
            </a:r>
            <a:r>
              <a:rPr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400" b="1" spc="-25" dirty="0" err="1">
                <a:solidFill>
                  <a:srgbClr val="0070C0"/>
                </a:solidFill>
                <a:latin typeface="Times New Roman"/>
                <a:cs typeface="Times New Roman"/>
              </a:rPr>
              <a:t>р</a:t>
            </a:r>
            <a:r>
              <a:rPr sz="2400" b="1" spc="-20" dirty="0" err="1">
                <a:solidFill>
                  <a:srgbClr val="0070C0"/>
                </a:solidFill>
                <a:latin typeface="Times New Roman"/>
                <a:cs typeface="Times New Roman"/>
              </a:rPr>
              <a:t>м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и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м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ее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на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им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ен</a:t>
            </a:r>
            <a:r>
              <a:rPr sz="2400" b="1" spc="-15" dirty="0" err="1">
                <a:solidFill>
                  <a:srgbClr val="0070C0"/>
                </a:solidFill>
                <a:latin typeface="Times New Roman"/>
                <a:cs typeface="Times New Roman"/>
              </a:rPr>
              <a:t>ь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ш</a:t>
            </a:r>
            <a:r>
              <a:rPr sz="2400" b="1" spc="10" dirty="0" err="1">
                <a:solidFill>
                  <a:srgbClr val="0070C0"/>
                </a:solidFill>
                <a:latin typeface="Times New Roman"/>
                <a:cs typeface="Times New Roman"/>
              </a:rPr>
              <a:t>у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ю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пл</a:t>
            </a:r>
            <a:r>
              <a:rPr sz="2400" b="1" spc="-15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щ</a:t>
            </a:r>
            <a:r>
              <a:rPr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д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ь</a:t>
            </a:r>
            <a:r>
              <a:rPr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 </a:t>
            </a:r>
            <a:r>
              <a:rPr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поверхности;</a:t>
            </a:r>
          </a:p>
          <a:p>
            <a:pPr marR="6985">
              <a:spcBef>
                <a:spcPts val="0"/>
              </a:spcBef>
              <a:buAutoNum type="arabicParenR"/>
              <a:tabLst>
                <a:tab pos="489584" algn="l"/>
                <a:tab pos="490220" algn="l"/>
                <a:tab pos="1789430" algn="l"/>
                <a:tab pos="2947670" algn="l"/>
                <a:tab pos="3952240" algn="l"/>
                <a:tab pos="4741545" algn="l"/>
                <a:tab pos="5994400" algn="l"/>
              </a:tabLst>
            </a:pPr>
            <a:r>
              <a:rPr lang="ru-RU" sz="24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 р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ас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н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и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м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ен</a:t>
            </a:r>
            <a:r>
              <a:rPr sz="2400" b="1" spc="-15" dirty="0" err="1">
                <a:solidFill>
                  <a:srgbClr val="0070C0"/>
                </a:solidFill>
                <a:latin typeface="Times New Roman"/>
                <a:cs typeface="Times New Roman"/>
              </a:rPr>
              <a:t>ь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ше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 err="1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р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яе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 err="1">
                <a:solidFill>
                  <a:srgbClr val="0070C0"/>
                </a:solidFill>
                <a:latin typeface="Times New Roman"/>
                <a:cs typeface="Times New Roman"/>
              </a:rPr>
              <a:t>в</a:t>
            </a:r>
            <a:r>
              <a:rPr sz="2400" b="1" spc="-60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д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у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(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м</a:t>
            </a:r>
            <a:r>
              <a:rPr sz="24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н</a:t>
            </a:r>
            <a:r>
              <a:rPr sz="2400" b="1" spc="-15" dirty="0" err="1">
                <a:solidFill>
                  <a:srgbClr val="0070C0"/>
                </a:solidFill>
                <a:latin typeface="Times New Roman"/>
                <a:cs typeface="Times New Roman"/>
              </a:rPr>
              <a:t>ь</a:t>
            </a:r>
            <a:r>
              <a:rPr sz="24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ш</a:t>
            </a:r>
            <a:r>
              <a:rPr lang="ru-RU"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400" b="1" spc="15" dirty="0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р</a:t>
            </a:r>
            <a:r>
              <a:rPr sz="24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н</a:t>
            </a:r>
            <a:r>
              <a:rPr sz="24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спи</a:t>
            </a:r>
            <a:r>
              <a:rPr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р</a:t>
            </a:r>
            <a:r>
              <a:rPr sz="24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ация</a:t>
            </a:r>
            <a:r>
              <a:rPr sz="24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,  испарение);</a:t>
            </a:r>
            <a:endParaRPr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R="5080">
              <a:spcBef>
                <a:spcPts val="0"/>
              </a:spcBef>
              <a:buAutoNum type="arabicParenR"/>
              <a:tabLst>
                <a:tab pos="323215" algn="l"/>
              </a:tabLst>
            </a:pPr>
            <a:r>
              <a:rPr lang="ru-RU" sz="2400" spc="-10" dirty="0">
                <a:latin typeface="Times New Roman"/>
                <a:cs typeface="Times New Roman"/>
              </a:rPr>
              <a:t> </a:t>
            </a:r>
            <a:r>
              <a:rPr sz="2400" b="1" spc="-10" dirty="0" err="1">
                <a:solidFill>
                  <a:srgbClr val="FF0000"/>
                </a:solidFill>
                <a:latin typeface="Times New Roman"/>
                <a:cs typeface="Times New Roman"/>
              </a:rPr>
              <a:t>погружённые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устьица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препятствуют </a:t>
            </a:r>
            <a:r>
              <a:rPr sz="24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избыточному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испарению  (транспирации);</a:t>
            </a:r>
            <a:endParaRPr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R="6350">
              <a:spcBef>
                <a:spcPts val="0"/>
              </a:spcBef>
              <a:buAutoNum type="arabicParenR"/>
              <a:tabLst>
                <a:tab pos="383540" algn="l"/>
                <a:tab pos="384175" algn="l"/>
                <a:tab pos="2284095" algn="l"/>
                <a:tab pos="3475354" algn="l"/>
                <a:tab pos="4554855" algn="l"/>
                <a:tab pos="5871210" algn="l"/>
                <a:tab pos="7067550" algn="l"/>
              </a:tabLst>
            </a:pPr>
            <a:r>
              <a:rPr lang="ru-RU" sz="2400" spc="-10" dirty="0">
                <a:latin typeface="Times New Roman"/>
                <a:cs typeface="Times New Roman"/>
              </a:rPr>
              <a:t> </a:t>
            </a:r>
            <a:r>
              <a:rPr lang="ru-RU" sz="24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п</a:t>
            </a:r>
            <a:r>
              <a:rPr sz="24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400" b="1" spc="-25" dirty="0" err="1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е</a:t>
            </a:r>
            <a:r>
              <a:rPr sz="24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рх</a:t>
            </a:r>
            <a:r>
              <a:rPr sz="2400" b="1" spc="-20" dirty="0" err="1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400" b="1" spc="45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с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на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я</a:t>
            </a:r>
            <a:r>
              <a:rPr lang="ru-RU"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114" dirty="0" err="1">
                <a:solidFill>
                  <a:srgbClr val="00B050"/>
                </a:solidFill>
                <a:latin typeface="Times New Roman"/>
                <a:cs typeface="Times New Roman"/>
              </a:rPr>
              <a:t>к</a:t>
            </a:r>
            <a:r>
              <a:rPr sz="24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ор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е</a:t>
            </a:r>
            <a:r>
              <a:rPr sz="2400" b="1" spc="-35" dirty="0" err="1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а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я</a:t>
            </a:r>
            <a:r>
              <a:rPr lang="ru-RU"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с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с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е</a:t>
            </a:r>
            <a:r>
              <a:rPr sz="2400" b="1" spc="-20" dirty="0" err="1">
                <a:solidFill>
                  <a:srgbClr val="00B050"/>
                </a:solidFill>
                <a:latin typeface="Times New Roman"/>
                <a:cs typeface="Times New Roman"/>
              </a:rPr>
              <a:t>м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а</a:t>
            </a:r>
            <a:r>
              <a:rPr lang="ru-RU"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п</a:t>
            </a:r>
            <a:r>
              <a:rPr sz="24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з</a:t>
            </a:r>
            <a:r>
              <a:rPr sz="2400" b="1" spc="-25" dirty="0" err="1">
                <a:solidFill>
                  <a:srgbClr val="00B050"/>
                </a:solidFill>
                <a:latin typeface="Times New Roman"/>
                <a:cs typeface="Times New Roman"/>
              </a:rPr>
              <a:t>во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ляе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lang="ru-RU"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с</a:t>
            </a:r>
            <a:r>
              <a:rPr sz="24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б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sz="24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р</a:t>
            </a:r>
            <a:r>
              <a:rPr sz="2400" b="1" spc="-70" dirty="0" err="1">
                <a:solidFill>
                  <a:srgbClr val="00B050"/>
                </a:solidFill>
                <a:latin typeface="Times New Roman"/>
                <a:cs typeface="Times New Roman"/>
              </a:rPr>
              <a:t>а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ть</a:t>
            </a:r>
            <a:r>
              <a:rPr lang="ru-RU"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 err="1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24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л</a:t>
            </a:r>
            <a:r>
              <a:rPr sz="24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аг</a:t>
            </a:r>
            <a:r>
              <a:rPr sz="24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у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 с </a:t>
            </a:r>
            <a:r>
              <a:rPr sz="24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верхнего слоя </a:t>
            </a:r>
            <a:r>
              <a:rPr sz="2400" b="1" spc="-20" dirty="0">
                <a:solidFill>
                  <a:srgbClr val="00B050"/>
                </a:solidFill>
                <a:latin typeface="Times New Roman"/>
                <a:cs typeface="Times New Roman"/>
              </a:rPr>
              <a:t>почвы </a:t>
            </a:r>
            <a:r>
              <a:rPr sz="24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(от </a:t>
            </a:r>
            <a:r>
              <a:rPr sz="2400" b="1" spc="10" dirty="0">
                <a:solidFill>
                  <a:srgbClr val="00B050"/>
                </a:solidFill>
                <a:latin typeface="Times New Roman"/>
                <a:cs typeface="Times New Roman"/>
              </a:rPr>
              <a:t>росы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sz="2400" b="1" spc="4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дождей).</a:t>
            </a:r>
            <a:endParaRPr sz="2400" b="1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i="1" spc="-5" dirty="0">
                <a:latin typeface="Times New Roman"/>
                <a:cs typeface="Times New Roman"/>
              </a:rPr>
              <a:t>За </a:t>
            </a:r>
            <a:r>
              <a:rPr i="1" spc="-15" dirty="0">
                <a:latin typeface="Times New Roman"/>
                <a:cs typeface="Times New Roman"/>
              </a:rPr>
              <a:t>дополнительную</a:t>
            </a:r>
            <a:r>
              <a:rPr i="1" spc="520" dirty="0">
                <a:latin typeface="Times New Roman"/>
                <a:cs typeface="Times New Roman"/>
              </a:rPr>
              <a:t> </a:t>
            </a:r>
            <a:r>
              <a:rPr i="1" spc="-15" dirty="0">
                <a:latin typeface="Times New Roman"/>
                <a:cs typeface="Times New Roman"/>
              </a:rPr>
              <a:t>информацию, </a:t>
            </a:r>
            <a:r>
              <a:rPr i="1" spc="-5" dirty="0">
                <a:latin typeface="Times New Roman"/>
                <a:cs typeface="Times New Roman"/>
              </a:rPr>
              <a:t>не </a:t>
            </a:r>
            <a:r>
              <a:rPr i="1" spc="-10" dirty="0">
                <a:latin typeface="Times New Roman"/>
                <a:cs typeface="Times New Roman"/>
              </a:rPr>
              <a:t>имеющую </a:t>
            </a:r>
            <a:r>
              <a:rPr i="1" spc="-5" dirty="0">
                <a:latin typeface="Times New Roman"/>
                <a:cs typeface="Times New Roman"/>
              </a:rPr>
              <a:t>отношения  к </a:t>
            </a:r>
            <a:r>
              <a:rPr i="1" spc="-10" dirty="0">
                <a:latin typeface="Times New Roman"/>
                <a:cs typeface="Times New Roman"/>
              </a:rPr>
              <a:t>вопросу </a:t>
            </a:r>
            <a:r>
              <a:rPr i="1" spc="-5" dirty="0">
                <a:latin typeface="Times New Roman"/>
                <a:cs typeface="Times New Roman"/>
              </a:rPr>
              <a:t>задания, баллы не </a:t>
            </a:r>
            <a:r>
              <a:rPr i="1" spc="-10" dirty="0">
                <a:latin typeface="Times New Roman"/>
                <a:cs typeface="Times New Roman"/>
              </a:rPr>
              <a:t>начисляются, </a:t>
            </a:r>
            <a:r>
              <a:rPr i="1" spc="-5" dirty="0">
                <a:latin typeface="Times New Roman"/>
                <a:cs typeface="Times New Roman"/>
              </a:rPr>
              <a:t>но за наличие в </a:t>
            </a:r>
            <a:r>
              <a:rPr i="1" spc="-10" dirty="0">
                <a:latin typeface="Times New Roman"/>
                <a:cs typeface="Times New Roman"/>
              </a:rPr>
              <a:t>ней  </a:t>
            </a:r>
            <a:r>
              <a:rPr i="1" spc="-5" dirty="0">
                <a:latin typeface="Times New Roman"/>
                <a:cs typeface="Times New Roman"/>
              </a:rPr>
              <a:t>ошибок </a:t>
            </a:r>
            <a:r>
              <a:rPr i="1" spc="-10" dirty="0">
                <a:latin typeface="Times New Roman"/>
                <a:cs typeface="Times New Roman"/>
              </a:rPr>
              <a:t>снимается </a:t>
            </a:r>
            <a:r>
              <a:rPr i="1" spc="-5" dirty="0">
                <a:latin typeface="Times New Roman"/>
                <a:cs typeface="Times New Roman"/>
              </a:rPr>
              <a:t>1</a:t>
            </a:r>
            <a:r>
              <a:rPr i="1" spc="-10" dirty="0">
                <a:latin typeface="Times New Roman"/>
                <a:cs typeface="Times New Roman"/>
              </a:rPr>
              <a:t> </a:t>
            </a:r>
            <a:r>
              <a:rPr i="1" spc="-5" dirty="0">
                <a:latin typeface="Times New Roman"/>
                <a:cs typeface="Times New Roman"/>
              </a:rPr>
              <a:t>балл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6004287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E17928-BAC4-E1CC-E769-117471E97D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4" t="49689" r="20650"/>
          <a:stretch/>
        </p:blipFill>
        <p:spPr bwMode="auto">
          <a:xfrm>
            <a:off x="310393" y="318781"/>
            <a:ext cx="5603846" cy="23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BB8F18-9AA3-8875-B7A2-B3DFC43B4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11" t="23743" r="5046" b="12990"/>
          <a:stretch/>
        </p:blipFill>
        <p:spPr>
          <a:xfrm>
            <a:off x="3775046" y="2298583"/>
            <a:ext cx="8003098" cy="45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03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4004"/>
            <a:ext cx="6728614" cy="53982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D0BC96E-8C86-70E7-6394-4BF0B5DDC783}"/>
              </a:ext>
            </a:extLst>
          </p:cNvPr>
          <p:cNvSpPr txBox="1"/>
          <p:nvPr/>
        </p:nvSpPr>
        <p:spPr>
          <a:xfrm>
            <a:off x="6728614" y="114004"/>
            <a:ext cx="5292285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255">
              <a:spcBef>
                <a:spcPts val="0"/>
              </a:spcBef>
              <a:tabLst>
                <a:tab pos="640080" algn="l"/>
                <a:tab pos="641350" algn="l"/>
                <a:tab pos="2478405" algn="l"/>
                <a:tab pos="3630295" algn="l"/>
                <a:tab pos="4719955" algn="l"/>
                <a:tab pos="6678295" algn="l"/>
              </a:tabLst>
            </a:pPr>
            <a:r>
              <a:rPr lang="ru-RU" sz="2000" spc="-5" dirty="0">
                <a:latin typeface="Times New Roman"/>
                <a:cs typeface="Times New Roman"/>
              </a:rPr>
              <a:t>Элементы ответа:</a:t>
            </a:r>
          </a:p>
          <a:p>
            <a:pPr marR="8255">
              <a:spcBef>
                <a:spcPts val="0"/>
              </a:spcBef>
              <a:buAutoNum type="arabicParenR"/>
              <a:tabLst>
                <a:tab pos="640080" algn="l"/>
                <a:tab pos="641350" algn="l"/>
                <a:tab pos="2478405" algn="l"/>
                <a:tab pos="3630295" algn="l"/>
                <a:tab pos="4719955" algn="l"/>
                <a:tab pos="6678295" algn="l"/>
              </a:tabLst>
            </a:pPr>
            <a:r>
              <a:rPr lang="ru-RU" sz="2600" spc="-5" dirty="0">
                <a:latin typeface="Times New Roman"/>
                <a:cs typeface="Times New Roman"/>
              </a:rPr>
              <a:t>ш</a:t>
            </a:r>
            <a:r>
              <a:rPr sz="2600" spc="-10" dirty="0" err="1">
                <a:latin typeface="Times New Roman"/>
                <a:cs typeface="Times New Roman"/>
              </a:rPr>
              <a:t>а</a:t>
            </a:r>
            <a:r>
              <a:rPr sz="2600" dirty="0" err="1">
                <a:latin typeface="Times New Roman"/>
                <a:cs typeface="Times New Roman"/>
              </a:rPr>
              <a:t>ро</a:t>
            </a:r>
            <a:r>
              <a:rPr sz="2600" spc="-10" dirty="0" err="1">
                <a:latin typeface="Times New Roman"/>
                <a:cs typeface="Times New Roman"/>
              </a:rPr>
              <a:t>в</a:t>
            </a:r>
            <a:r>
              <a:rPr sz="2600" spc="5" dirty="0" err="1">
                <a:latin typeface="Times New Roman"/>
                <a:cs typeface="Times New Roman"/>
              </a:rPr>
              <a:t>и</a:t>
            </a:r>
            <a:r>
              <a:rPr sz="2600" spc="-10" dirty="0" err="1">
                <a:latin typeface="Times New Roman"/>
                <a:cs typeface="Times New Roman"/>
              </a:rPr>
              <a:t>д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0" dirty="0" err="1">
                <a:latin typeface="Times New Roman"/>
                <a:cs typeface="Times New Roman"/>
              </a:rPr>
              <a:t>а</a:t>
            </a:r>
            <a:r>
              <a:rPr lang="ru-RU" sz="2600" spc="-5" dirty="0">
                <a:latin typeface="Times New Roman"/>
                <a:cs typeface="Times New Roman"/>
              </a:rPr>
              <a:t>я </a:t>
            </a:r>
            <a:r>
              <a:rPr sz="2600" spc="-5" dirty="0" err="1">
                <a:latin typeface="Times New Roman"/>
                <a:cs typeface="Times New Roman"/>
              </a:rPr>
              <a:t>ф</a:t>
            </a:r>
            <a:r>
              <a:rPr sz="2600" dirty="0" err="1">
                <a:latin typeface="Times New Roman"/>
                <a:cs typeface="Times New Roman"/>
              </a:rPr>
              <a:t>о</a:t>
            </a:r>
            <a:r>
              <a:rPr sz="2600" spc="-25" dirty="0" err="1">
                <a:latin typeface="Times New Roman"/>
                <a:cs typeface="Times New Roman"/>
              </a:rPr>
              <a:t>р</a:t>
            </a:r>
            <a:r>
              <a:rPr sz="2600" spc="-20" dirty="0" err="1">
                <a:latin typeface="Times New Roman"/>
                <a:cs typeface="Times New Roman"/>
              </a:rPr>
              <a:t>м</a:t>
            </a:r>
            <a:r>
              <a:rPr sz="2600" spc="-5" dirty="0" err="1">
                <a:latin typeface="Times New Roman"/>
                <a:cs typeface="Times New Roman"/>
              </a:rPr>
              <a:t>а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и</a:t>
            </a:r>
            <a:r>
              <a:rPr sz="2600" spc="-5" dirty="0" err="1">
                <a:latin typeface="Times New Roman"/>
                <a:cs typeface="Times New Roman"/>
              </a:rPr>
              <a:t>м</a:t>
            </a:r>
            <a:r>
              <a:rPr sz="2600" spc="-10" dirty="0" err="1">
                <a:latin typeface="Times New Roman"/>
                <a:cs typeface="Times New Roman"/>
              </a:rPr>
              <a:t>ее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на</a:t>
            </a:r>
            <a:r>
              <a:rPr sz="2600" spc="-5" dirty="0" err="1">
                <a:latin typeface="Times New Roman"/>
                <a:cs typeface="Times New Roman"/>
              </a:rPr>
              <a:t>им</a:t>
            </a:r>
            <a:r>
              <a:rPr sz="2600" spc="-10" dirty="0" err="1">
                <a:latin typeface="Times New Roman"/>
                <a:cs typeface="Times New Roman"/>
              </a:rPr>
              <a:t>ен</a:t>
            </a:r>
            <a:r>
              <a:rPr sz="2600" spc="-15" dirty="0" err="1">
                <a:latin typeface="Times New Roman"/>
                <a:cs typeface="Times New Roman"/>
              </a:rPr>
              <a:t>ь</a:t>
            </a:r>
            <a:r>
              <a:rPr sz="2600" spc="-5" dirty="0" err="1">
                <a:latin typeface="Times New Roman"/>
                <a:cs typeface="Times New Roman"/>
              </a:rPr>
              <a:t>ш</a:t>
            </a:r>
            <a:r>
              <a:rPr sz="2600" spc="10" dirty="0" err="1">
                <a:latin typeface="Times New Roman"/>
                <a:cs typeface="Times New Roman"/>
              </a:rPr>
              <a:t>у</a:t>
            </a:r>
            <a:r>
              <a:rPr sz="2600" spc="-5" dirty="0" err="1">
                <a:latin typeface="Times New Roman"/>
                <a:cs typeface="Times New Roman"/>
              </a:rPr>
              <a:t>ю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пл</a:t>
            </a:r>
            <a:r>
              <a:rPr sz="2600" spc="-15" dirty="0" err="1">
                <a:latin typeface="Times New Roman"/>
                <a:cs typeface="Times New Roman"/>
              </a:rPr>
              <a:t>о</a:t>
            </a:r>
            <a:r>
              <a:rPr sz="2600" spc="-5" dirty="0" err="1">
                <a:latin typeface="Times New Roman"/>
                <a:cs typeface="Times New Roman"/>
              </a:rPr>
              <a:t>щ</a:t>
            </a:r>
            <a:r>
              <a:rPr sz="2600" dirty="0" err="1">
                <a:latin typeface="Times New Roman"/>
                <a:cs typeface="Times New Roman"/>
              </a:rPr>
              <a:t>а</a:t>
            </a:r>
            <a:r>
              <a:rPr sz="2600" spc="-10" dirty="0" err="1">
                <a:latin typeface="Times New Roman"/>
                <a:cs typeface="Times New Roman"/>
              </a:rPr>
              <a:t>д</a:t>
            </a:r>
            <a:r>
              <a:rPr sz="2600" spc="-5" dirty="0" err="1">
                <a:latin typeface="Times New Roman"/>
                <a:cs typeface="Times New Roman"/>
              </a:rPr>
              <a:t>ь</a:t>
            </a:r>
            <a:r>
              <a:rPr sz="2600" spc="-5" dirty="0">
                <a:latin typeface="Times New Roman"/>
                <a:cs typeface="Times New Roman"/>
              </a:rPr>
              <a:t>  </a:t>
            </a:r>
            <a:r>
              <a:rPr sz="2600" dirty="0">
                <a:latin typeface="Times New Roman"/>
                <a:cs typeface="Times New Roman"/>
              </a:rPr>
              <a:t>поверхности;</a:t>
            </a:r>
          </a:p>
          <a:p>
            <a:pPr marR="6985">
              <a:spcBef>
                <a:spcPts val="0"/>
              </a:spcBef>
              <a:buAutoNum type="arabicParenR"/>
              <a:tabLst>
                <a:tab pos="489584" algn="l"/>
                <a:tab pos="490220" algn="l"/>
                <a:tab pos="1789430" algn="l"/>
                <a:tab pos="2947670" algn="l"/>
                <a:tab pos="3952240" algn="l"/>
                <a:tab pos="4741545" algn="l"/>
                <a:tab pos="5994400" algn="l"/>
              </a:tabLst>
            </a:pPr>
            <a:r>
              <a:rPr lang="ru-RU" sz="2600" spc="-10" dirty="0">
                <a:latin typeface="Times New Roman"/>
                <a:cs typeface="Times New Roman"/>
              </a:rPr>
              <a:t> р</a:t>
            </a:r>
            <a:r>
              <a:rPr sz="2600" spc="-10" dirty="0" err="1">
                <a:latin typeface="Times New Roman"/>
                <a:cs typeface="Times New Roman"/>
              </a:rPr>
              <a:t>ас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0" dirty="0" err="1">
                <a:latin typeface="Times New Roman"/>
                <a:cs typeface="Times New Roman"/>
              </a:rPr>
              <a:t>и</a:t>
            </a:r>
            <a:r>
              <a:rPr sz="2600" spc="-5" dirty="0" err="1">
                <a:latin typeface="Times New Roman"/>
                <a:cs typeface="Times New Roman"/>
              </a:rPr>
              <a:t>е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5" dirty="0" err="1">
                <a:latin typeface="Times New Roman"/>
                <a:cs typeface="Times New Roman"/>
              </a:rPr>
              <a:t>м</a:t>
            </a:r>
            <a:r>
              <a:rPr sz="2600" spc="-10" dirty="0" err="1">
                <a:latin typeface="Times New Roman"/>
                <a:cs typeface="Times New Roman"/>
              </a:rPr>
              <a:t>ен</a:t>
            </a:r>
            <a:r>
              <a:rPr sz="2600" spc="-15" dirty="0" err="1">
                <a:latin typeface="Times New Roman"/>
                <a:cs typeface="Times New Roman"/>
              </a:rPr>
              <a:t>ь</a:t>
            </a:r>
            <a:r>
              <a:rPr sz="2600" spc="-5" dirty="0" err="1">
                <a:latin typeface="Times New Roman"/>
                <a:cs typeface="Times New Roman"/>
              </a:rPr>
              <a:t>ше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5" dirty="0" err="1">
                <a:latin typeface="Times New Roman"/>
                <a:cs typeface="Times New Roman"/>
              </a:rPr>
              <a:t>т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dirty="0" err="1">
                <a:latin typeface="Times New Roman"/>
                <a:cs typeface="Times New Roman"/>
              </a:rPr>
              <a:t>р</a:t>
            </a:r>
            <a:r>
              <a:rPr sz="2600" spc="-10" dirty="0" err="1">
                <a:latin typeface="Times New Roman"/>
                <a:cs typeface="Times New Roman"/>
              </a:rPr>
              <a:t>яе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25" dirty="0" err="1">
                <a:latin typeface="Times New Roman"/>
                <a:cs typeface="Times New Roman"/>
              </a:rPr>
              <a:t>в</a:t>
            </a:r>
            <a:r>
              <a:rPr sz="2600" spc="-60" dirty="0" err="1">
                <a:latin typeface="Times New Roman"/>
                <a:cs typeface="Times New Roman"/>
              </a:rPr>
              <a:t>о</a:t>
            </a:r>
            <a:r>
              <a:rPr sz="2600" spc="-10" dirty="0" err="1">
                <a:latin typeface="Times New Roman"/>
                <a:cs typeface="Times New Roman"/>
              </a:rPr>
              <a:t>д</a:t>
            </a:r>
            <a:r>
              <a:rPr sz="2600" spc="-5" dirty="0" err="1">
                <a:latin typeface="Times New Roman"/>
                <a:cs typeface="Times New Roman"/>
              </a:rPr>
              <a:t>у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(</a:t>
            </a:r>
            <a:r>
              <a:rPr sz="2600" spc="-5" dirty="0" err="1">
                <a:latin typeface="Times New Roman"/>
                <a:cs typeface="Times New Roman"/>
              </a:rPr>
              <a:t>м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5" dirty="0" err="1">
                <a:latin typeface="Times New Roman"/>
                <a:cs typeface="Times New Roman"/>
              </a:rPr>
              <a:t>ь</a:t>
            </a:r>
            <a:r>
              <a:rPr sz="2600" spc="-5" dirty="0" err="1">
                <a:latin typeface="Times New Roman"/>
                <a:cs typeface="Times New Roman"/>
              </a:rPr>
              <a:t>ше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15" dirty="0" err="1">
                <a:latin typeface="Times New Roman"/>
                <a:cs typeface="Times New Roman"/>
              </a:rPr>
              <a:t>т</a:t>
            </a:r>
            <a:r>
              <a:rPr sz="2600" dirty="0" err="1">
                <a:latin typeface="Times New Roman"/>
                <a:cs typeface="Times New Roman"/>
              </a:rPr>
              <a:t>р</a:t>
            </a:r>
            <a:r>
              <a:rPr sz="2600" spc="-10" dirty="0" err="1">
                <a:latin typeface="Times New Roman"/>
                <a:cs typeface="Times New Roman"/>
              </a:rPr>
              <a:t>а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0" dirty="0" err="1">
                <a:latin typeface="Times New Roman"/>
                <a:cs typeface="Times New Roman"/>
              </a:rPr>
              <a:t>спи</a:t>
            </a:r>
            <a:r>
              <a:rPr sz="2600" dirty="0" err="1">
                <a:latin typeface="Times New Roman"/>
                <a:cs typeface="Times New Roman"/>
              </a:rPr>
              <a:t>р</a:t>
            </a:r>
            <a:r>
              <a:rPr sz="2600" spc="-10" dirty="0" err="1">
                <a:latin typeface="Times New Roman"/>
                <a:cs typeface="Times New Roman"/>
              </a:rPr>
              <a:t>ация</a:t>
            </a:r>
            <a:r>
              <a:rPr sz="2600" spc="-5" dirty="0">
                <a:latin typeface="Times New Roman"/>
                <a:cs typeface="Times New Roman"/>
              </a:rPr>
              <a:t>,  испарение);</a:t>
            </a:r>
            <a:endParaRPr sz="2600" dirty="0">
              <a:latin typeface="Times New Roman"/>
              <a:cs typeface="Times New Roman"/>
            </a:endParaRPr>
          </a:p>
          <a:p>
            <a:pPr marR="5080">
              <a:spcBef>
                <a:spcPts val="0"/>
              </a:spcBef>
              <a:buAutoNum type="arabicParenR"/>
              <a:tabLst>
                <a:tab pos="323215" algn="l"/>
              </a:tabLst>
            </a:pPr>
            <a:r>
              <a:rPr lang="ru-RU" sz="2600" spc="-10" dirty="0">
                <a:latin typeface="Times New Roman"/>
                <a:cs typeface="Times New Roman"/>
              </a:rPr>
              <a:t>П</a:t>
            </a:r>
            <a:r>
              <a:rPr sz="2600" spc="-10" dirty="0" err="1">
                <a:latin typeface="Times New Roman"/>
                <a:cs typeface="Times New Roman"/>
              </a:rPr>
              <a:t>огружённые</a:t>
            </a:r>
            <a:r>
              <a:rPr lang="ru-RU" sz="2600" spc="-10" dirty="0">
                <a:latin typeface="Times New Roman"/>
                <a:cs typeface="Times New Roman"/>
              </a:rPr>
              <a:t> </a:t>
            </a:r>
            <a:r>
              <a:rPr sz="2600" spc="-5" dirty="0" err="1">
                <a:latin typeface="Times New Roman"/>
                <a:cs typeface="Times New Roman"/>
              </a:rPr>
              <a:t>устьиц</a:t>
            </a:r>
            <a:r>
              <a:rPr lang="ru-RU" sz="2600" spc="-5" dirty="0">
                <a:latin typeface="Times New Roman"/>
                <a:cs typeface="Times New Roman"/>
              </a:rPr>
              <a:t>а </a:t>
            </a:r>
            <a:r>
              <a:rPr sz="2600" spc="-10" dirty="0" err="1">
                <a:latin typeface="Times New Roman"/>
                <a:cs typeface="Times New Roman"/>
              </a:rPr>
              <a:t>препятствуют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Times New Roman"/>
                <a:cs typeface="Times New Roman"/>
              </a:rPr>
              <a:t>избыточному </a:t>
            </a:r>
            <a:r>
              <a:rPr sz="2600" spc="-5" dirty="0">
                <a:latin typeface="Times New Roman"/>
                <a:cs typeface="Times New Roman"/>
              </a:rPr>
              <a:t>испарению  (транспирации);</a:t>
            </a:r>
            <a:endParaRPr sz="2600" dirty="0">
              <a:latin typeface="Times New Roman"/>
              <a:cs typeface="Times New Roman"/>
            </a:endParaRPr>
          </a:p>
          <a:p>
            <a:pPr marR="6350">
              <a:spcBef>
                <a:spcPts val="0"/>
              </a:spcBef>
              <a:buAutoNum type="arabicParenR"/>
              <a:tabLst>
                <a:tab pos="383540" algn="l"/>
                <a:tab pos="384175" algn="l"/>
                <a:tab pos="2284095" algn="l"/>
                <a:tab pos="3475354" algn="l"/>
                <a:tab pos="4554855" algn="l"/>
                <a:tab pos="5871210" algn="l"/>
                <a:tab pos="7067550" algn="l"/>
              </a:tabLst>
            </a:pPr>
            <a:r>
              <a:rPr lang="ru-RU" sz="2600" spc="-10" dirty="0">
                <a:latin typeface="Times New Roman"/>
                <a:cs typeface="Times New Roman"/>
              </a:rPr>
              <a:t> п</a:t>
            </a:r>
            <a:r>
              <a:rPr sz="2600" dirty="0" err="1">
                <a:latin typeface="Times New Roman"/>
                <a:cs typeface="Times New Roman"/>
              </a:rPr>
              <a:t>о</a:t>
            </a:r>
            <a:r>
              <a:rPr sz="2600" spc="-25" dirty="0" err="1">
                <a:latin typeface="Times New Roman"/>
                <a:cs typeface="Times New Roman"/>
              </a:rPr>
              <a:t>в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dirty="0" err="1">
                <a:latin typeface="Times New Roman"/>
                <a:cs typeface="Times New Roman"/>
              </a:rPr>
              <a:t>рх</a:t>
            </a:r>
            <a:r>
              <a:rPr sz="2600" spc="-20" dirty="0" err="1">
                <a:latin typeface="Times New Roman"/>
                <a:cs typeface="Times New Roman"/>
              </a:rPr>
              <a:t>н</a:t>
            </a:r>
            <a:r>
              <a:rPr sz="2600" spc="45" dirty="0" err="1">
                <a:latin typeface="Times New Roman"/>
                <a:cs typeface="Times New Roman"/>
              </a:rPr>
              <a:t>о</a:t>
            </a:r>
            <a:r>
              <a:rPr sz="2600" spc="-10" dirty="0" err="1">
                <a:latin typeface="Times New Roman"/>
                <a:cs typeface="Times New Roman"/>
              </a:rPr>
              <a:t>с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sz="2600" spc="-10" dirty="0" err="1">
                <a:latin typeface="Times New Roman"/>
                <a:cs typeface="Times New Roman"/>
              </a:rPr>
              <a:t>на</a:t>
            </a:r>
            <a:r>
              <a:rPr sz="2600" spc="-5" dirty="0" err="1">
                <a:latin typeface="Times New Roman"/>
                <a:cs typeface="Times New Roman"/>
              </a:rPr>
              <a:t>я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14" dirty="0" err="1">
                <a:latin typeface="Times New Roman"/>
                <a:cs typeface="Times New Roman"/>
              </a:rPr>
              <a:t>к</a:t>
            </a:r>
            <a:r>
              <a:rPr sz="2600" dirty="0" err="1">
                <a:latin typeface="Times New Roman"/>
                <a:cs typeface="Times New Roman"/>
              </a:rPr>
              <a:t>ор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spc="-35" dirty="0" err="1">
                <a:latin typeface="Times New Roman"/>
                <a:cs typeface="Times New Roman"/>
              </a:rPr>
              <a:t>в</a:t>
            </a:r>
            <a:r>
              <a:rPr sz="2600" spc="-10" dirty="0" err="1">
                <a:latin typeface="Times New Roman"/>
                <a:cs typeface="Times New Roman"/>
              </a:rPr>
              <a:t>а</a:t>
            </a:r>
            <a:r>
              <a:rPr sz="2600" spc="-5" dirty="0" err="1">
                <a:latin typeface="Times New Roman"/>
                <a:cs typeface="Times New Roman"/>
              </a:rPr>
              <a:t>я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с</a:t>
            </a:r>
            <a:r>
              <a:rPr sz="2600" spc="-5" dirty="0" err="1">
                <a:latin typeface="Times New Roman"/>
                <a:cs typeface="Times New Roman"/>
              </a:rPr>
              <a:t>и</a:t>
            </a:r>
            <a:r>
              <a:rPr sz="2600" spc="-10" dirty="0" err="1">
                <a:latin typeface="Times New Roman"/>
                <a:cs typeface="Times New Roman"/>
              </a:rPr>
              <a:t>с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spc="-20" dirty="0" err="1">
                <a:latin typeface="Times New Roman"/>
                <a:cs typeface="Times New Roman"/>
              </a:rPr>
              <a:t>м</a:t>
            </a:r>
            <a:r>
              <a:rPr sz="2600" spc="-5" dirty="0" err="1">
                <a:latin typeface="Times New Roman"/>
                <a:cs typeface="Times New Roman"/>
              </a:rPr>
              <a:t>а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п</a:t>
            </a:r>
            <a:r>
              <a:rPr sz="2600" dirty="0" err="1">
                <a:latin typeface="Times New Roman"/>
                <a:cs typeface="Times New Roman"/>
              </a:rPr>
              <a:t>о</a:t>
            </a:r>
            <a:r>
              <a:rPr sz="2600" spc="-10" dirty="0" err="1">
                <a:latin typeface="Times New Roman"/>
                <a:cs typeface="Times New Roman"/>
              </a:rPr>
              <a:t>з</a:t>
            </a:r>
            <a:r>
              <a:rPr sz="2600" spc="-25" dirty="0" err="1">
                <a:latin typeface="Times New Roman"/>
                <a:cs typeface="Times New Roman"/>
              </a:rPr>
              <a:t>во</a:t>
            </a:r>
            <a:r>
              <a:rPr sz="2600" spc="-10" dirty="0" err="1">
                <a:latin typeface="Times New Roman"/>
                <a:cs typeface="Times New Roman"/>
              </a:rPr>
              <a:t>ляе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с</a:t>
            </a:r>
            <a:r>
              <a:rPr sz="2600" dirty="0" err="1">
                <a:latin typeface="Times New Roman"/>
                <a:cs typeface="Times New Roman"/>
              </a:rPr>
              <a:t>о</a:t>
            </a:r>
            <a:r>
              <a:rPr sz="2600" spc="-10" dirty="0" err="1">
                <a:latin typeface="Times New Roman"/>
                <a:cs typeface="Times New Roman"/>
              </a:rPr>
              <a:t>б</a:t>
            </a:r>
            <a:r>
              <a:rPr sz="2600" spc="-5" dirty="0" err="1">
                <a:latin typeface="Times New Roman"/>
                <a:cs typeface="Times New Roman"/>
              </a:rPr>
              <a:t>и</a:t>
            </a:r>
            <a:r>
              <a:rPr sz="2600" dirty="0" err="1">
                <a:latin typeface="Times New Roman"/>
                <a:cs typeface="Times New Roman"/>
              </a:rPr>
              <a:t>р</a:t>
            </a:r>
            <a:r>
              <a:rPr sz="2600" spc="-70" dirty="0" err="1">
                <a:latin typeface="Times New Roman"/>
                <a:cs typeface="Times New Roman"/>
              </a:rPr>
              <a:t>а</a:t>
            </a:r>
            <a:r>
              <a:rPr sz="2600" spc="-5" dirty="0" err="1">
                <a:latin typeface="Times New Roman"/>
                <a:cs typeface="Times New Roman"/>
              </a:rPr>
              <a:t>ть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25" dirty="0" err="1">
                <a:latin typeface="Times New Roman"/>
                <a:cs typeface="Times New Roman"/>
              </a:rPr>
              <a:t>в</a:t>
            </a:r>
            <a:r>
              <a:rPr sz="2600" dirty="0" err="1">
                <a:latin typeface="Times New Roman"/>
                <a:cs typeface="Times New Roman"/>
              </a:rPr>
              <a:t>л</a:t>
            </a:r>
            <a:r>
              <a:rPr sz="2600" spc="-10" dirty="0" err="1">
                <a:latin typeface="Times New Roman"/>
                <a:cs typeface="Times New Roman"/>
              </a:rPr>
              <a:t>аг</a:t>
            </a:r>
            <a:r>
              <a:rPr sz="2600" spc="-5" dirty="0" err="1">
                <a:latin typeface="Times New Roman"/>
                <a:cs typeface="Times New Roman"/>
              </a:rPr>
              <a:t>у</a:t>
            </a:r>
            <a:r>
              <a:rPr sz="2600" spc="-5" dirty="0">
                <a:latin typeface="Times New Roman"/>
                <a:cs typeface="Times New Roman"/>
              </a:rPr>
              <a:t>  с </a:t>
            </a:r>
            <a:r>
              <a:rPr sz="2600" spc="-15" dirty="0">
                <a:latin typeface="Times New Roman"/>
                <a:cs typeface="Times New Roman"/>
              </a:rPr>
              <a:t>верхнего слоя </a:t>
            </a:r>
            <a:r>
              <a:rPr sz="2600" spc="-20" dirty="0">
                <a:latin typeface="Times New Roman"/>
                <a:cs typeface="Times New Roman"/>
              </a:rPr>
              <a:t>почвы </a:t>
            </a:r>
            <a:r>
              <a:rPr sz="2600" spc="-10" dirty="0">
                <a:latin typeface="Times New Roman"/>
                <a:cs typeface="Times New Roman"/>
              </a:rPr>
              <a:t>(от </a:t>
            </a:r>
            <a:r>
              <a:rPr sz="2600" spc="10" dirty="0">
                <a:latin typeface="Times New Roman"/>
                <a:cs typeface="Times New Roman"/>
              </a:rPr>
              <a:t>росы </a:t>
            </a:r>
            <a:r>
              <a:rPr sz="2600" spc="-5" dirty="0">
                <a:latin typeface="Times New Roman"/>
                <a:cs typeface="Times New Roman"/>
              </a:rPr>
              <a:t>и</a:t>
            </a:r>
            <a:r>
              <a:rPr sz="2600" spc="45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Times New Roman"/>
                <a:cs typeface="Times New Roman"/>
              </a:rPr>
              <a:t>дождей).</a:t>
            </a:r>
            <a:endParaRPr sz="2600" dirty="0"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sz="2000" i="1" spc="-5" dirty="0">
                <a:latin typeface="Times New Roman"/>
                <a:cs typeface="Times New Roman"/>
              </a:rPr>
              <a:t>За </a:t>
            </a:r>
            <a:r>
              <a:rPr sz="2000" i="1" spc="-15" dirty="0">
                <a:latin typeface="Times New Roman"/>
                <a:cs typeface="Times New Roman"/>
              </a:rPr>
              <a:t>дополнительную</a:t>
            </a:r>
            <a:r>
              <a:rPr sz="2000" i="1" spc="520" dirty="0">
                <a:latin typeface="Times New Roman"/>
                <a:cs typeface="Times New Roman"/>
              </a:rPr>
              <a:t> </a:t>
            </a:r>
            <a:r>
              <a:rPr sz="2000" i="1" spc="-15" dirty="0">
                <a:latin typeface="Times New Roman"/>
                <a:cs typeface="Times New Roman"/>
              </a:rPr>
              <a:t>информацию, </a:t>
            </a:r>
            <a:r>
              <a:rPr sz="2000" i="1" spc="-5" dirty="0">
                <a:latin typeface="Times New Roman"/>
                <a:cs typeface="Times New Roman"/>
              </a:rPr>
              <a:t>не </a:t>
            </a:r>
            <a:r>
              <a:rPr sz="2000" i="1" spc="-10" dirty="0">
                <a:latin typeface="Times New Roman"/>
                <a:cs typeface="Times New Roman"/>
              </a:rPr>
              <a:t>имеющую </a:t>
            </a:r>
            <a:r>
              <a:rPr sz="2000" i="1" spc="-5" dirty="0">
                <a:latin typeface="Times New Roman"/>
                <a:cs typeface="Times New Roman"/>
              </a:rPr>
              <a:t>отношения  к </a:t>
            </a:r>
            <a:r>
              <a:rPr sz="2000" i="1" spc="-10" dirty="0">
                <a:latin typeface="Times New Roman"/>
                <a:cs typeface="Times New Roman"/>
              </a:rPr>
              <a:t>вопросу </a:t>
            </a:r>
            <a:r>
              <a:rPr sz="2000" i="1" spc="-5" dirty="0">
                <a:latin typeface="Times New Roman"/>
                <a:cs typeface="Times New Roman"/>
              </a:rPr>
              <a:t>задания, баллы не </a:t>
            </a:r>
            <a:r>
              <a:rPr sz="2000" i="1" spc="-10" dirty="0">
                <a:latin typeface="Times New Roman"/>
                <a:cs typeface="Times New Roman"/>
              </a:rPr>
              <a:t>начисляются, </a:t>
            </a:r>
            <a:r>
              <a:rPr sz="2000" i="1" spc="-5" dirty="0">
                <a:latin typeface="Times New Roman"/>
                <a:cs typeface="Times New Roman"/>
              </a:rPr>
              <a:t>но за наличие в </a:t>
            </a:r>
            <a:r>
              <a:rPr sz="2000" i="1" spc="-10" dirty="0">
                <a:latin typeface="Times New Roman"/>
                <a:cs typeface="Times New Roman"/>
              </a:rPr>
              <a:t>ней  </a:t>
            </a:r>
            <a:r>
              <a:rPr sz="2000" i="1" spc="-5" dirty="0">
                <a:latin typeface="Times New Roman"/>
                <a:cs typeface="Times New Roman"/>
              </a:rPr>
              <a:t>ошибок </a:t>
            </a:r>
            <a:r>
              <a:rPr sz="2000" i="1" spc="-10" dirty="0">
                <a:latin typeface="Times New Roman"/>
                <a:cs typeface="Times New Roman"/>
              </a:rPr>
              <a:t>снимается </a:t>
            </a:r>
            <a:r>
              <a:rPr sz="2000" i="1" spc="-5" dirty="0">
                <a:latin typeface="Times New Roman"/>
                <a:cs typeface="Times New Roman"/>
              </a:rPr>
              <a:t>1</a:t>
            </a:r>
            <a:r>
              <a:rPr sz="2000" i="1" spc="-10" dirty="0">
                <a:latin typeface="Times New Roman"/>
                <a:cs typeface="Times New Roman"/>
              </a:rPr>
              <a:t> </a:t>
            </a:r>
            <a:r>
              <a:rPr sz="2000" i="1" spc="-5" dirty="0">
                <a:latin typeface="Times New Roman"/>
                <a:cs typeface="Times New Roman"/>
              </a:rPr>
              <a:t>балл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C44EA0F-E8AE-C754-4737-FCA383B9003B}"/>
              </a:ext>
            </a:extLst>
          </p:cNvPr>
          <p:cNvSpPr txBox="1"/>
          <p:nvPr/>
        </p:nvSpPr>
        <p:spPr>
          <a:xfrm>
            <a:off x="215377" y="6064100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4004"/>
            <a:ext cx="6728614" cy="51688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D0BC96E-8C86-70E7-6394-4BF0B5DDC783}"/>
              </a:ext>
            </a:extLst>
          </p:cNvPr>
          <p:cNvSpPr txBox="1"/>
          <p:nvPr/>
        </p:nvSpPr>
        <p:spPr>
          <a:xfrm>
            <a:off x="6820250" y="114004"/>
            <a:ext cx="5200649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255">
              <a:spcBef>
                <a:spcPts val="0"/>
              </a:spcBef>
              <a:tabLst>
                <a:tab pos="640080" algn="l"/>
                <a:tab pos="641350" algn="l"/>
                <a:tab pos="2478405" algn="l"/>
                <a:tab pos="3630295" algn="l"/>
                <a:tab pos="4719955" algn="l"/>
                <a:tab pos="6678295" algn="l"/>
              </a:tabLst>
            </a:pPr>
            <a:r>
              <a:rPr lang="ru-RU" sz="2000" spc="-5" dirty="0">
                <a:latin typeface="Times New Roman"/>
                <a:cs typeface="Times New Roman"/>
              </a:rPr>
              <a:t>Элементы ответа:</a:t>
            </a:r>
          </a:p>
          <a:p>
            <a:pPr marR="8255">
              <a:spcBef>
                <a:spcPts val="0"/>
              </a:spcBef>
              <a:buAutoNum type="arabicParenR"/>
              <a:tabLst>
                <a:tab pos="640080" algn="l"/>
                <a:tab pos="641350" algn="l"/>
                <a:tab pos="2478405" algn="l"/>
                <a:tab pos="3630295" algn="l"/>
                <a:tab pos="4719955" algn="l"/>
                <a:tab pos="6678295" algn="l"/>
              </a:tabLst>
            </a:pPr>
            <a:r>
              <a:rPr lang="ru-RU" sz="2600" spc="-5" dirty="0">
                <a:latin typeface="Times New Roman"/>
                <a:cs typeface="Times New Roman"/>
              </a:rPr>
              <a:t>ш</a:t>
            </a:r>
            <a:r>
              <a:rPr sz="2600" spc="-10" dirty="0" err="1">
                <a:latin typeface="Times New Roman"/>
                <a:cs typeface="Times New Roman"/>
              </a:rPr>
              <a:t>а</a:t>
            </a:r>
            <a:r>
              <a:rPr sz="2600" dirty="0" err="1">
                <a:latin typeface="Times New Roman"/>
                <a:cs typeface="Times New Roman"/>
              </a:rPr>
              <a:t>ро</a:t>
            </a:r>
            <a:r>
              <a:rPr sz="2600" spc="-10" dirty="0" err="1">
                <a:latin typeface="Times New Roman"/>
                <a:cs typeface="Times New Roman"/>
              </a:rPr>
              <a:t>в</a:t>
            </a:r>
            <a:r>
              <a:rPr sz="2600" spc="5" dirty="0" err="1">
                <a:latin typeface="Times New Roman"/>
                <a:cs typeface="Times New Roman"/>
              </a:rPr>
              <a:t>и</a:t>
            </a:r>
            <a:r>
              <a:rPr sz="2600" spc="-10" dirty="0" err="1">
                <a:latin typeface="Times New Roman"/>
                <a:cs typeface="Times New Roman"/>
              </a:rPr>
              <a:t>д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0" dirty="0" err="1">
                <a:latin typeface="Times New Roman"/>
                <a:cs typeface="Times New Roman"/>
              </a:rPr>
              <a:t>а</a:t>
            </a:r>
            <a:r>
              <a:rPr lang="ru-RU" sz="2600" spc="-5" dirty="0">
                <a:latin typeface="Times New Roman"/>
                <a:cs typeface="Times New Roman"/>
              </a:rPr>
              <a:t>я </a:t>
            </a:r>
            <a:r>
              <a:rPr sz="2600" spc="-5" dirty="0" err="1">
                <a:latin typeface="Times New Roman"/>
                <a:cs typeface="Times New Roman"/>
              </a:rPr>
              <a:t>ф</a:t>
            </a:r>
            <a:r>
              <a:rPr sz="2600" dirty="0" err="1">
                <a:latin typeface="Times New Roman"/>
                <a:cs typeface="Times New Roman"/>
              </a:rPr>
              <a:t>о</a:t>
            </a:r>
            <a:r>
              <a:rPr sz="2600" spc="-25" dirty="0" err="1">
                <a:latin typeface="Times New Roman"/>
                <a:cs typeface="Times New Roman"/>
              </a:rPr>
              <a:t>р</a:t>
            </a:r>
            <a:r>
              <a:rPr sz="2600" spc="-20" dirty="0" err="1">
                <a:latin typeface="Times New Roman"/>
                <a:cs typeface="Times New Roman"/>
              </a:rPr>
              <a:t>м</a:t>
            </a:r>
            <a:r>
              <a:rPr sz="2600" spc="-5" dirty="0" err="1">
                <a:latin typeface="Times New Roman"/>
                <a:cs typeface="Times New Roman"/>
              </a:rPr>
              <a:t>а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и</a:t>
            </a:r>
            <a:r>
              <a:rPr sz="2600" spc="-5" dirty="0" err="1">
                <a:latin typeface="Times New Roman"/>
                <a:cs typeface="Times New Roman"/>
              </a:rPr>
              <a:t>м</a:t>
            </a:r>
            <a:r>
              <a:rPr sz="2600" spc="-10" dirty="0" err="1">
                <a:latin typeface="Times New Roman"/>
                <a:cs typeface="Times New Roman"/>
              </a:rPr>
              <a:t>ее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на</a:t>
            </a:r>
            <a:r>
              <a:rPr sz="2600" spc="-5" dirty="0" err="1">
                <a:latin typeface="Times New Roman"/>
                <a:cs typeface="Times New Roman"/>
              </a:rPr>
              <a:t>им</a:t>
            </a:r>
            <a:r>
              <a:rPr sz="2600" spc="-10" dirty="0" err="1">
                <a:latin typeface="Times New Roman"/>
                <a:cs typeface="Times New Roman"/>
              </a:rPr>
              <a:t>ен</a:t>
            </a:r>
            <a:r>
              <a:rPr sz="2600" spc="-15" dirty="0" err="1">
                <a:latin typeface="Times New Roman"/>
                <a:cs typeface="Times New Roman"/>
              </a:rPr>
              <a:t>ь</a:t>
            </a:r>
            <a:r>
              <a:rPr sz="2600" spc="-5" dirty="0" err="1">
                <a:latin typeface="Times New Roman"/>
                <a:cs typeface="Times New Roman"/>
              </a:rPr>
              <a:t>ш</a:t>
            </a:r>
            <a:r>
              <a:rPr sz="2600" spc="10" dirty="0" err="1">
                <a:latin typeface="Times New Roman"/>
                <a:cs typeface="Times New Roman"/>
              </a:rPr>
              <a:t>у</a:t>
            </a:r>
            <a:r>
              <a:rPr sz="2600" spc="-5" dirty="0" err="1">
                <a:latin typeface="Times New Roman"/>
                <a:cs typeface="Times New Roman"/>
              </a:rPr>
              <a:t>ю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пл</a:t>
            </a:r>
            <a:r>
              <a:rPr sz="2600" spc="-15" dirty="0" err="1">
                <a:latin typeface="Times New Roman"/>
                <a:cs typeface="Times New Roman"/>
              </a:rPr>
              <a:t>о</a:t>
            </a:r>
            <a:r>
              <a:rPr sz="2600" spc="-5" dirty="0" err="1">
                <a:latin typeface="Times New Roman"/>
                <a:cs typeface="Times New Roman"/>
              </a:rPr>
              <a:t>щ</a:t>
            </a:r>
            <a:r>
              <a:rPr sz="2600" dirty="0" err="1">
                <a:latin typeface="Times New Roman"/>
                <a:cs typeface="Times New Roman"/>
              </a:rPr>
              <a:t>а</a:t>
            </a:r>
            <a:r>
              <a:rPr sz="2600" spc="-10" dirty="0" err="1">
                <a:latin typeface="Times New Roman"/>
                <a:cs typeface="Times New Roman"/>
              </a:rPr>
              <a:t>д</a:t>
            </a:r>
            <a:r>
              <a:rPr sz="2600" spc="-5" dirty="0" err="1">
                <a:latin typeface="Times New Roman"/>
                <a:cs typeface="Times New Roman"/>
              </a:rPr>
              <a:t>ь</a:t>
            </a:r>
            <a:r>
              <a:rPr sz="2600" spc="-5" dirty="0">
                <a:latin typeface="Times New Roman"/>
                <a:cs typeface="Times New Roman"/>
              </a:rPr>
              <a:t>  </a:t>
            </a:r>
            <a:r>
              <a:rPr sz="2600" dirty="0">
                <a:latin typeface="Times New Roman"/>
                <a:cs typeface="Times New Roman"/>
              </a:rPr>
              <a:t>поверхности;</a:t>
            </a:r>
          </a:p>
          <a:p>
            <a:pPr marR="6985">
              <a:spcBef>
                <a:spcPts val="0"/>
              </a:spcBef>
              <a:buAutoNum type="arabicParenR"/>
              <a:tabLst>
                <a:tab pos="489584" algn="l"/>
                <a:tab pos="490220" algn="l"/>
                <a:tab pos="1789430" algn="l"/>
                <a:tab pos="2947670" algn="l"/>
                <a:tab pos="3952240" algn="l"/>
                <a:tab pos="4741545" algn="l"/>
                <a:tab pos="5994400" algn="l"/>
              </a:tabLst>
            </a:pPr>
            <a:r>
              <a:rPr lang="ru-RU" sz="2600" spc="-10" dirty="0">
                <a:latin typeface="Times New Roman"/>
                <a:cs typeface="Times New Roman"/>
              </a:rPr>
              <a:t> р</a:t>
            </a:r>
            <a:r>
              <a:rPr sz="2600" spc="-10" dirty="0" err="1">
                <a:latin typeface="Times New Roman"/>
                <a:cs typeface="Times New Roman"/>
              </a:rPr>
              <a:t>ас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0" dirty="0" err="1">
                <a:latin typeface="Times New Roman"/>
                <a:cs typeface="Times New Roman"/>
              </a:rPr>
              <a:t>и</a:t>
            </a:r>
            <a:r>
              <a:rPr sz="2600" spc="-5" dirty="0" err="1">
                <a:latin typeface="Times New Roman"/>
                <a:cs typeface="Times New Roman"/>
              </a:rPr>
              <a:t>е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5" dirty="0" err="1">
                <a:latin typeface="Times New Roman"/>
                <a:cs typeface="Times New Roman"/>
              </a:rPr>
              <a:t>м</a:t>
            </a:r>
            <a:r>
              <a:rPr sz="2600" spc="-10" dirty="0" err="1">
                <a:latin typeface="Times New Roman"/>
                <a:cs typeface="Times New Roman"/>
              </a:rPr>
              <a:t>ен</a:t>
            </a:r>
            <a:r>
              <a:rPr sz="2600" spc="-15" dirty="0" err="1">
                <a:latin typeface="Times New Roman"/>
                <a:cs typeface="Times New Roman"/>
              </a:rPr>
              <a:t>ь</a:t>
            </a:r>
            <a:r>
              <a:rPr sz="2600" spc="-5" dirty="0" err="1">
                <a:latin typeface="Times New Roman"/>
                <a:cs typeface="Times New Roman"/>
              </a:rPr>
              <a:t>ше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5" dirty="0" err="1">
                <a:latin typeface="Times New Roman"/>
                <a:cs typeface="Times New Roman"/>
              </a:rPr>
              <a:t>т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dirty="0" err="1">
                <a:latin typeface="Times New Roman"/>
                <a:cs typeface="Times New Roman"/>
              </a:rPr>
              <a:t>р</a:t>
            </a:r>
            <a:r>
              <a:rPr sz="2600" spc="-10" dirty="0" err="1">
                <a:latin typeface="Times New Roman"/>
                <a:cs typeface="Times New Roman"/>
              </a:rPr>
              <a:t>яе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25" dirty="0" err="1">
                <a:latin typeface="Times New Roman"/>
                <a:cs typeface="Times New Roman"/>
              </a:rPr>
              <a:t>в</a:t>
            </a:r>
            <a:r>
              <a:rPr sz="2600" spc="-60" dirty="0" err="1">
                <a:latin typeface="Times New Roman"/>
                <a:cs typeface="Times New Roman"/>
              </a:rPr>
              <a:t>о</a:t>
            </a:r>
            <a:r>
              <a:rPr sz="2600" spc="-10" dirty="0" err="1">
                <a:latin typeface="Times New Roman"/>
                <a:cs typeface="Times New Roman"/>
              </a:rPr>
              <a:t>д</a:t>
            </a:r>
            <a:r>
              <a:rPr sz="2600" spc="-5" dirty="0" err="1">
                <a:latin typeface="Times New Roman"/>
                <a:cs typeface="Times New Roman"/>
              </a:rPr>
              <a:t>у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(</a:t>
            </a:r>
            <a:r>
              <a:rPr sz="2600" spc="-5" dirty="0" err="1">
                <a:latin typeface="Times New Roman"/>
                <a:cs typeface="Times New Roman"/>
              </a:rPr>
              <a:t>м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5" dirty="0" err="1">
                <a:latin typeface="Times New Roman"/>
                <a:cs typeface="Times New Roman"/>
              </a:rPr>
              <a:t>ь</a:t>
            </a:r>
            <a:r>
              <a:rPr sz="2600" spc="-5" dirty="0" err="1">
                <a:latin typeface="Times New Roman"/>
                <a:cs typeface="Times New Roman"/>
              </a:rPr>
              <a:t>ше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15" dirty="0" err="1">
                <a:latin typeface="Times New Roman"/>
                <a:cs typeface="Times New Roman"/>
              </a:rPr>
              <a:t>т</a:t>
            </a:r>
            <a:r>
              <a:rPr sz="2600" dirty="0" err="1">
                <a:latin typeface="Times New Roman"/>
                <a:cs typeface="Times New Roman"/>
              </a:rPr>
              <a:t>р</a:t>
            </a:r>
            <a:r>
              <a:rPr sz="2600" spc="-10" dirty="0" err="1">
                <a:latin typeface="Times New Roman"/>
                <a:cs typeface="Times New Roman"/>
              </a:rPr>
              <a:t>а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0" dirty="0" err="1">
                <a:latin typeface="Times New Roman"/>
                <a:cs typeface="Times New Roman"/>
              </a:rPr>
              <a:t>спи</a:t>
            </a:r>
            <a:r>
              <a:rPr sz="2600" dirty="0" err="1">
                <a:latin typeface="Times New Roman"/>
                <a:cs typeface="Times New Roman"/>
              </a:rPr>
              <a:t>р</a:t>
            </a:r>
            <a:r>
              <a:rPr sz="2600" spc="-10" dirty="0" err="1">
                <a:latin typeface="Times New Roman"/>
                <a:cs typeface="Times New Roman"/>
              </a:rPr>
              <a:t>ация</a:t>
            </a:r>
            <a:r>
              <a:rPr sz="2600" spc="-5" dirty="0">
                <a:latin typeface="Times New Roman"/>
                <a:cs typeface="Times New Roman"/>
              </a:rPr>
              <a:t>,  испарение);</a:t>
            </a:r>
            <a:endParaRPr sz="2600" dirty="0">
              <a:latin typeface="Times New Roman"/>
              <a:cs typeface="Times New Roman"/>
            </a:endParaRPr>
          </a:p>
          <a:p>
            <a:pPr marR="5080">
              <a:spcBef>
                <a:spcPts val="0"/>
              </a:spcBef>
              <a:buAutoNum type="arabicParenR"/>
              <a:tabLst>
                <a:tab pos="323215" algn="l"/>
              </a:tabLst>
            </a:pPr>
            <a:r>
              <a:rPr lang="ru-RU" sz="2600" spc="-10" dirty="0">
                <a:latin typeface="Times New Roman"/>
                <a:cs typeface="Times New Roman"/>
              </a:rPr>
              <a:t>п</a:t>
            </a:r>
            <a:r>
              <a:rPr sz="2600" spc="-10" dirty="0" err="1">
                <a:latin typeface="Times New Roman"/>
                <a:cs typeface="Times New Roman"/>
              </a:rPr>
              <a:t>огружённые</a:t>
            </a:r>
            <a:r>
              <a:rPr lang="ru-RU" sz="2600" spc="-10" dirty="0">
                <a:latin typeface="Times New Roman"/>
                <a:cs typeface="Times New Roman"/>
              </a:rPr>
              <a:t> </a:t>
            </a:r>
            <a:r>
              <a:rPr sz="2600" spc="-5" dirty="0" err="1">
                <a:latin typeface="Times New Roman"/>
                <a:cs typeface="Times New Roman"/>
              </a:rPr>
              <a:t>устьиц</a:t>
            </a:r>
            <a:r>
              <a:rPr lang="ru-RU" sz="2600" spc="-5" dirty="0">
                <a:latin typeface="Times New Roman"/>
                <a:cs typeface="Times New Roman"/>
              </a:rPr>
              <a:t>а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Times New Roman"/>
                <a:cs typeface="Times New Roman"/>
              </a:rPr>
              <a:t>препятствуют </a:t>
            </a:r>
            <a:r>
              <a:rPr sz="2600" spc="-15" dirty="0">
                <a:latin typeface="Times New Roman"/>
                <a:cs typeface="Times New Roman"/>
              </a:rPr>
              <a:t>избыточному </a:t>
            </a:r>
            <a:r>
              <a:rPr sz="2600" spc="-5" dirty="0">
                <a:latin typeface="Times New Roman"/>
                <a:cs typeface="Times New Roman"/>
              </a:rPr>
              <a:t>испарению  (транспирации);</a:t>
            </a:r>
            <a:endParaRPr sz="2600" dirty="0">
              <a:latin typeface="Times New Roman"/>
              <a:cs typeface="Times New Roman"/>
            </a:endParaRPr>
          </a:p>
          <a:p>
            <a:pPr marR="6350">
              <a:spcBef>
                <a:spcPts val="0"/>
              </a:spcBef>
              <a:buAutoNum type="arabicParenR"/>
              <a:tabLst>
                <a:tab pos="383540" algn="l"/>
                <a:tab pos="384175" algn="l"/>
                <a:tab pos="2284095" algn="l"/>
                <a:tab pos="3475354" algn="l"/>
                <a:tab pos="4554855" algn="l"/>
                <a:tab pos="5871210" algn="l"/>
                <a:tab pos="7067550" algn="l"/>
              </a:tabLst>
            </a:pPr>
            <a:r>
              <a:rPr lang="ru-RU" sz="2600" spc="-10" dirty="0">
                <a:latin typeface="Times New Roman"/>
                <a:cs typeface="Times New Roman"/>
              </a:rPr>
              <a:t> п</a:t>
            </a:r>
            <a:r>
              <a:rPr sz="2600" dirty="0" err="1">
                <a:latin typeface="Times New Roman"/>
                <a:cs typeface="Times New Roman"/>
              </a:rPr>
              <a:t>о</a:t>
            </a:r>
            <a:r>
              <a:rPr sz="2600" spc="-25" dirty="0" err="1">
                <a:latin typeface="Times New Roman"/>
                <a:cs typeface="Times New Roman"/>
              </a:rPr>
              <a:t>в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dirty="0" err="1">
                <a:latin typeface="Times New Roman"/>
                <a:cs typeface="Times New Roman"/>
              </a:rPr>
              <a:t>рх</a:t>
            </a:r>
            <a:r>
              <a:rPr sz="2600" spc="-20" dirty="0" err="1">
                <a:latin typeface="Times New Roman"/>
                <a:cs typeface="Times New Roman"/>
              </a:rPr>
              <a:t>н</a:t>
            </a:r>
            <a:r>
              <a:rPr sz="2600" spc="45" dirty="0" err="1">
                <a:latin typeface="Times New Roman"/>
                <a:cs typeface="Times New Roman"/>
              </a:rPr>
              <a:t>о</a:t>
            </a:r>
            <a:r>
              <a:rPr sz="2600" spc="-10" dirty="0" err="1">
                <a:latin typeface="Times New Roman"/>
                <a:cs typeface="Times New Roman"/>
              </a:rPr>
              <a:t>с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sz="2600" spc="-10" dirty="0" err="1">
                <a:latin typeface="Times New Roman"/>
                <a:cs typeface="Times New Roman"/>
              </a:rPr>
              <a:t>на</a:t>
            </a:r>
            <a:r>
              <a:rPr sz="2600" spc="-5" dirty="0" err="1">
                <a:latin typeface="Times New Roman"/>
                <a:cs typeface="Times New Roman"/>
              </a:rPr>
              <a:t>я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14" dirty="0" err="1">
                <a:latin typeface="Times New Roman"/>
                <a:cs typeface="Times New Roman"/>
              </a:rPr>
              <a:t>к</a:t>
            </a:r>
            <a:r>
              <a:rPr sz="2600" dirty="0" err="1">
                <a:latin typeface="Times New Roman"/>
                <a:cs typeface="Times New Roman"/>
              </a:rPr>
              <a:t>ор</a:t>
            </a:r>
            <a:r>
              <a:rPr sz="2600" spc="-5" dirty="0" err="1">
                <a:latin typeface="Times New Roman"/>
                <a:cs typeface="Times New Roman"/>
              </a:rPr>
              <a:t>н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spc="-35" dirty="0" err="1">
                <a:latin typeface="Times New Roman"/>
                <a:cs typeface="Times New Roman"/>
              </a:rPr>
              <a:t>в</a:t>
            </a:r>
            <a:r>
              <a:rPr sz="2600" spc="-10" dirty="0" err="1">
                <a:latin typeface="Times New Roman"/>
                <a:cs typeface="Times New Roman"/>
              </a:rPr>
              <a:t>а</a:t>
            </a:r>
            <a:r>
              <a:rPr sz="2600" spc="-5" dirty="0" err="1">
                <a:latin typeface="Times New Roman"/>
                <a:cs typeface="Times New Roman"/>
              </a:rPr>
              <a:t>я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с</a:t>
            </a:r>
            <a:r>
              <a:rPr sz="2600" spc="-5" dirty="0" err="1">
                <a:latin typeface="Times New Roman"/>
                <a:cs typeface="Times New Roman"/>
              </a:rPr>
              <a:t>и</a:t>
            </a:r>
            <a:r>
              <a:rPr sz="2600" spc="-10" dirty="0" err="1">
                <a:latin typeface="Times New Roman"/>
                <a:cs typeface="Times New Roman"/>
              </a:rPr>
              <a:t>с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sz="2600" spc="-10" dirty="0" err="1">
                <a:latin typeface="Times New Roman"/>
                <a:cs typeface="Times New Roman"/>
              </a:rPr>
              <a:t>е</a:t>
            </a:r>
            <a:r>
              <a:rPr sz="2600" spc="-20" dirty="0" err="1">
                <a:latin typeface="Times New Roman"/>
                <a:cs typeface="Times New Roman"/>
              </a:rPr>
              <a:t>м</a:t>
            </a:r>
            <a:r>
              <a:rPr sz="2600" spc="-5" dirty="0" err="1">
                <a:latin typeface="Times New Roman"/>
                <a:cs typeface="Times New Roman"/>
              </a:rPr>
              <a:t>а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п</a:t>
            </a:r>
            <a:r>
              <a:rPr sz="2600" dirty="0" err="1">
                <a:latin typeface="Times New Roman"/>
                <a:cs typeface="Times New Roman"/>
              </a:rPr>
              <a:t>о</a:t>
            </a:r>
            <a:r>
              <a:rPr sz="2600" spc="-10" dirty="0" err="1">
                <a:latin typeface="Times New Roman"/>
                <a:cs typeface="Times New Roman"/>
              </a:rPr>
              <a:t>з</a:t>
            </a:r>
            <a:r>
              <a:rPr sz="2600" spc="-25" dirty="0" err="1">
                <a:latin typeface="Times New Roman"/>
                <a:cs typeface="Times New Roman"/>
              </a:rPr>
              <a:t>во</a:t>
            </a:r>
            <a:r>
              <a:rPr sz="2600" spc="-10" dirty="0" err="1">
                <a:latin typeface="Times New Roman"/>
                <a:cs typeface="Times New Roman"/>
              </a:rPr>
              <a:t>ляе</a:t>
            </a:r>
            <a:r>
              <a:rPr sz="2600" spc="-5" dirty="0" err="1">
                <a:latin typeface="Times New Roman"/>
                <a:cs typeface="Times New Roman"/>
              </a:rPr>
              <a:t>т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10" dirty="0" err="1">
                <a:latin typeface="Times New Roman"/>
                <a:cs typeface="Times New Roman"/>
              </a:rPr>
              <a:t>с</a:t>
            </a:r>
            <a:r>
              <a:rPr sz="2600" dirty="0" err="1">
                <a:latin typeface="Times New Roman"/>
                <a:cs typeface="Times New Roman"/>
              </a:rPr>
              <a:t>о</a:t>
            </a:r>
            <a:r>
              <a:rPr sz="2600" spc="-10" dirty="0" err="1">
                <a:latin typeface="Times New Roman"/>
                <a:cs typeface="Times New Roman"/>
              </a:rPr>
              <a:t>б</a:t>
            </a:r>
            <a:r>
              <a:rPr sz="2600" spc="-5" dirty="0" err="1">
                <a:latin typeface="Times New Roman"/>
                <a:cs typeface="Times New Roman"/>
              </a:rPr>
              <a:t>и</a:t>
            </a:r>
            <a:r>
              <a:rPr sz="2600" dirty="0" err="1">
                <a:latin typeface="Times New Roman"/>
                <a:cs typeface="Times New Roman"/>
              </a:rPr>
              <a:t>р</a:t>
            </a:r>
            <a:r>
              <a:rPr sz="2600" spc="-70" dirty="0" err="1">
                <a:latin typeface="Times New Roman"/>
                <a:cs typeface="Times New Roman"/>
              </a:rPr>
              <a:t>а</a:t>
            </a:r>
            <a:r>
              <a:rPr sz="2600" spc="-5" dirty="0" err="1">
                <a:latin typeface="Times New Roman"/>
                <a:cs typeface="Times New Roman"/>
              </a:rPr>
              <a:t>ть</a:t>
            </a:r>
            <a:r>
              <a:rPr lang="ru-RU" sz="2600" spc="-5" dirty="0">
                <a:latin typeface="Times New Roman"/>
                <a:cs typeface="Times New Roman"/>
              </a:rPr>
              <a:t> </a:t>
            </a:r>
            <a:r>
              <a:rPr sz="2600" spc="-25" dirty="0" err="1">
                <a:latin typeface="Times New Roman"/>
                <a:cs typeface="Times New Roman"/>
              </a:rPr>
              <a:t>в</a:t>
            </a:r>
            <a:r>
              <a:rPr sz="2600" dirty="0" err="1">
                <a:latin typeface="Times New Roman"/>
                <a:cs typeface="Times New Roman"/>
              </a:rPr>
              <a:t>л</a:t>
            </a:r>
            <a:r>
              <a:rPr sz="2600" spc="-10" dirty="0" err="1">
                <a:latin typeface="Times New Roman"/>
                <a:cs typeface="Times New Roman"/>
              </a:rPr>
              <a:t>аг</a:t>
            </a:r>
            <a:r>
              <a:rPr sz="2600" spc="-5" dirty="0" err="1">
                <a:latin typeface="Times New Roman"/>
                <a:cs typeface="Times New Roman"/>
              </a:rPr>
              <a:t>у</a:t>
            </a:r>
            <a:r>
              <a:rPr sz="2600" spc="-5" dirty="0">
                <a:latin typeface="Times New Roman"/>
                <a:cs typeface="Times New Roman"/>
              </a:rPr>
              <a:t>  с </a:t>
            </a:r>
            <a:r>
              <a:rPr sz="2600" spc="-15" dirty="0">
                <a:latin typeface="Times New Roman"/>
                <a:cs typeface="Times New Roman"/>
              </a:rPr>
              <a:t>верхнего слоя </a:t>
            </a:r>
            <a:r>
              <a:rPr sz="2600" spc="-20" dirty="0">
                <a:latin typeface="Times New Roman"/>
                <a:cs typeface="Times New Roman"/>
              </a:rPr>
              <a:t>почвы </a:t>
            </a:r>
            <a:r>
              <a:rPr sz="2600" spc="-10" dirty="0">
                <a:latin typeface="Times New Roman"/>
                <a:cs typeface="Times New Roman"/>
              </a:rPr>
              <a:t>(от </a:t>
            </a:r>
            <a:r>
              <a:rPr sz="2600" spc="10" dirty="0">
                <a:latin typeface="Times New Roman"/>
                <a:cs typeface="Times New Roman"/>
              </a:rPr>
              <a:t>росы </a:t>
            </a:r>
            <a:r>
              <a:rPr sz="2600" spc="-5" dirty="0">
                <a:latin typeface="Times New Roman"/>
                <a:cs typeface="Times New Roman"/>
              </a:rPr>
              <a:t>и</a:t>
            </a:r>
            <a:r>
              <a:rPr sz="2600" spc="45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Times New Roman"/>
                <a:cs typeface="Times New Roman"/>
              </a:rPr>
              <a:t>дождей).</a:t>
            </a:r>
            <a:endParaRPr sz="2600" dirty="0"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sz="2000" i="1" spc="-5" dirty="0">
                <a:latin typeface="Times New Roman"/>
                <a:cs typeface="Times New Roman"/>
              </a:rPr>
              <a:t>За </a:t>
            </a:r>
            <a:r>
              <a:rPr sz="2000" i="1" spc="-15" dirty="0">
                <a:latin typeface="Times New Roman"/>
                <a:cs typeface="Times New Roman"/>
              </a:rPr>
              <a:t>дополнительную</a:t>
            </a:r>
            <a:r>
              <a:rPr sz="2000" i="1" spc="520" dirty="0">
                <a:latin typeface="Times New Roman"/>
                <a:cs typeface="Times New Roman"/>
              </a:rPr>
              <a:t> </a:t>
            </a:r>
            <a:r>
              <a:rPr sz="2000" i="1" spc="-15" dirty="0">
                <a:latin typeface="Times New Roman"/>
                <a:cs typeface="Times New Roman"/>
              </a:rPr>
              <a:t>информацию, </a:t>
            </a:r>
            <a:r>
              <a:rPr sz="2000" i="1" spc="-5" dirty="0">
                <a:latin typeface="Times New Roman"/>
                <a:cs typeface="Times New Roman"/>
              </a:rPr>
              <a:t>не </a:t>
            </a:r>
            <a:r>
              <a:rPr sz="2000" i="1" spc="-10" dirty="0">
                <a:latin typeface="Times New Roman"/>
                <a:cs typeface="Times New Roman"/>
              </a:rPr>
              <a:t>имеющую </a:t>
            </a:r>
            <a:r>
              <a:rPr sz="2000" i="1" spc="-5" dirty="0">
                <a:latin typeface="Times New Roman"/>
                <a:cs typeface="Times New Roman"/>
              </a:rPr>
              <a:t>отношения  к </a:t>
            </a:r>
            <a:r>
              <a:rPr sz="2000" i="1" spc="-10" dirty="0">
                <a:latin typeface="Times New Roman"/>
                <a:cs typeface="Times New Roman"/>
              </a:rPr>
              <a:t>вопросу </a:t>
            </a:r>
            <a:r>
              <a:rPr sz="2000" i="1" spc="-5" dirty="0">
                <a:latin typeface="Times New Roman"/>
                <a:cs typeface="Times New Roman"/>
              </a:rPr>
              <a:t>задания, баллы не </a:t>
            </a:r>
            <a:r>
              <a:rPr sz="2000" i="1" spc="-10" dirty="0">
                <a:latin typeface="Times New Roman"/>
                <a:cs typeface="Times New Roman"/>
              </a:rPr>
              <a:t>начисляются, </a:t>
            </a:r>
            <a:r>
              <a:rPr sz="2000" i="1" spc="-5" dirty="0">
                <a:latin typeface="Times New Roman"/>
                <a:cs typeface="Times New Roman"/>
              </a:rPr>
              <a:t>но за наличие в </a:t>
            </a:r>
            <a:r>
              <a:rPr sz="2000" i="1" spc="-10" dirty="0">
                <a:latin typeface="Times New Roman"/>
                <a:cs typeface="Times New Roman"/>
              </a:rPr>
              <a:t>ней  </a:t>
            </a:r>
            <a:r>
              <a:rPr sz="2000" i="1" spc="-5" dirty="0">
                <a:latin typeface="Times New Roman"/>
                <a:cs typeface="Times New Roman"/>
              </a:rPr>
              <a:t>ошибок </a:t>
            </a:r>
            <a:r>
              <a:rPr sz="2000" i="1" spc="-10" dirty="0">
                <a:latin typeface="Times New Roman"/>
                <a:cs typeface="Times New Roman"/>
              </a:rPr>
              <a:t>снимается </a:t>
            </a:r>
            <a:r>
              <a:rPr sz="2000" i="1" spc="-5" dirty="0">
                <a:latin typeface="Times New Roman"/>
                <a:cs typeface="Times New Roman"/>
              </a:rPr>
              <a:t>1</a:t>
            </a:r>
            <a:r>
              <a:rPr sz="2000" i="1" spc="-10" dirty="0">
                <a:latin typeface="Times New Roman"/>
                <a:cs typeface="Times New Roman"/>
              </a:rPr>
              <a:t> </a:t>
            </a:r>
            <a:r>
              <a:rPr sz="2000" i="1" spc="-5" dirty="0">
                <a:latin typeface="Times New Roman"/>
                <a:cs typeface="Times New Roman"/>
              </a:rPr>
              <a:t>балл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C126652-AAC0-037F-5707-2525F5595782}"/>
              </a:ext>
            </a:extLst>
          </p:cNvPr>
          <p:cNvSpPr txBox="1"/>
          <p:nvPr/>
        </p:nvSpPr>
        <p:spPr>
          <a:xfrm>
            <a:off x="416713" y="5787264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1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222563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2655" y="188750"/>
            <a:ext cx="3220309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27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 - 4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1514C80-0A87-4AF7-604A-9D04B8747B14}"/>
              </a:ext>
            </a:extLst>
          </p:cNvPr>
          <p:cNvSpPr txBox="1"/>
          <p:nvPr/>
        </p:nvSpPr>
        <p:spPr>
          <a:xfrm>
            <a:off x="552655" y="631820"/>
            <a:ext cx="11086689" cy="5634234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R="5080" algn="just">
              <a:spcBef>
                <a:spcPts val="0"/>
              </a:spcBef>
            </a:pPr>
            <a:r>
              <a:rPr sz="2400" spc="-5" dirty="0">
                <a:latin typeface="Times New Roman"/>
                <a:cs typeface="Times New Roman"/>
              </a:rPr>
              <a:t>Отечественный учёный </a:t>
            </a:r>
            <a:r>
              <a:rPr sz="2400" spc="-70" dirty="0">
                <a:latin typeface="Times New Roman"/>
                <a:cs typeface="Times New Roman"/>
              </a:rPr>
              <a:t>Г.Ф. </a:t>
            </a:r>
            <a:r>
              <a:rPr sz="2400" spc="-40" dirty="0">
                <a:latin typeface="Times New Roman"/>
                <a:cs typeface="Times New Roman"/>
              </a:rPr>
              <a:t>Гаузе </a:t>
            </a:r>
            <a:r>
              <a:rPr sz="2400" spc="-5" dirty="0">
                <a:latin typeface="Times New Roman"/>
                <a:cs typeface="Times New Roman"/>
              </a:rPr>
              <a:t>провёл ряд </a:t>
            </a:r>
            <a:r>
              <a:rPr sz="2400" spc="-10" dirty="0">
                <a:latin typeface="Times New Roman"/>
                <a:cs typeface="Times New Roman"/>
              </a:rPr>
              <a:t>экспериментов </a:t>
            </a:r>
            <a:r>
              <a:rPr sz="2400" spc="-5" dirty="0">
                <a:latin typeface="Times New Roman"/>
                <a:cs typeface="Times New Roman"/>
              </a:rPr>
              <a:t>с  </a:t>
            </a:r>
            <a:r>
              <a:rPr sz="2400" dirty="0">
                <a:latin typeface="Times New Roman"/>
                <a:cs typeface="Times New Roman"/>
              </a:rPr>
              <a:t>тремя </a:t>
            </a:r>
            <a:r>
              <a:rPr sz="2400" spc="-5" dirty="0">
                <a:latin typeface="Times New Roman"/>
                <a:cs typeface="Times New Roman"/>
              </a:rPr>
              <a:t>видами </a:t>
            </a:r>
            <a:r>
              <a:rPr sz="2400" spc="-15" dirty="0">
                <a:latin typeface="Times New Roman"/>
                <a:cs typeface="Times New Roman"/>
              </a:rPr>
              <a:t>инфузорий. </a:t>
            </a:r>
            <a:r>
              <a:rPr sz="2400" spc="-5" dirty="0">
                <a:latin typeface="Times New Roman"/>
                <a:cs typeface="Times New Roman"/>
              </a:rPr>
              <a:t>Первый и </a:t>
            </a:r>
            <a:r>
              <a:rPr sz="2400" spc="-15" dirty="0">
                <a:latin typeface="Times New Roman"/>
                <a:cs typeface="Times New Roman"/>
              </a:rPr>
              <a:t>второй </a:t>
            </a:r>
            <a:r>
              <a:rPr sz="2400" spc="-10" dirty="0">
                <a:latin typeface="Times New Roman"/>
                <a:cs typeface="Times New Roman"/>
              </a:rPr>
              <a:t>виды </a:t>
            </a:r>
            <a:r>
              <a:rPr sz="2400" dirty="0">
                <a:latin typeface="Times New Roman"/>
                <a:cs typeface="Times New Roman"/>
              </a:rPr>
              <a:t>питались  </a:t>
            </a:r>
            <a:r>
              <a:rPr sz="2400" spc="-10" dirty="0">
                <a:latin typeface="Times New Roman"/>
                <a:cs typeface="Times New Roman"/>
              </a:rPr>
              <a:t>бактериями,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находящимися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в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толще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воды,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третий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вид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питался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spc="-10" dirty="0">
                <a:latin typeface="Times New Roman"/>
                <a:cs typeface="Times New Roman"/>
              </a:rPr>
              <a:t>д</a:t>
            </a:r>
            <a:r>
              <a:rPr lang="ru-RU" sz="2400" dirty="0">
                <a:latin typeface="Times New Roman"/>
                <a:cs typeface="Times New Roman"/>
              </a:rPr>
              <a:t>р</a:t>
            </a:r>
            <a:r>
              <a:rPr lang="ru-RU" sz="2400" spc="-50" dirty="0">
                <a:latin typeface="Times New Roman"/>
                <a:cs typeface="Times New Roman"/>
              </a:rPr>
              <a:t>о</a:t>
            </a:r>
            <a:r>
              <a:rPr lang="ru-RU" sz="2400" spc="-15" dirty="0">
                <a:latin typeface="Times New Roman"/>
                <a:cs typeface="Times New Roman"/>
              </a:rPr>
              <a:t>ж</a:t>
            </a:r>
            <a:r>
              <a:rPr lang="ru-RU" sz="2400" spc="-35" dirty="0">
                <a:latin typeface="Times New Roman"/>
                <a:cs typeface="Times New Roman"/>
              </a:rPr>
              <a:t>ж</a:t>
            </a:r>
            <a:r>
              <a:rPr lang="ru-RU" sz="2400" dirty="0">
                <a:latin typeface="Times New Roman"/>
                <a:cs typeface="Times New Roman"/>
              </a:rPr>
              <a:t>е</a:t>
            </a:r>
            <a:r>
              <a:rPr lang="ru-RU" sz="2400" spc="-10" dirty="0">
                <a:latin typeface="Times New Roman"/>
                <a:cs typeface="Times New Roman"/>
              </a:rPr>
              <a:t>вы</a:t>
            </a:r>
            <a:r>
              <a:rPr lang="ru-RU" sz="2400" spc="-5" dirty="0">
                <a:latin typeface="Times New Roman"/>
                <a:cs typeface="Times New Roman"/>
              </a:rPr>
              <a:t>ми к</a:t>
            </a:r>
            <a:r>
              <a:rPr lang="ru-RU" sz="2400" spc="-10" dirty="0">
                <a:latin typeface="Times New Roman"/>
                <a:cs typeface="Times New Roman"/>
              </a:rPr>
              <a:t>ле</a:t>
            </a:r>
            <a:r>
              <a:rPr lang="ru-RU" sz="2400" spc="5" dirty="0">
                <a:latin typeface="Times New Roman"/>
                <a:cs typeface="Times New Roman"/>
              </a:rPr>
              <a:t>т</a:t>
            </a:r>
            <a:r>
              <a:rPr lang="ru-RU" sz="2400" spc="-40" dirty="0">
                <a:latin typeface="Times New Roman"/>
                <a:cs typeface="Times New Roman"/>
              </a:rPr>
              <a:t>к</a:t>
            </a:r>
            <a:r>
              <a:rPr lang="ru-RU" sz="2400" spc="-10" dirty="0">
                <a:latin typeface="Times New Roman"/>
                <a:cs typeface="Times New Roman"/>
              </a:rPr>
              <a:t>а</a:t>
            </a:r>
            <a:r>
              <a:rPr lang="ru-RU" sz="2400" spc="-5" dirty="0">
                <a:latin typeface="Times New Roman"/>
                <a:cs typeface="Times New Roman"/>
              </a:rPr>
              <a:t>ми, </a:t>
            </a:r>
            <a:r>
              <a:rPr lang="ru-RU" sz="2400" dirty="0">
                <a:latin typeface="Times New Roman"/>
                <a:cs typeface="Times New Roman"/>
              </a:rPr>
              <a:t>о</a:t>
            </a:r>
            <a:r>
              <a:rPr lang="ru-RU" sz="2400" spc="-10" dirty="0">
                <a:latin typeface="Times New Roman"/>
                <a:cs typeface="Times New Roman"/>
              </a:rPr>
              <a:t>б</a:t>
            </a:r>
            <a:r>
              <a:rPr lang="ru-RU" sz="2400" spc="-5" dirty="0">
                <a:latin typeface="Times New Roman"/>
                <a:cs typeface="Times New Roman"/>
              </a:rPr>
              <a:t>и</a:t>
            </a:r>
            <a:r>
              <a:rPr lang="ru-RU" sz="2400" spc="15" dirty="0">
                <a:latin typeface="Times New Roman"/>
                <a:cs typeface="Times New Roman"/>
              </a:rPr>
              <a:t>т</a:t>
            </a:r>
            <a:r>
              <a:rPr lang="ru-RU" sz="2400" spc="-10" dirty="0">
                <a:latin typeface="Times New Roman"/>
                <a:cs typeface="Times New Roman"/>
              </a:rPr>
              <a:t>а</a:t>
            </a:r>
            <a:r>
              <a:rPr lang="ru-RU" sz="2400" spc="-5" dirty="0">
                <a:latin typeface="Times New Roman"/>
                <a:cs typeface="Times New Roman"/>
              </a:rPr>
              <a:t>ющ</a:t>
            </a:r>
            <a:r>
              <a:rPr lang="ru-RU" sz="2400" spc="5" dirty="0">
                <a:latin typeface="Times New Roman"/>
                <a:cs typeface="Times New Roman"/>
              </a:rPr>
              <a:t>и</a:t>
            </a:r>
            <a:r>
              <a:rPr lang="ru-RU" sz="2400" spc="-5" dirty="0">
                <a:latin typeface="Times New Roman"/>
                <a:cs typeface="Times New Roman"/>
              </a:rPr>
              <a:t>ми в </a:t>
            </a:r>
            <a:r>
              <a:rPr lang="ru-RU" sz="2400" spc="-10" dirty="0">
                <a:latin typeface="Times New Roman"/>
                <a:cs typeface="Times New Roman"/>
              </a:rPr>
              <a:t>д</a:t>
            </a:r>
            <a:r>
              <a:rPr lang="ru-RU" sz="2400" dirty="0">
                <a:latin typeface="Times New Roman"/>
                <a:cs typeface="Times New Roman"/>
              </a:rPr>
              <a:t>о</a:t>
            </a:r>
            <a:r>
              <a:rPr lang="ru-RU" sz="2400" spc="-10" dirty="0">
                <a:latin typeface="Times New Roman"/>
                <a:cs typeface="Times New Roman"/>
              </a:rPr>
              <a:t>н</a:t>
            </a:r>
            <a:r>
              <a:rPr lang="ru-RU" sz="2400" spc="-20" dirty="0">
                <a:latin typeface="Times New Roman"/>
                <a:cs typeface="Times New Roman"/>
              </a:rPr>
              <a:t>н</a:t>
            </a:r>
            <a:r>
              <a:rPr lang="ru-RU" sz="2400" spc="-40" dirty="0">
                <a:latin typeface="Times New Roman"/>
                <a:cs typeface="Times New Roman"/>
              </a:rPr>
              <a:t>о</a:t>
            </a:r>
            <a:r>
              <a:rPr lang="ru-RU" sz="2400" spc="-5" dirty="0">
                <a:latin typeface="Times New Roman"/>
                <a:cs typeface="Times New Roman"/>
              </a:rPr>
              <a:t>м </a:t>
            </a:r>
            <a:r>
              <a:rPr lang="ru-RU" sz="2400" spc="-10" dirty="0">
                <a:latin typeface="Times New Roman"/>
                <a:cs typeface="Times New Roman"/>
              </a:rPr>
              <a:t>иле. При с</a:t>
            </a:r>
            <a:r>
              <a:rPr lang="ru-RU" sz="2400" dirty="0">
                <a:latin typeface="Times New Roman"/>
                <a:cs typeface="Times New Roman"/>
              </a:rPr>
              <a:t>о</a:t>
            </a:r>
            <a:r>
              <a:rPr lang="ru-RU" sz="2400" spc="-50" dirty="0">
                <a:latin typeface="Times New Roman"/>
                <a:cs typeface="Times New Roman"/>
              </a:rPr>
              <a:t>в</a:t>
            </a:r>
            <a:r>
              <a:rPr lang="ru-RU" sz="2400" spc="-5" dirty="0">
                <a:latin typeface="Times New Roman"/>
                <a:cs typeface="Times New Roman"/>
              </a:rPr>
              <a:t>м</a:t>
            </a:r>
            <a:r>
              <a:rPr lang="ru-RU" sz="2400" spc="50" dirty="0">
                <a:latin typeface="Times New Roman"/>
                <a:cs typeface="Times New Roman"/>
              </a:rPr>
              <a:t>е</a:t>
            </a:r>
            <a:r>
              <a:rPr lang="ru-RU" sz="2400" spc="-10" dirty="0">
                <a:latin typeface="Times New Roman"/>
                <a:cs typeface="Times New Roman"/>
              </a:rPr>
              <a:t>с</a:t>
            </a:r>
            <a:r>
              <a:rPr lang="ru-RU" sz="2400" spc="-5" dirty="0">
                <a:latin typeface="Times New Roman"/>
                <a:cs typeface="Times New Roman"/>
              </a:rPr>
              <a:t>т</a:t>
            </a:r>
            <a:r>
              <a:rPr lang="ru-RU" sz="2400" spc="-10" dirty="0">
                <a:latin typeface="Times New Roman"/>
                <a:cs typeface="Times New Roman"/>
              </a:rPr>
              <a:t>н</a:t>
            </a:r>
            <a:r>
              <a:rPr lang="ru-RU" sz="2400" spc="-40" dirty="0">
                <a:latin typeface="Times New Roman"/>
                <a:cs typeface="Times New Roman"/>
              </a:rPr>
              <a:t>о</a:t>
            </a:r>
            <a:r>
              <a:rPr lang="ru-RU" sz="2400" spc="-5" dirty="0">
                <a:latin typeface="Times New Roman"/>
                <a:cs typeface="Times New Roman"/>
              </a:rPr>
              <a:t>м</a:t>
            </a:r>
            <a:r>
              <a:rPr lang="ru-RU" sz="2400" dirty="0">
                <a:latin typeface="Times New Roman"/>
                <a:cs typeface="Times New Roman"/>
              </a:rPr>
              <a:t>	</a:t>
            </a:r>
            <a:r>
              <a:rPr lang="ru-RU" sz="2400" spc="-10" dirty="0">
                <a:latin typeface="Times New Roman"/>
                <a:cs typeface="Times New Roman"/>
              </a:rPr>
              <a:t>в</a:t>
            </a:r>
            <a:r>
              <a:rPr lang="ru-RU" sz="2400" spc="-5" dirty="0">
                <a:latin typeface="Times New Roman"/>
                <a:cs typeface="Times New Roman"/>
              </a:rPr>
              <a:t>ы</a:t>
            </a:r>
            <a:r>
              <a:rPr lang="ru-RU" sz="2400" dirty="0">
                <a:latin typeface="Times New Roman"/>
                <a:cs typeface="Times New Roman"/>
              </a:rPr>
              <a:t>р</a:t>
            </a:r>
            <a:r>
              <a:rPr lang="ru-RU" sz="2400" spc="-10" dirty="0">
                <a:latin typeface="Times New Roman"/>
                <a:cs typeface="Times New Roman"/>
              </a:rPr>
              <a:t>а</a:t>
            </a:r>
            <a:r>
              <a:rPr lang="ru-RU" sz="2400" spc="-5" dirty="0">
                <a:latin typeface="Times New Roman"/>
                <a:cs typeface="Times New Roman"/>
              </a:rPr>
              <a:t>щи</a:t>
            </a:r>
            <a:r>
              <a:rPr lang="ru-RU" sz="2400" spc="-35" dirty="0">
                <a:latin typeface="Times New Roman"/>
                <a:cs typeface="Times New Roman"/>
              </a:rPr>
              <a:t>в</a:t>
            </a:r>
            <a:r>
              <a:rPr lang="ru-RU" sz="2400" spc="-10" dirty="0">
                <a:latin typeface="Times New Roman"/>
                <a:cs typeface="Times New Roman"/>
              </a:rPr>
              <a:t>а</a:t>
            </a:r>
            <a:r>
              <a:rPr lang="ru-RU" sz="2400" spc="5" dirty="0">
                <a:latin typeface="Times New Roman"/>
                <a:cs typeface="Times New Roman"/>
              </a:rPr>
              <a:t>н</a:t>
            </a:r>
            <a:r>
              <a:rPr lang="ru-RU" sz="2400" spc="-10" dirty="0">
                <a:latin typeface="Times New Roman"/>
                <a:cs typeface="Times New Roman"/>
              </a:rPr>
              <a:t>и</a:t>
            </a:r>
            <a:r>
              <a:rPr lang="ru-RU" sz="2400" spc="-5" dirty="0">
                <a:latin typeface="Times New Roman"/>
                <a:cs typeface="Times New Roman"/>
              </a:rPr>
              <a:t>и </a:t>
            </a:r>
            <a:r>
              <a:rPr lang="ru-RU" sz="2400" spc="60" dirty="0">
                <a:latin typeface="Times New Roman"/>
                <a:cs typeface="Times New Roman"/>
              </a:rPr>
              <a:t>о</a:t>
            </a:r>
            <a:r>
              <a:rPr lang="ru-RU" sz="2400" spc="-10" dirty="0">
                <a:latin typeface="Times New Roman"/>
                <a:cs typeface="Times New Roman"/>
              </a:rPr>
              <a:t>с</a:t>
            </a:r>
            <a:r>
              <a:rPr lang="ru-RU" sz="2400" dirty="0">
                <a:latin typeface="Times New Roman"/>
                <a:cs typeface="Times New Roman"/>
              </a:rPr>
              <a:t>о</a:t>
            </a:r>
            <a:r>
              <a:rPr lang="ru-RU" sz="2400" spc="-35" dirty="0">
                <a:latin typeface="Times New Roman"/>
                <a:cs typeface="Times New Roman"/>
              </a:rPr>
              <a:t>б</a:t>
            </a:r>
            <a:r>
              <a:rPr lang="ru-RU" sz="2400" spc="-10" dirty="0">
                <a:latin typeface="Times New Roman"/>
                <a:cs typeface="Times New Roman"/>
              </a:rPr>
              <a:t>е</a:t>
            </a:r>
            <a:r>
              <a:rPr lang="ru-RU" sz="2400" spc="-5" dirty="0">
                <a:latin typeface="Times New Roman"/>
                <a:cs typeface="Times New Roman"/>
              </a:rPr>
              <a:t>й </a:t>
            </a:r>
            <a:r>
              <a:rPr lang="ru-RU" sz="2400" spc="-10" dirty="0">
                <a:latin typeface="Times New Roman"/>
                <a:cs typeface="Times New Roman"/>
              </a:rPr>
              <a:t>пе</a:t>
            </a:r>
            <a:r>
              <a:rPr lang="ru-RU" sz="2400" dirty="0">
                <a:latin typeface="Times New Roman"/>
                <a:cs typeface="Times New Roman"/>
              </a:rPr>
              <a:t>р</a:t>
            </a:r>
            <a:r>
              <a:rPr lang="ru-RU" sz="2400" spc="-25" dirty="0">
                <a:latin typeface="Times New Roman"/>
                <a:cs typeface="Times New Roman"/>
              </a:rPr>
              <a:t>в</a:t>
            </a:r>
            <a:r>
              <a:rPr lang="ru-RU" sz="2400" dirty="0">
                <a:latin typeface="Times New Roman"/>
                <a:cs typeface="Times New Roman"/>
              </a:rPr>
              <a:t>о</a:t>
            </a:r>
            <a:r>
              <a:rPr lang="ru-RU" sz="2400" spc="-70" dirty="0">
                <a:latin typeface="Times New Roman"/>
                <a:cs typeface="Times New Roman"/>
              </a:rPr>
              <a:t>г</a:t>
            </a:r>
            <a:r>
              <a:rPr lang="ru-RU" sz="2400" spc="-5" dirty="0">
                <a:latin typeface="Times New Roman"/>
                <a:cs typeface="Times New Roman"/>
              </a:rPr>
              <a:t>о и </a:t>
            </a:r>
            <a:r>
              <a:rPr lang="ru-RU" sz="2400" spc="-70" dirty="0">
                <a:latin typeface="Times New Roman"/>
                <a:cs typeface="Times New Roman"/>
              </a:rPr>
              <a:t>в</a:t>
            </a:r>
            <a:r>
              <a:rPr lang="ru-RU" sz="2400" spc="-30" dirty="0">
                <a:latin typeface="Times New Roman"/>
                <a:cs typeface="Times New Roman"/>
              </a:rPr>
              <a:t>т</a:t>
            </a:r>
            <a:r>
              <a:rPr lang="ru-RU" sz="2400" dirty="0">
                <a:latin typeface="Times New Roman"/>
                <a:cs typeface="Times New Roman"/>
              </a:rPr>
              <a:t>оро</a:t>
            </a:r>
            <a:r>
              <a:rPr lang="ru-RU" sz="2400" spc="-70" dirty="0">
                <a:latin typeface="Times New Roman"/>
                <a:cs typeface="Times New Roman"/>
              </a:rPr>
              <a:t>г</a:t>
            </a:r>
            <a:r>
              <a:rPr lang="ru-RU" sz="2400" spc="-5" dirty="0">
                <a:latin typeface="Times New Roman"/>
                <a:cs typeface="Times New Roman"/>
              </a:rPr>
              <a:t>о видов </a:t>
            </a:r>
            <a:r>
              <a:rPr lang="ru-RU" sz="2400" dirty="0">
                <a:latin typeface="Times New Roman"/>
                <a:cs typeface="Times New Roman"/>
              </a:rPr>
              <a:t>численность </a:t>
            </a:r>
            <a:r>
              <a:rPr lang="ru-RU" sz="2400" spc="-15" dirty="0">
                <a:latin typeface="Times New Roman"/>
                <a:cs typeface="Times New Roman"/>
              </a:rPr>
              <a:t>первого </a:t>
            </a:r>
            <a:r>
              <a:rPr lang="ru-RU" sz="2400" spc="-10" dirty="0">
                <a:latin typeface="Times New Roman"/>
                <a:cs typeface="Times New Roman"/>
              </a:rPr>
              <a:t>сократилась. </a:t>
            </a:r>
            <a:r>
              <a:rPr lang="ru-RU" sz="2400" dirty="0">
                <a:latin typeface="Times New Roman"/>
                <a:cs typeface="Times New Roman"/>
              </a:rPr>
              <a:t>Через </a:t>
            </a:r>
            <a:r>
              <a:rPr lang="ru-RU" sz="2400" spc="-20" dirty="0">
                <a:latin typeface="Times New Roman"/>
                <a:cs typeface="Times New Roman"/>
              </a:rPr>
              <a:t>некоторое время </a:t>
            </a:r>
            <a:r>
              <a:rPr lang="ru-RU" sz="2400" spc="-5" dirty="0">
                <a:latin typeface="Times New Roman"/>
                <a:cs typeface="Times New Roman"/>
              </a:rPr>
              <a:t>первый </a:t>
            </a:r>
            <a:r>
              <a:rPr lang="ru-RU" sz="2400" spc="-10" dirty="0">
                <a:latin typeface="Times New Roman"/>
                <a:cs typeface="Times New Roman"/>
              </a:rPr>
              <a:t>вид </a:t>
            </a:r>
            <a:r>
              <a:rPr lang="ru-RU" sz="2400" spc="-5" dirty="0">
                <a:latin typeface="Times New Roman"/>
                <a:cs typeface="Times New Roman"/>
              </a:rPr>
              <a:t>был </a:t>
            </a:r>
            <a:r>
              <a:rPr lang="ru-RU" sz="2400" dirty="0">
                <a:latin typeface="Times New Roman"/>
                <a:cs typeface="Times New Roman"/>
              </a:rPr>
              <a:t>вытеснен </a:t>
            </a:r>
            <a:r>
              <a:rPr lang="ru-RU" sz="2400" spc="-20" dirty="0">
                <a:latin typeface="Times New Roman"/>
                <a:cs typeface="Times New Roman"/>
              </a:rPr>
              <a:t>вторым </a:t>
            </a:r>
            <a:r>
              <a:rPr lang="ru-RU" sz="2400" spc="-15" dirty="0">
                <a:latin typeface="Times New Roman"/>
                <a:cs typeface="Times New Roman"/>
              </a:rPr>
              <a:t>видом. </a:t>
            </a:r>
            <a:r>
              <a:rPr lang="ru-RU" sz="2400" spc="-30" dirty="0">
                <a:latin typeface="Times New Roman"/>
                <a:cs typeface="Times New Roman"/>
              </a:rPr>
              <a:t>Однако </a:t>
            </a:r>
            <a:r>
              <a:rPr lang="ru-RU" sz="2400" spc="-15" dirty="0">
                <a:latin typeface="Times New Roman"/>
                <a:cs typeface="Times New Roman"/>
              </a:rPr>
              <a:t>отдельно </a:t>
            </a:r>
            <a:r>
              <a:rPr lang="ru-RU" sz="2400" spc="-5" dirty="0">
                <a:latin typeface="Times New Roman"/>
                <a:cs typeface="Times New Roman"/>
              </a:rPr>
              <a:t>друг  </a:t>
            </a:r>
            <a:r>
              <a:rPr lang="ru-RU" sz="2400" spc="-15" dirty="0">
                <a:latin typeface="Times New Roman"/>
                <a:cs typeface="Times New Roman"/>
              </a:rPr>
              <a:t>от</a:t>
            </a:r>
            <a:r>
              <a:rPr lang="ru-RU" sz="2400" spc="520" dirty="0">
                <a:latin typeface="Times New Roman"/>
                <a:cs typeface="Times New Roman"/>
              </a:rPr>
              <a:t> </a:t>
            </a:r>
            <a:r>
              <a:rPr lang="ru-RU" sz="2400" spc="-10" dirty="0">
                <a:latin typeface="Times New Roman"/>
                <a:cs typeface="Times New Roman"/>
              </a:rPr>
              <a:t>друга </a:t>
            </a:r>
            <a:r>
              <a:rPr lang="ru-RU" sz="2400" spc="-5" dirty="0">
                <a:latin typeface="Times New Roman"/>
                <a:cs typeface="Times New Roman"/>
              </a:rPr>
              <a:t>оба вида </a:t>
            </a:r>
            <a:r>
              <a:rPr lang="ru-RU" sz="2400" spc="-25" dirty="0">
                <a:latin typeface="Times New Roman"/>
                <a:cs typeface="Times New Roman"/>
              </a:rPr>
              <a:t>могли </a:t>
            </a:r>
            <a:r>
              <a:rPr lang="ru-RU" sz="2400" spc="-10" dirty="0">
                <a:latin typeface="Times New Roman"/>
                <a:cs typeface="Times New Roman"/>
              </a:rPr>
              <a:t>жить </a:t>
            </a:r>
            <a:r>
              <a:rPr lang="ru-RU" sz="2400" dirty="0">
                <a:latin typeface="Times New Roman"/>
                <a:cs typeface="Times New Roman"/>
              </a:rPr>
              <a:t>совместно </a:t>
            </a:r>
            <a:r>
              <a:rPr lang="ru-RU" sz="2400" spc="-5" dirty="0">
                <a:latin typeface="Times New Roman"/>
                <a:cs typeface="Times New Roman"/>
              </a:rPr>
              <a:t>с третьим </a:t>
            </a:r>
            <a:r>
              <a:rPr lang="ru-RU" sz="2400" spc="-20" dirty="0">
                <a:latin typeface="Times New Roman"/>
                <a:cs typeface="Times New Roman"/>
              </a:rPr>
              <a:t>видом  </a:t>
            </a:r>
            <a:r>
              <a:rPr lang="ru-RU" sz="2400" spc="-10" dirty="0">
                <a:latin typeface="Times New Roman"/>
                <a:cs typeface="Times New Roman"/>
              </a:rPr>
              <a:t>инфузорий. 	</a:t>
            </a:r>
          </a:p>
          <a:p>
            <a:pPr marR="5080" algn="just">
              <a:spcBef>
                <a:spcPts val="0"/>
              </a:spcBef>
            </a:pPr>
            <a:r>
              <a:rPr lang="ru-RU" sz="2800" b="1" spc="-25" dirty="0">
                <a:solidFill>
                  <a:srgbClr val="00B050"/>
                </a:solidFill>
                <a:latin typeface="Times New Roman"/>
                <a:cs typeface="Times New Roman"/>
              </a:rPr>
              <a:t>Какое </a:t>
            </a:r>
            <a:r>
              <a:rPr lang="ru-RU" sz="2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явление исследовал </a:t>
            </a:r>
            <a:r>
              <a:rPr lang="ru-RU" sz="2800" b="1" spc="-70" dirty="0">
                <a:solidFill>
                  <a:srgbClr val="00B050"/>
                </a:solidFill>
                <a:latin typeface="Times New Roman"/>
                <a:cs typeface="Times New Roman"/>
              </a:rPr>
              <a:t>Г.Ф. </a:t>
            </a:r>
            <a:r>
              <a:rPr lang="ru-RU" sz="2800" b="1" spc="-30" dirty="0" err="1">
                <a:solidFill>
                  <a:srgbClr val="00B050"/>
                </a:solidFill>
                <a:latin typeface="Times New Roman"/>
                <a:cs typeface="Times New Roman"/>
              </a:rPr>
              <a:t>Гаузе</a:t>
            </a:r>
            <a:r>
              <a:rPr lang="ru-RU" sz="2800" b="1" spc="-30" dirty="0">
                <a:solidFill>
                  <a:srgbClr val="00B050"/>
                </a:solidFill>
                <a:latin typeface="Times New Roman"/>
                <a:cs typeface="Times New Roman"/>
              </a:rPr>
              <a:t>? </a:t>
            </a:r>
          </a:p>
          <a:p>
            <a:pPr marR="5080" algn="just">
              <a:spcBef>
                <a:spcPts val="0"/>
              </a:spcBef>
            </a:pPr>
            <a:r>
              <a:rPr lang="ru-RU" sz="2800" spc="-15" dirty="0">
                <a:latin typeface="Times New Roman"/>
                <a:cs typeface="Times New Roman"/>
              </a:rPr>
              <a:t>Почему </a:t>
            </a:r>
            <a:r>
              <a:rPr lang="ru-RU" sz="2800" spc="-10" dirty="0">
                <a:latin typeface="Times New Roman"/>
                <a:cs typeface="Times New Roman"/>
              </a:rPr>
              <a:t>при  совместном </a:t>
            </a:r>
            <a:r>
              <a:rPr lang="ru-RU" sz="2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культивировании </a:t>
            </a:r>
            <a:r>
              <a:rPr lang="ru-RU" sz="28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инфузорий </a:t>
            </a:r>
            <a:r>
              <a:rPr lang="ru-RU" sz="28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первого  </a:t>
            </a:r>
            <a:r>
              <a:rPr lang="ru-RU"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lang="ru-RU" sz="28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второго </a:t>
            </a:r>
            <a:r>
              <a:rPr lang="ru-RU"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видов </a:t>
            </a:r>
            <a:r>
              <a:rPr lang="ru-RU" sz="2800" spc="-20" dirty="0">
                <a:latin typeface="Times New Roman"/>
                <a:cs typeface="Times New Roman"/>
              </a:rPr>
              <a:t>один </a:t>
            </a:r>
            <a:r>
              <a:rPr lang="ru-RU" sz="2800" spc="-5" dirty="0">
                <a:latin typeface="Times New Roman"/>
                <a:cs typeface="Times New Roman"/>
              </a:rPr>
              <a:t>из видов был </a:t>
            </a:r>
            <a:r>
              <a:rPr lang="ru-RU" sz="2800" dirty="0">
                <a:latin typeface="Times New Roman"/>
                <a:cs typeface="Times New Roman"/>
              </a:rPr>
              <a:t>полностью вытеснен, </a:t>
            </a:r>
            <a:r>
              <a:rPr lang="ru-RU" sz="2800" spc="-5" dirty="0">
                <a:latin typeface="Times New Roman"/>
                <a:cs typeface="Times New Roman"/>
              </a:rPr>
              <a:t>а при  </a:t>
            </a:r>
            <a:r>
              <a:rPr lang="ru-RU" sz="2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культивировании </a:t>
            </a:r>
            <a:r>
              <a:rPr lang="ru-RU" sz="28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первого</a:t>
            </a:r>
            <a:r>
              <a:rPr lang="ru-RU" sz="2800" b="1" spc="5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lang="ru-RU" sz="2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третьего</a:t>
            </a:r>
            <a:r>
              <a:rPr lang="ru-RU" sz="2800" spc="-10" dirty="0">
                <a:latin typeface="Times New Roman"/>
                <a:cs typeface="Times New Roman"/>
              </a:rPr>
              <a:t> </a:t>
            </a:r>
            <a:r>
              <a:rPr lang="ru-RU"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видов</a:t>
            </a:r>
            <a:r>
              <a:rPr lang="ru-RU" sz="2800" spc="-5" dirty="0">
                <a:latin typeface="Times New Roman"/>
                <a:cs typeface="Times New Roman"/>
              </a:rPr>
              <a:t> </a:t>
            </a:r>
            <a:r>
              <a:rPr lang="ru-RU" sz="2800" spc="-10" dirty="0">
                <a:latin typeface="Times New Roman"/>
                <a:cs typeface="Times New Roman"/>
              </a:rPr>
              <a:t>обе </a:t>
            </a:r>
            <a:r>
              <a:rPr lang="ru-RU" sz="2800" spc="-20" dirty="0">
                <a:latin typeface="Times New Roman"/>
                <a:cs typeface="Times New Roman"/>
              </a:rPr>
              <a:t>популяции  </a:t>
            </a:r>
            <a:r>
              <a:rPr lang="ru-RU" sz="2800" dirty="0">
                <a:latin typeface="Times New Roman"/>
                <a:cs typeface="Times New Roman"/>
              </a:rPr>
              <a:t>сосуществовали длительное </a:t>
            </a:r>
            <a:r>
              <a:rPr lang="ru-RU" sz="2800" spc="-5" dirty="0">
                <a:latin typeface="Times New Roman"/>
                <a:cs typeface="Times New Roman"/>
              </a:rPr>
              <a:t>время? </a:t>
            </a:r>
          </a:p>
          <a:p>
            <a:pPr marR="5080" algn="just">
              <a:spcBef>
                <a:spcPts val="0"/>
              </a:spcBef>
            </a:pPr>
            <a:r>
              <a:rPr lang="ru-RU" sz="2800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Какие </a:t>
            </a:r>
            <a:r>
              <a:rPr lang="ru-RU" sz="2800" b="1" spc="-15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выводЫ</a:t>
            </a:r>
            <a:r>
              <a:rPr lang="ru-RU" sz="2800" b="1" spc="-15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2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можно  </a:t>
            </a:r>
            <a:r>
              <a:rPr lang="ru-RU" sz="2800" b="1" spc="-15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сделать </a:t>
            </a:r>
            <a:r>
              <a:rPr lang="ru-RU" sz="28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на 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основе </a:t>
            </a:r>
            <a:r>
              <a:rPr lang="ru-RU" sz="2800" b="1" spc="-15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проведённого</a:t>
            </a:r>
            <a:r>
              <a:rPr lang="ru-RU" sz="2800" b="1" spc="35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эксперимента?</a:t>
            </a:r>
            <a:endParaRPr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9258772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graphicFrame>
        <p:nvGraphicFramePr>
          <p:cNvPr id="12" name="object 7">
            <a:extLst>
              <a:ext uri="{FF2B5EF4-FFF2-40B4-BE49-F238E27FC236}">
                <a16:creationId xmlns:a16="http://schemas.microsoft.com/office/drawing/2014/main" id="{FB497E0D-CFA1-1613-1A68-8CA7CA197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20068"/>
              </p:ext>
            </p:extLst>
          </p:nvPr>
        </p:nvGraphicFramePr>
        <p:xfrm>
          <a:off x="153179" y="4965778"/>
          <a:ext cx="7573082" cy="17813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9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496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себя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все названные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выше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элементы,</a:t>
                      </a:r>
                      <a:r>
                        <a:rPr sz="12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 err="1">
                          <a:latin typeface="Arial"/>
                          <a:cs typeface="Arial"/>
                        </a:rPr>
                        <a:t>не</a:t>
                      </a:r>
                      <a:r>
                        <a:rPr lang="ru-RU" sz="12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 err="1">
                          <a:latin typeface="Arial"/>
                          <a:cs typeface="Arial"/>
                        </a:rPr>
                        <a:t>содержит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биологических</a:t>
                      </a:r>
                      <a:r>
                        <a:rPr sz="12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9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spc="-15" dirty="0" err="1">
                          <a:latin typeface="Arial"/>
                          <a:cs typeface="Arial"/>
                        </a:rPr>
                        <a:t>себя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spc="-15" dirty="0">
                          <a:latin typeface="Arial"/>
                          <a:cs typeface="Arial"/>
                        </a:rPr>
                        <a:t>четыре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из названных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2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 err="1">
                          <a:latin typeface="Arial"/>
                          <a:cs typeface="Arial"/>
                        </a:rPr>
                        <a:t>элементов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 err="1">
                          <a:latin typeface="Arial"/>
                          <a:cs typeface="Arial"/>
                        </a:rPr>
                        <a:t>которые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9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spc="-15" dirty="0" err="1">
                          <a:latin typeface="Arial"/>
                          <a:cs typeface="Arial"/>
                        </a:rPr>
                        <a:t>себя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spc="-5" dirty="0">
                          <a:latin typeface="Arial"/>
                          <a:cs typeface="Arial"/>
                        </a:rPr>
                        <a:t>три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из названных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2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 err="1">
                          <a:latin typeface="Arial"/>
                          <a:cs typeface="Arial"/>
                        </a:rPr>
                        <a:t>элементов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 err="1">
                          <a:latin typeface="Arial"/>
                          <a:cs typeface="Arial"/>
                        </a:rPr>
                        <a:t>которые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9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Все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иные ситуации, не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соответствующие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правилам</a:t>
                      </a: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выставления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3,</a:t>
                      </a:r>
                      <a:r>
                        <a:rPr lang="ru-RU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 и 1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балла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3">
            <a:extLst>
              <a:ext uri="{FF2B5EF4-FFF2-40B4-BE49-F238E27FC236}">
                <a16:creationId xmlns:a16="http://schemas.microsoft.com/office/drawing/2014/main" id="{6059E483-E2DE-3271-FF3C-0C746308C9F8}"/>
              </a:ext>
            </a:extLst>
          </p:cNvPr>
          <p:cNvSpPr txBox="1"/>
          <p:nvPr/>
        </p:nvSpPr>
        <p:spPr>
          <a:xfrm>
            <a:off x="251670" y="65117"/>
            <a:ext cx="11569038" cy="48750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890">
              <a:spcBef>
                <a:spcPts val="0"/>
              </a:spcBef>
              <a:tabLst>
                <a:tab pos="389255" algn="l"/>
                <a:tab pos="389890" algn="l"/>
                <a:tab pos="1413510" algn="l"/>
                <a:tab pos="2922270" algn="l"/>
                <a:tab pos="4495165" algn="l"/>
                <a:tab pos="6342380" algn="l"/>
              </a:tabLst>
            </a:pPr>
            <a:r>
              <a:rPr lang="ru-RU" sz="2000" spc="-25" dirty="0">
                <a:latin typeface="Times New Roman"/>
                <a:cs typeface="Times New Roman"/>
              </a:rPr>
              <a:t>Элементы ответа:</a:t>
            </a:r>
          </a:p>
          <a:p>
            <a:pPr marR="8890">
              <a:spcBef>
                <a:spcPts val="0"/>
              </a:spcBef>
              <a:buAutoNum type="arabicParenR"/>
              <a:tabLst>
                <a:tab pos="389255" algn="l"/>
                <a:tab pos="389890" algn="l"/>
                <a:tab pos="1413510" algn="l"/>
                <a:tab pos="2922270" algn="l"/>
                <a:tab pos="4495165" algn="l"/>
                <a:tab pos="6342380" algn="l"/>
              </a:tabLst>
            </a:pPr>
            <a:r>
              <a:rPr lang="ru-RU" sz="2600" b="1" spc="-25" dirty="0">
                <a:solidFill>
                  <a:srgbClr val="00B050"/>
                </a:solidFill>
                <a:latin typeface="Times New Roman"/>
                <a:cs typeface="Times New Roman"/>
              </a:rPr>
              <a:t>я</a:t>
            </a:r>
            <a:r>
              <a:rPr sz="2600" b="1" spc="-25" dirty="0" err="1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26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лени</a:t>
            </a:r>
            <a:r>
              <a:rPr sz="26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е</a:t>
            </a:r>
            <a:r>
              <a:rPr lang="ru-RU"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6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м</a:t>
            </a:r>
            <a:r>
              <a:rPr sz="26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еж</a:t>
            </a:r>
            <a:r>
              <a:rPr sz="26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26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ид</a:t>
            </a:r>
            <a:r>
              <a:rPr sz="2600" b="1" spc="5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600" b="1" spc="-15" dirty="0" err="1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2600" b="1" spc="5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6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й</a:t>
            </a:r>
            <a:r>
              <a:rPr lang="ru-RU"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600" b="1" spc="-100" dirty="0" err="1">
                <a:solidFill>
                  <a:srgbClr val="00B050"/>
                </a:solidFill>
                <a:latin typeface="Times New Roman"/>
                <a:cs typeface="Times New Roman"/>
              </a:rPr>
              <a:t>к</a:t>
            </a:r>
            <a:r>
              <a:rPr sz="2600" b="1" spc="5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6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600" b="1" spc="-30" dirty="0" err="1">
                <a:solidFill>
                  <a:srgbClr val="00B050"/>
                </a:solidFill>
                <a:latin typeface="Times New Roman"/>
                <a:cs typeface="Times New Roman"/>
              </a:rPr>
              <a:t>к</a:t>
            </a:r>
            <a:r>
              <a:rPr sz="26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у</a:t>
            </a:r>
            <a:r>
              <a:rPr sz="2600" b="1" spc="5" dirty="0" err="1">
                <a:solidFill>
                  <a:srgbClr val="00B050"/>
                </a:solidFill>
                <a:latin typeface="Times New Roman"/>
                <a:cs typeface="Times New Roman"/>
              </a:rPr>
              <a:t>р</a:t>
            </a:r>
            <a:r>
              <a:rPr sz="26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енц</a:t>
            </a:r>
            <a:r>
              <a:rPr sz="2600" b="1" spc="5" dirty="0" err="1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sz="26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lang="ru-RU"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(</a:t>
            </a:r>
            <a:r>
              <a:rPr sz="2600" b="1" spc="-110" dirty="0" err="1">
                <a:solidFill>
                  <a:srgbClr val="00B050"/>
                </a:solidFill>
                <a:latin typeface="Times New Roman"/>
                <a:cs typeface="Times New Roman"/>
              </a:rPr>
              <a:t>к</a:t>
            </a:r>
            <a:r>
              <a:rPr sz="2600" b="1" spc="5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6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600" b="1" spc="-30" dirty="0" err="1">
                <a:solidFill>
                  <a:srgbClr val="00B050"/>
                </a:solidFill>
                <a:latin typeface="Times New Roman"/>
                <a:cs typeface="Times New Roman"/>
              </a:rPr>
              <a:t>к</a:t>
            </a:r>
            <a:r>
              <a:rPr sz="26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у</a:t>
            </a:r>
            <a:r>
              <a:rPr sz="2600" b="1" spc="5" dirty="0" err="1">
                <a:solidFill>
                  <a:srgbClr val="00B050"/>
                </a:solidFill>
                <a:latin typeface="Times New Roman"/>
                <a:cs typeface="Times New Roman"/>
              </a:rPr>
              <a:t>р</a:t>
            </a:r>
            <a:r>
              <a:rPr sz="26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ентн</a:t>
            </a:r>
            <a:r>
              <a:rPr sz="2600" b="1" spc="5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600" b="1" spc="-55" dirty="0" err="1">
                <a:solidFill>
                  <a:srgbClr val="00B050"/>
                </a:solidFill>
                <a:latin typeface="Times New Roman"/>
                <a:cs typeface="Times New Roman"/>
              </a:rPr>
              <a:t>г</a:t>
            </a:r>
            <a:r>
              <a:rPr sz="26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lang="ru-RU"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искл</a:t>
            </a:r>
            <a:r>
              <a:rPr sz="2600" b="1" spc="-75" dirty="0" err="1">
                <a:solidFill>
                  <a:srgbClr val="00B050"/>
                </a:solidFill>
                <a:latin typeface="Times New Roman"/>
                <a:cs typeface="Times New Roman"/>
              </a:rPr>
              <a:t>ю</a:t>
            </a:r>
            <a:r>
              <a:rPr sz="26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ч</a:t>
            </a:r>
            <a:r>
              <a:rPr sz="2600" b="1" spc="-15" dirty="0" err="1">
                <a:solidFill>
                  <a:srgbClr val="00B050"/>
                </a:solidFill>
                <a:latin typeface="Times New Roman"/>
                <a:cs typeface="Times New Roman"/>
              </a:rPr>
              <a:t>е</a:t>
            </a:r>
            <a:r>
              <a:rPr sz="26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ни</a:t>
            </a:r>
            <a:r>
              <a:rPr sz="26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я</a:t>
            </a:r>
            <a:r>
              <a:rPr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,  </a:t>
            </a:r>
            <a:r>
              <a:rPr sz="26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межвидовой </a:t>
            </a:r>
            <a:r>
              <a:rPr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борьбы за</a:t>
            </a:r>
            <a:r>
              <a:rPr sz="2600" b="1" spc="-4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существование);</a:t>
            </a:r>
            <a:endParaRPr sz="2600" b="1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R="9525">
              <a:spcBef>
                <a:spcPts val="0"/>
              </a:spcBef>
              <a:buAutoNum type="arabicParenR"/>
              <a:tabLst>
                <a:tab pos="292735" algn="l"/>
              </a:tabLst>
            </a:pPr>
            <a:r>
              <a:rPr lang="ru-RU" sz="26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так</a:t>
            </a:r>
            <a:r>
              <a:rPr sz="26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как </a:t>
            </a:r>
            <a:r>
              <a:rPr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первый и </a:t>
            </a:r>
            <a:r>
              <a:rPr sz="26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второй </a:t>
            </a:r>
            <a:r>
              <a:rPr sz="2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виды </a:t>
            </a:r>
            <a:r>
              <a:rPr sz="2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инфузорий используют </a:t>
            </a:r>
            <a:r>
              <a:rPr sz="26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один </a:t>
            </a:r>
            <a:r>
              <a:rPr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sz="26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тот </a:t>
            </a:r>
            <a:r>
              <a:rPr sz="26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же  </a:t>
            </a:r>
            <a:r>
              <a:rPr sz="2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жизненно </a:t>
            </a:r>
            <a:r>
              <a:rPr sz="2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важный </a:t>
            </a:r>
            <a:r>
              <a:rPr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ресурс</a:t>
            </a:r>
            <a:r>
              <a:rPr sz="2600" b="1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(пищевой);</a:t>
            </a:r>
            <a:endParaRPr sz="2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R="8255">
              <a:spcBef>
                <a:spcPts val="0"/>
              </a:spcBef>
              <a:buAutoNum type="arabicParenR"/>
              <a:tabLst>
                <a:tab pos="372110" algn="l"/>
                <a:tab pos="372745" algn="l"/>
                <a:tab pos="870585" algn="l"/>
                <a:tab pos="1372870" algn="l"/>
                <a:tab pos="2326005" algn="l"/>
                <a:tab pos="2609215" algn="l"/>
                <a:tab pos="3495040" algn="l"/>
                <a:tab pos="4200525" algn="l"/>
                <a:tab pos="5534025" algn="l"/>
                <a:tab pos="6954520" algn="l"/>
              </a:tabLst>
            </a:pPr>
            <a:r>
              <a:rPr lang="ru-RU" sz="2600" spc="20" dirty="0">
                <a:latin typeface="Times New Roman"/>
                <a:cs typeface="Times New Roman"/>
              </a:rPr>
              <a:t> </a:t>
            </a:r>
            <a:r>
              <a:rPr lang="ru-RU" sz="26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т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к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-40" dirty="0" err="1">
                <a:solidFill>
                  <a:srgbClr val="FF0000"/>
                </a:solidFill>
                <a:latin typeface="Times New Roman"/>
                <a:cs typeface="Times New Roman"/>
              </a:rPr>
              <a:t>к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к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п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sz="260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р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ы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й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20" dirty="0" err="1">
                <a:solidFill>
                  <a:srgbClr val="FF0000"/>
                </a:solidFill>
                <a:latin typeface="Times New Roman"/>
                <a:cs typeface="Times New Roman"/>
              </a:rPr>
              <a:t>т</a:t>
            </a:r>
            <a:r>
              <a:rPr sz="260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р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т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й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10" dirty="0" err="1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ид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ы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ин</a:t>
            </a:r>
            <a:r>
              <a:rPr sz="2600" b="1" spc="-50" dirty="0" err="1">
                <a:solidFill>
                  <a:srgbClr val="FF0000"/>
                </a:solidFill>
                <a:latin typeface="Times New Roman"/>
                <a:cs typeface="Times New Roman"/>
              </a:rPr>
              <a:t>ф</a:t>
            </a:r>
            <a:r>
              <a:rPr sz="2600" b="1" spc="-10" dirty="0" err="1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sz="2600" b="1" spc="-15" dirty="0" err="1">
                <a:solidFill>
                  <a:srgbClr val="FF0000"/>
                </a:solidFill>
                <a:latin typeface="Times New Roman"/>
                <a:cs typeface="Times New Roman"/>
              </a:rPr>
              <a:t>з</a:t>
            </a:r>
            <a:r>
              <a:rPr sz="260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ор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й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ис</a:t>
            </a:r>
            <a:r>
              <a:rPr sz="260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п</a:t>
            </a:r>
            <a:r>
              <a:rPr sz="2600" b="1" spc="-20" dirty="0" err="1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ль</a:t>
            </a:r>
            <a:r>
              <a:rPr sz="2600" b="1" spc="-40" dirty="0" err="1">
                <a:solidFill>
                  <a:srgbClr val="FF0000"/>
                </a:solidFill>
                <a:latin typeface="Times New Roman"/>
                <a:cs typeface="Times New Roman"/>
              </a:rPr>
              <a:t>з</a:t>
            </a:r>
            <a:r>
              <a:rPr sz="2600" b="1" spc="-10" dirty="0" err="1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sz="2600" b="1" spc="-25" dirty="0" err="1">
                <a:solidFill>
                  <a:srgbClr val="FF0000"/>
                </a:solidFill>
                <a:latin typeface="Times New Roman"/>
                <a:cs typeface="Times New Roman"/>
              </a:rPr>
              <a:t>ю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т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р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sz="2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з</a:t>
            </a:r>
            <a:r>
              <a:rPr sz="2600" b="1" spc="-20" dirty="0" err="1">
                <a:solidFill>
                  <a:srgbClr val="FF0000"/>
                </a:solidFill>
                <a:latin typeface="Times New Roman"/>
                <a:cs typeface="Times New Roman"/>
              </a:rPr>
              <a:t>н</a:t>
            </a:r>
            <a:r>
              <a:rPr sz="2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ые</a:t>
            </a:r>
            <a:r>
              <a:rPr sz="2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 пищевые</a:t>
            </a:r>
            <a:r>
              <a:rPr sz="26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imes New Roman"/>
                <a:cs typeface="Times New Roman"/>
              </a:rPr>
              <a:t>ресурсы;</a:t>
            </a:r>
          </a:p>
          <a:p>
            <a:pPr marR="6350">
              <a:spcBef>
                <a:spcPts val="0"/>
              </a:spcBef>
              <a:buAutoNum type="arabicParenR"/>
              <a:tabLst>
                <a:tab pos="361315" algn="l"/>
                <a:tab pos="361950" algn="l"/>
                <a:tab pos="858519" algn="l"/>
                <a:tab pos="1792605" algn="l"/>
                <a:tab pos="2428240" algn="l"/>
                <a:tab pos="2813685" algn="l"/>
                <a:tab pos="3582035" algn="l"/>
                <a:tab pos="4697095" algn="l"/>
                <a:tab pos="5346700" algn="l"/>
                <a:tab pos="7118984" algn="l"/>
              </a:tabLst>
            </a:pPr>
            <a:r>
              <a:rPr lang="ru-RU" sz="2600" b="1" spc="-25" dirty="0">
                <a:solidFill>
                  <a:srgbClr val="0070C0"/>
                </a:solidFill>
                <a:latin typeface="Times New Roman"/>
                <a:cs typeface="Times New Roman"/>
              </a:rPr>
              <a:t> д</a:t>
            </a:r>
            <a:r>
              <a:rPr sz="2600" b="1" spc="-25" dirty="0" err="1">
                <a:solidFill>
                  <a:srgbClr val="0070C0"/>
                </a:solidFill>
                <a:latin typeface="Times New Roman"/>
                <a:cs typeface="Times New Roman"/>
              </a:rPr>
              <a:t>в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пе</a:t>
            </a:r>
            <a:r>
              <a:rPr sz="2600" b="1" spc="5" dirty="0" err="1">
                <a:solidFill>
                  <a:srgbClr val="0070C0"/>
                </a:solidFill>
                <a:latin typeface="Times New Roman"/>
                <a:cs typeface="Times New Roman"/>
              </a:rPr>
              <a:t>р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в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ы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х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в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ид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н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м</a:t>
            </a:r>
            <a:r>
              <a:rPr sz="2600" b="1" spc="5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гу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з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ани</a:t>
            </a:r>
            <a:r>
              <a:rPr sz="26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м</a:t>
            </a:r>
            <a:r>
              <a:rPr sz="2600" b="1" spc="-50" dirty="0" err="1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sz="2600" b="1" spc="-15" dirty="0" err="1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ь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spc="-70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д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н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у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э</a:t>
            </a:r>
            <a:r>
              <a:rPr sz="2600" b="1" spc="-110" dirty="0" err="1">
                <a:solidFill>
                  <a:srgbClr val="0070C0"/>
                </a:solidFill>
                <a:latin typeface="Times New Roman"/>
                <a:cs typeface="Times New Roman"/>
              </a:rPr>
              <a:t>к</a:t>
            </a:r>
            <a:r>
              <a:rPr sz="2600" b="1" spc="-20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л</a:t>
            </a:r>
            <a:r>
              <a:rPr sz="26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ог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и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ч</a:t>
            </a:r>
            <a:r>
              <a:rPr sz="2600" b="1" spc="45" dirty="0" err="1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с</a:t>
            </a:r>
            <a:r>
              <a:rPr sz="2600" b="1" spc="-30" dirty="0" err="1">
                <a:solidFill>
                  <a:srgbClr val="0070C0"/>
                </a:solidFill>
                <a:latin typeface="Times New Roman"/>
                <a:cs typeface="Times New Roman"/>
              </a:rPr>
              <a:t>к</a:t>
            </a:r>
            <a:r>
              <a:rPr sz="26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у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ю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н</a:t>
            </a:r>
            <a:r>
              <a:rPr sz="2600" b="1" spc="5" dirty="0" err="1">
                <a:solidFill>
                  <a:srgbClr val="0070C0"/>
                </a:solidFill>
                <a:latin typeface="Times New Roman"/>
                <a:cs typeface="Times New Roman"/>
              </a:rPr>
              <a:t>и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шу</a:t>
            </a:r>
            <a:r>
              <a:rPr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 в </a:t>
            </a:r>
            <a:r>
              <a:rPr sz="2600" b="1" spc="-20" dirty="0">
                <a:solidFill>
                  <a:srgbClr val="0070C0"/>
                </a:solidFill>
                <a:latin typeface="Times New Roman"/>
                <a:cs typeface="Times New Roman"/>
              </a:rPr>
              <a:t>одном</a:t>
            </a:r>
            <a:r>
              <a:rPr sz="2600" b="1" spc="-3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биоценозе;</a:t>
            </a:r>
          </a:p>
          <a:p>
            <a:pPr marR="6985">
              <a:spcBef>
                <a:spcPts val="0"/>
              </a:spcBef>
              <a:buAutoNum type="arabicParenR"/>
              <a:tabLst>
                <a:tab pos="358140" algn="l"/>
                <a:tab pos="359410" algn="l"/>
                <a:tab pos="1047115" algn="l"/>
                <a:tab pos="1812289" algn="l"/>
                <a:tab pos="3662679" algn="l"/>
                <a:tab pos="3915410" algn="l"/>
                <a:tab pos="4717415" algn="l"/>
                <a:tab pos="6031230" algn="l"/>
                <a:tab pos="6659245" algn="l"/>
              </a:tabLst>
            </a:pPr>
            <a:r>
              <a:rPr lang="ru-RU" sz="26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в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ид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ы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м</a:t>
            </a:r>
            <a:r>
              <a:rPr sz="2600" b="1" spc="5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гу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с</a:t>
            </a:r>
            <a:r>
              <a:rPr sz="2600" b="1" spc="50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spc="-30" dirty="0" err="1">
                <a:solidFill>
                  <a:srgbClr val="0070C0"/>
                </a:solidFill>
                <a:latin typeface="Times New Roman"/>
                <a:cs typeface="Times New Roman"/>
              </a:rPr>
              <a:t>с</a:t>
            </a:r>
            <a:r>
              <a:rPr sz="2600" b="1" spc="-20" dirty="0" err="1">
                <a:solidFill>
                  <a:srgbClr val="0070C0"/>
                </a:solidFill>
                <a:latin typeface="Times New Roman"/>
                <a:cs typeface="Times New Roman"/>
              </a:rPr>
              <a:t>у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щ</a:t>
            </a:r>
            <a:r>
              <a:rPr sz="2600" b="1" spc="45" dirty="0" err="1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с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sz="2600" b="1" spc="-25" dirty="0" err="1">
                <a:solidFill>
                  <a:srgbClr val="0070C0"/>
                </a:solidFill>
                <a:latin typeface="Times New Roman"/>
                <a:cs typeface="Times New Roman"/>
              </a:rPr>
              <a:t>в</a:t>
            </a:r>
            <a:r>
              <a:rPr sz="26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spc="-25" dirty="0" err="1">
                <a:solidFill>
                  <a:srgbClr val="0070C0"/>
                </a:solidFill>
                <a:latin typeface="Times New Roman"/>
                <a:cs typeface="Times New Roman"/>
              </a:rPr>
              <a:t>в</a:t>
            </a:r>
            <a:r>
              <a:rPr sz="2600" b="1" spc="-55" dirty="0" err="1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ть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в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spc="-55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д</a:t>
            </a:r>
            <a:r>
              <a:rPr sz="2600" b="1" spc="-20" dirty="0" err="1">
                <a:solidFill>
                  <a:srgbClr val="0070C0"/>
                </a:solidFill>
                <a:latin typeface="Times New Roman"/>
                <a:cs typeface="Times New Roman"/>
              </a:rPr>
              <a:t>н</a:t>
            </a:r>
            <a:r>
              <a:rPr sz="2600" b="1" spc="-35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м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б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и</a:t>
            </a:r>
            <a:r>
              <a:rPr sz="2600" b="1" spc="5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цен</a:t>
            </a:r>
            <a:r>
              <a:rPr sz="2600" b="1" spc="5" dirty="0" err="1">
                <a:solidFill>
                  <a:srgbClr val="0070C0"/>
                </a:solidFill>
                <a:latin typeface="Times New Roman"/>
                <a:cs typeface="Times New Roman"/>
              </a:rPr>
              <a:t>о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з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,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spc="45" dirty="0" err="1">
                <a:solidFill>
                  <a:srgbClr val="0070C0"/>
                </a:solidFill>
                <a:latin typeface="Times New Roman"/>
                <a:cs typeface="Times New Roman"/>
              </a:rPr>
              <a:t>е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сл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и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з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ани</a:t>
            </a:r>
            <a:r>
              <a:rPr sz="26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м</a:t>
            </a:r>
            <a:r>
              <a:rPr sz="26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а</a:t>
            </a:r>
            <a:r>
              <a:rPr sz="2600" b="1" spc="-25" dirty="0" err="1">
                <a:solidFill>
                  <a:srgbClr val="0070C0"/>
                </a:solidFill>
                <a:latin typeface="Times New Roman"/>
                <a:cs typeface="Times New Roman"/>
              </a:rPr>
              <a:t>ю</a:t>
            </a:r>
            <a:r>
              <a:rPr sz="26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т</a:t>
            </a:r>
            <a:r>
              <a:rPr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  разные </a:t>
            </a:r>
            <a:r>
              <a:rPr sz="26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экологические </a:t>
            </a:r>
            <a:r>
              <a:rPr sz="26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ниши </a:t>
            </a:r>
            <a:r>
              <a:rPr sz="26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(используют </a:t>
            </a:r>
            <a:r>
              <a:rPr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разные</a:t>
            </a:r>
            <a:r>
              <a:rPr sz="2600" b="1" spc="1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70C0"/>
                </a:solidFill>
                <a:latin typeface="Times New Roman"/>
                <a:cs typeface="Times New Roman"/>
              </a:rPr>
              <a:t>ресурсы).</a:t>
            </a:r>
          </a:p>
          <a:p>
            <a:pPr marR="5080" algn="just">
              <a:spcBef>
                <a:spcPts val="0"/>
              </a:spcBef>
            </a:pPr>
            <a:r>
              <a:rPr i="1" dirty="0">
                <a:latin typeface="Times New Roman"/>
                <a:cs typeface="Times New Roman"/>
              </a:rPr>
              <a:t>За </a:t>
            </a:r>
            <a:r>
              <a:rPr i="1" spc="-10" dirty="0">
                <a:latin typeface="Times New Roman"/>
                <a:cs typeface="Times New Roman"/>
              </a:rPr>
              <a:t>дополнительную </a:t>
            </a:r>
            <a:r>
              <a:rPr i="1" spc="-15" dirty="0">
                <a:latin typeface="Times New Roman"/>
                <a:cs typeface="Times New Roman"/>
              </a:rPr>
              <a:t>информацию, </a:t>
            </a:r>
            <a:r>
              <a:rPr i="1" dirty="0">
                <a:latin typeface="Times New Roman"/>
                <a:cs typeface="Times New Roman"/>
              </a:rPr>
              <a:t>не </a:t>
            </a:r>
            <a:r>
              <a:rPr i="1" spc="-5" dirty="0">
                <a:latin typeface="Times New Roman"/>
                <a:cs typeface="Times New Roman"/>
              </a:rPr>
              <a:t>имеющую отношения  </a:t>
            </a:r>
            <a:r>
              <a:rPr i="1" dirty="0">
                <a:latin typeface="Times New Roman"/>
                <a:cs typeface="Times New Roman"/>
              </a:rPr>
              <a:t>к </a:t>
            </a:r>
            <a:r>
              <a:rPr i="1" spc="-10" dirty="0">
                <a:latin typeface="Times New Roman"/>
                <a:cs typeface="Times New Roman"/>
              </a:rPr>
              <a:t>вопросу </a:t>
            </a:r>
            <a:r>
              <a:rPr i="1" spc="-5" dirty="0">
                <a:latin typeface="Times New Roman"/>
                <a:cs typeface="Times New Roman"/>
              </a:rPr>
              <a:t>задания, баллы </a:t>
            </a:r>
            <a:r>
              <a:rPr i="1" spc="-10" dirty="0">
                <a:latin typeface="Times New Roman"/>
                <a:cs typeface="Times New Roman"/>
              </a:rPr>
              <a:t>не начисляются, но за </a:t>
            </a:r>
            <a:r>
              <a:rPr i="1" spc="-5" dirty="0">
                <a:latin typeface="Times New Roman"/>
                <a:cs typeface="Times New Roman"/>
              </a:rPr>
              <a:t>наличие </a:t>
            </a:r>
            <a:r>
              <a:rPr i="1" dirty="0">
                <a:latin typeface="Times New Roman"/>
                <a:cs typeface="Times New Roman"/>
              </a:rPr>
              <a:t>в </a:t>
            </a:r>
            <a:r>
              <a:rPr i="1" spc="-5" dirty="0">
                <a:latin typeface="Times New Roman"/>
                <a:cs typeface="Times New Roman"/>
              </a:rPr>
              <a:t>ней </a:t>
            </a:r>
            <a:r>
              <a:rPr i="1" spc="-10" dirty="0">
                <a:latin typeface="Times New Roman"/>
                <a:cs typeface="Times New Roman"/>
              </a:rPr>
              <a:t>ошибок  </a:t>
            </a:r>
            <a:r>
              <a:rPr i="1" spc="-5" dirty="0">
                <a:latin typeface="Times New Roman"/>
                <a:cs typeface="Times New Roman"/>
              </a:rPr>
              <a:t>снимается </a:t>
            </a:r>
            <a:r>
              <a:rPr i="1" dirty="0">
                <a:latin typeface="Times New Roman"/>
                <a:cs typeface="Times New Roman"/>
              </a:rPr>
              <a:t>1</a:t>
            </a:r>
            <a:r>
              <a:rPr i="1" spc="-60" dirty="0">
                <a:latin typeface="Times New Roman"/>
                <a:cs typeface="Times New Roman"/>
              </a:rPr>
              <a:t> </a:t>
            </a:r>
            <a:r>
              <a:rPr i="1" dirty="0">
                <a:latin typeface="Times New Roman"/>
                <a:cs typeface="Times New Roman"/>
              </a:rPr>
              <a:t>балл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7716278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7349" y="19308"/>
            <a:ext cx="3220309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27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 - 5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5185E1B-B4FC-B3D4-5A17-D198122C5FC1}"/>
              </a:ext>
            </a:extLst>
          </p:cNvPr>
          <p:cNvSpPr txBox="1"/>
          <p:nvPr/>
        </p:nvSpPr>
        <p:spPr>
          <a:xfrm>
            <a:off x="136401" y="480848"/>
            <a:ext cx="5615080" cy="5147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spcBef>
                <a:spcPts val="0"/>
              </a:spcBef>
              <a:tabLst>
                <a:tab pos="1303020" algn="l"/>
                <a:tab pos="1653539" algn="l"/>
                <a:tab pos="3192780" algn="l"/>
                <a:tab pos="4046220" algn="l"/>
                <a:tab pos="5021580" algn="l"/>
                <a:tab pos="6416040" algn="l"/>
              </a:tabLst>
            </a:pPr>
            <a:r>
              <a:rPr sz="2400" spc="-5" dirty="0">
                <a:latin typeface="Times New Roman"/>
                <a:cs typeface="Times New Roman"/>
              </a:rPr>
              <a:t>Сн</a:t>
            </a:r>
            <a:r>
              <a:rPr sz="2400" dirty="0">
                <a:latin typeface="Times New Roman"/>
                <a:cs typeface="Times New Roman"/>
              </a:rPr>
              <a:t>е</a:t>
            </a:r>
            <a:r>
              <a:rPr sz="2400" spc="-5" dirty="0">
                <a:latin typeface="Times New Roman"/>
                <a:cs typeface="Times New Roman"/>
              </a:rPr>
              <a:t>гир</a:t>
            </a:r>
            <a:r>
              <a:rPr sz="2400" dirty="0">
                <a:latin typeface="Times New Roman"/>
                <a:cs typeface="Times New Roman"/>
              </a:rPr>
              <a:t>и	и	</a:t>
            </a:r>
            <a:r>
              <a:rPr sz="2400" spc="-5" dirty="0">
                <a:latin typeface="Times New Roman"/>
                <a:cs typeface="Times New Roman"/>
              </a:rPr>
              <a:t>н</a:t>
            </a:r>
            <a:r>
              <a:rPr sz="2400" dirty="0">
                <a:latin typeface="Times New Roman"/>
                <a:cs typeface="Times New Roman"/>
              </a:rPr>
              <a:t>е</a:t>
            </a:r>
            <a:r>
              <a:rPr sz="2400" spc="-125" dirty="0">
                <a:latin typeface="Times New Roman"/>
                <a:cs typeface="Times New Roman"/>
              </a:rPr>
              <a:t>к</a:t>
            </a:r>
            <a:r>
              <a:rPr sz="2400" spc="-40" dirty="0">
                <a:latin typeface="Times New Roman"/>
                <a:cs typeface="Times New Roman"/>
              </a:rPr>
              <a:t>о</a:t>
            </a:r>
            <a:r>
              <a:rPr sz="2400" spc="-45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ор</a:t>
            </a:r>
            <a:r>
              <a:rPr sz="2400" spc="-5" dirty="0">
                <a:latin typeface="Times New Roman"/>
                <a:cs typeface="Times New Roman"/>
              </a:rPr>
              <a:t>ы</a:t>
            </a:r>
            <a:r>
              <a:rPr sz="2400" dirty="0">
                <a:latin typeface="Times New Roman"/>
                <a:cs typeface="Times New Roman"/>
              </a:rPr>
              <a:t>е	</a:t>
            </a:r>
            <a:r>
              <a:rPr sz="2400" spc="-10" dirty="0">
                <a:latin typeface="Times New Roman"/>
                <a:cs typeface="Times New Roman"/>
              </a:rPr>
              <a:t>в</a:t>
            </a:r>
            <a:r>
              <a:rPr sz="2400" spc="-5" dirty="0">
                <a:latin typeface="Times New Roman"/>
                <a:cs typeface="Times New Roman"/>
              </a:rPr>
              <a:t>и</a:t>
            </a:r>
            <a:r>
              <a:rPr sz="2400" spc="10" dirty="0">
                <a:latin typeface="Times New Roman"/>
                <a:cs typeface="Times New Roman"/>
              </a:rPr>
              <a:t>д</a:t>
            </a:r>
            <a:r>
              <a:rPr sz="2400" dirty="0">
                <a:latin typeface="Times New Roman"/>
                <a:cs typeface="Times New Roman"/>
              </a:rPr>
              <a:t>ы	</a:t>
            </a:r>
            <a:r>
              <a:rPr sz="2400" dirty="0" err="1">
                <a:latin typeface="Times New Roman"/>
                <a:cs typeface="Times New Roman"/>
              </a:rPr>
              <a:t>с</a:t>
            </a:r>
            <a:r>
              <a:rPr sz="2400" spc="-5" dirty="0" err="1">
                <a:latin typeface="Times New Roman"/>
                <a:cs typeface="Times New Roman"/>
              </a:rPr>
              <a:t>и</a:t>
            </a:r>
            <a:r>
              <a:rPr sz="2400" spc="10" dirty="0" err="1">
                <a:latin typeface="Times New Roman"/>
                <a:cs typeface="Times New Roman"/>
              </a:rPr>
              <a:t>н</a:t>
            </a:r>
            <a:r>
              <a:rPr sz="2400" spc="-5" dirty="0" err="1">
                <a:latin typeface="Times New Roman"/>
                <a:cs typeface="Times New Roman"/>
              </a:rPr>
              <a:t>и</a:t>
            </a:r>
            <a:r>
              <a:rPr sz="2400" dirty="0" err="1">
                <a:latin typeface="Times New Roman"/>
                <a:cs typeface="Times New Roman"/>
              </a:rPr>
              <a:t>ц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я</a:t>
            </a:r>
            <a:r>
              <a:rPr sz="2400" spc="-45" dirty="0" err="1">
                <a:latin typeface="Times New Roman"/>
                <a:cs typeface="Times New Roman"/>
              </a:rPr>
              <a:t>в</a:t>
            </a:r>
            <a:r>
              <a:rPr sz="2400" dirty="0" err="1">
                <a:latin typeface="Times New Roman"/>
                <a:cs typeface="Times New Roman"/>
              </a:rPr>
              <a:t>ля</a:t>
            </a:r>
            <a:r>
              <a:rPr sz="2400" spc="-30" dirty="0" err="1">
                <a:latin typeface="Times New Roman"/>
                <a:cs typeface="Times New Roman"/>
              </a:rPr>
              <a:t>ю</a:t>
            </a:r>
            <a:r>
              <a:rPr sz="2400" spc="30" dirty="0" err="1">
                <a:latin typeface="Times New Roman"/>
                <a:cs typeface="Times New Roman"/>
              </a:rPr>
              <a:t>т</a:t>
            </a:r>
            <a:r>
              <a:rPr sz="2400" dirty="0" err="1">
                <a:latin typeface="Times New Roman"/>
                <a:cs typeface="Times New Roman"/>
              </a:rPr>
              <a:t>ся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sz="2400" spc="60" dirty="0">
                <a:latin typeface="Times New Roman"/>
                <a:cs typeface="Times New Roman"/>
              </a:rPr>
              <a:t>о</a:t>
            </a:r>
            <a:r>
              <a:rPr sz="2400" spc="-10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ёдл</a:t>
            </a:r>
            <a:r>
              <a:rPr sz="2400" spc="-5" dirty="0">
                <a:latin typeface="Times New Roman"/>
                <a:cs typeface="Times New Roman"/>
              </a:rPr>
              <a:t>ы</a:t>
            </a:r>
            <a:r>
              <a:rPr sz="2400" spc="5" dirty="0">
                <a:latin typeface="Times New Roman"/>
                <a:cs typeface="Times New Roman"/>
              </a:rPr>
              <a:t>м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spc="-5" dirty="0">
                <a:latin typeface="Times New Roman"/>
                <a:cs typeface="Times New Roman"/>
              </a:rPr>
              <a:t>птицами, </a:t>
            </a:r>
            <a:r>
              <a:rPr lang="ru-RU" sz="2400" dirty="0">
                <a:latin typeface="Times New Roman"/>
                <a:cs typeface="Times New Roman"/>
              </a:rPr>
              <a:t>зимующими в </a:t>
            </a:r>
            <a:r>
              <a:rPr lang="ru-RU" sz="2400" spc="10" dirty="0">
                <a:latin typeface="Times New Roman"/>
                <a:cs typeface="Times New Roman"/>
              </a:rPr>
              <a:t>местах </a:t>
            </a:r>
            <a:r>
              <a:rPr lang="ru-RU" sz="2400" spc="-5" dirty="0">
                <a:latin typeface="Times New Roman"/>
                <a:cs typeface="Times New Roman"/>
              </a:rPr>
              <a:t>гнездовий.  </a:t>
            </a:r>
          </a:p>
          <a:p>
            <a:pPr algn="just">
              <a:spcBef>
                <a:spcPts val="0"/>
              </a:spcBef>
              <a:tabLst>
                <a:tab pos="1303020" algn="l"/>
                <a:tab pos="1653539" algn="l"/>
                <a:tab pos="3192780" algn="l"/>
                <a:tab pos="4046220" algn="l"/>
                <a:tab pos="5021580" algn="l"/>
                <a:tab pos="6416040" algn="l"/>
              </a:tabLst>
            </a:pPr>
            <a:r>
              <a:rPr lang="ru-RU" sz="2400" spc="-5" dirty="0">
                <a:latin typeface="Times New Roman"/>
                <a:cs typeface="Times New Roman"/>
              </a:rPr>
              <a:t>Какое </a:t>
            </a:r>
            <a:r>
              <a:rPr lang="ru-RU" sz="2400" dirty="0">
                <a:latin typeface="Times New Roman"/>
                <a:cs typeface="Times New Roman"/>
              </a:rPr>
              <a:t>ад</a:t>
            </a:r>
            <a:r>
              <a:rPr lang="ru-RU" sz="2400" spc="-35" dirty="0">
                <a:latin typeface="Times New Roman"/>
                <a:cs typeface="Times New Roman"/>
              </a:rPr>
              <a:t>а</a:t>
            </a:r>
            <a:r>
              <a:rPr lang="ru-RU" sz="2400" spc="-5" dirty="0">
                <a:latin typeface="Times New Roman"/>
                <a:cs typeface="Times New Roman"/>
              </a:rPr>
              <a:t>п</a:t>
            </a:r>
            <a:r>
              <a:rPr lang="ru-RU" sz="2400" spc="-10" dirty="0">
                <a:latin typeface="Times New Roman"/>
                <a:cs typeface="Times New Roman"/>
              </a:rPr>
              <a:t>т</a:t>
            </a:r>
            <a:r>
              <a:rPr lang="ru-RU" sz="2400" spc="-5" dirty="0">
                <a:latin typeface="Times New Roman"/>
                <a:cs typeface="Times New Roman"/>
              </a:rPr>
              <a:t>и</a:t>
            </a:r>
            <a:r>
              <a:rPr lang="ru-RU" sz="2400" spc="5" dirty="0">
                <a:latin typeface="Times New Roman"/>
                <a:cs typeface="Times New Roman"/>
              </a:rPr>
              <a:t>в</a:t>
            </a:r>
            <a:r>
              <a:rPr lang="ru-RU" sz="2400" spc="-5" dirty="0">
                <a:latin typeface="Times New Roman"/>
                <a:cs typeface="Times New Roman"/>
              </a:rPr>
              <a:t>н</a:t>
            </a:r>
            <a:r>
              <a:rPr lang="ru-RU" sz="2400" spc="20" dirty="0">
                <a:latin typeface="Times New Roman"/>
                <a:cs typeface="Times New Roman"/>
              </a:rPr>
              <a:t>о</a:t>
            </a:r>
            <a:r>
              <a:rPr lang="ru-RU" sz="2400" dirty="0">
                <a:latin typeface="Times New Roman"/>
                <a:cs typeface="Times New Roman"/>
              </a:rPr>
              <a:t>е зн</a:t>
            </a:r>
            <a:r>
              <a:rPr lang="ru-RU" sz="2400" spc="-95" dirty="0">
                <a:latin typeface="Times New Roman"/>
                <a:cs typeface="Times New Roman"/>
              </a:rPr>
              <a:t>а</a:t>
            </a:r>
            <a:r>
              <a:rPr lang="ru-RU" sz="2400" spc="5" dirty="0">
                <a:latin typeface="Times New Roman"/>
                <a:cs typeface="Times New Roman"/>
              </a:rPr>
              <a:t>ч</a:t>
            </a:r>
            <a:r>
              <a:rPr lang="ru-RU" sz="2400" dirty="0">
                <a:latin typeface="Times New Roman"/>
                <a:cs typeface="Times New Roman"/>
              </a:rPr>
              <a:t>е</a:t>
            </a:r>
            <a:r>
              <a:rPr lang="ru-RU" sz="2400" spc="-5" dirty="0">
                <a:latin typeface="Times New Roman"/>
                <a:cs typeface="Times New Roman"/>
              </a:rPr>
              <a:t>ни</a:t>
            </a:r>
            <a:r>
              <a:rPr lang="ru-RU" sz="2400" dirty="0">
                <a:latin typeface="Times New Roman"/>
                <a:cs typeface="Times New Roman"/>
              </a:rPr>
              <a:t>е в зим</a:t>
            </a:r>
            <a:r>
              <a:rPr lang="ru-RU" sz="2400" spc="10" dirty="0">
                <a:latin typeface="Times New Roman"/>
                <a:cs typeface="Times New Roman"/>
              </a:rPr>
              <a:t>ни</a:t>
            </a:r>
            <a:r>
              <a:rPr lang="ru-RU" sz="2400" dirty="0">
                <a:latin typeface="Times New Roman"/>
                <a:cs typeface="Times New Roman"/>
              </a:rPr>
              <a:t>й </a:t>
            </a:r>
            <a:r>
              <a:rPr lang="ru-RU" sz="2400" spc="-5" dirty="0">
                <a:latin typeface="Times New Roman"/>
                <a:cs typeface="Times New Roman"/>
              </a:rPr>
              <a:t>п</a:t>
            </a:r>
            <a:r>
              <a:rPr lang="ru-RU" sz="2400" dirty="0">
                <a:latin typeface="Times New Roman"/>
                <a:cs typeface="Times New Roman"/>
              </a:rPr>
              <a:t>ери</a:t>
            </a:r>
            <a:r>
              <a:rPr lang="ru-RU" sz="2400" spc="-75" dirty="0">
                <a:latin typeface="Times New Roman"/>
                <a:cs typeface="Times New Roman"/>
              </a:rPr>
              <a:t>о</a:t>
            </a:r>
            <a:r>
              <a:rPr lang="ru-RU" sz="2400" dirty="0">
                <a:latin typeface="Times New Roman"/>
                <a:cs typeface="Times New Roman"/>
              </a:rPr>
              <a:t>д </a:t>
            </a:r>
            <a:r>
              <a:rPr lang="ru-RU" sz="2400" spc="-5" dirty="0">
                <a:latin typeface="Times New Roman"/>
                <a:cs typeface="Times New Roman"/>
              </a:rPr>
              <a:t>и</a:t>
            </a:r>
            <a:r>
              <a:rPr lang="ru-RU" sz="2400" spc="5" dirty="0">
                <a:latin typeface="Times New Roman"/>
                <a:cs typeface="Times New Roman"/>
              </a:rPr>
              <a:t>м</a:t>
            </a:r>
            <a:r>
              <a:rPr lang="ru-RU" sz="2400" dirty="0">
                <a:latin typeface="Times New Roman"/>
                <a:cs typeface="Times New Roman"/>
              </a:rPr>
              <a:t>е</a:t>
            </a:r>
            <a:r>
              <a:rPr lang="ru-RU" sz="2400" spc="-45" dirty="0">
                <a:latin typeface="Times New Roman"/>
                <a:cs typeface="Times New Roman"/>
              </a:rPr>
              <a:t>ют </a:t>
            </a:r>
            <a:r>
              <a:rPr lang="ru-RU" sz="2400" spc="5" dirty="0">
                <a:latin typeface="Times New Roman"/>
                <a:cs typeface="Times New Roman"/>
              </a:rPr>
              <a:t>особенности </a:t>
            </a:r>
            <a:r>
              <a:rPr lang="ru-RU" sz="2400" spc="-10" dirty="0">
                <a:latin typeface="Times New Roman"/>
                <a:cs typeface="Times New Roman"/>
              </a:rPr>
              <a:t>поведения </a:t>
            </a:r>
            <a:r>
              <a:rPr lang="ru-RU" sz="2400" spc="-5" dirty="0">
                <a:latin typeface="Times New Roman"/>
                <a:cs typeface="Times New Roman"/>
              </a:rPr>
              <a:t>этих птиц, </a:t>
            </a:r>
            <a:r>
              <a:rPr lang="ru-RU" sz="2400" spc="-15" dirty="0">
                <a:latin typeface="Times New Roman"/>
                <a:cs typeface="Times New Roman"/>
              </a:rPr>
              <a:t>как </a:t>
            </a:r>
          </a:p>
          <a:p>
            <a:pPr algn="just">
              <a:spcBef>
                <a:spcPts val="0"/>
              </a:spcBef>
              <a:tabLst>
                <a:tab pos="1303020" algn="l"/>
                <a:tab pos="1653539" algn="l"/>
                <a:tab pos="3192780" algn="l"/>
                <a:tab pos="4046220" algn="l"/>
                <a:tab pos="5021580" algn="l"/>
                <a:tab pos="6416040" algn="l"/>
              </a:tabLst>
            </a:pPr>
            <a:r>
              <a:rPr lang="ru-RU" sz="28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частое </a:t>
            </a:r>
            <a:r>
              <a:rPr lang="ru-RU" sz="28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распушение</a:t>
            </a:r>
            <a:r>
              <a:rPr lang="ru-RU" sz="28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 перьев </a:t>
            </a:r>
            <a:r>
              <a:rPr lang="ru-RU" sz="2800" b="1" spc="-15" dirty="0">
                <a:solidFill>
                  <a:srgbClr val="0070C0"/>
                </a:solidFill>
                <a:latin typeface="Times New Roman"/>
                <a:cs typeface="Times New Roman"/>
              </a:rPr>
              <a:t>(</a:t>
            </a:r>
            <a:r>
              <a:rPr lang="ru-RU" sz="2800" b="1" spc="-15" dirty="0" err="1">
                <a:solidFill>
                  <a:srgbClr val="0070C0"/>
                </a:solidFill>
                <a:latin typeface="Times New Roman"/>
                <a:cs typeface="Times New Roman"/>
              </a:rPr>
              <a:t>нахохливание</a:t>
            </a:r>
            <a:r>
              <a:rPr lang="ru-RU" sz="2800" spc="-15" dirty="0">
                <a:latin typeface="Times New Roman"/>
                <a:cs typeface="Times New Roman"/>
              </a:rPr>
              <a:t>), </a:t>
            </a:r>
          </a:p>
          <a:p>
            <a:pPr algn="just">
              <a:spcBef>
                <a:spcPts val="0"/>
              </a:spcBef>
              <a:tabLst>
                <a:tab pos="1303020" algn="l"/>
                <a:tab pos="1653539" algn="l"/>
                <a:tab pos="3192780" algn="l"/>
                <a:tab pos="4046220" algn="l"/>
                <a:tab pos="5021580" algn="l"/>
                <a:tab pos="6416040" algn="l"/>
              </a:tabLst>
            </a:pPr>
            <a:r>
              <a:rPr lang="ru-RU" sz="2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дрожание, </a:t>
            </a:r>
          </a:p>
          <a:p>
            <a:pPr algn="just">
              <a:spcBef>
                <a:spcPts val="0"/>
              </a:spcBef>
              <a:tabLst>
                <a:tab pos="1303020" algn="l"/>
                <a:tab pos="1653539" algn="l"/>
                <a:tab pos="3192780" algn="l"/>
                <a:tab pos="4046220" algn="l"/>
                <a:tab pos="5021580" algn="l"/>
                <a:tab pos="6416040" algn="l"/>
              </a:tabLst>
            </a:pPr>
            <a:r>
              <a:rPr lang="ru-RU" sz="28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частое </a:t>
            </a:r>
            <a:r>
              <a:rPr lang="ru-RU" sz="2800" b="1" dirty="0">
                <a:solidFill>
                  <a:srgbClr val="FFC000"/>
                </a:solidFill>
                <a:latin typeface="Times New Roman"/>
                <a:cs typeface="Times New Roman"/>
              </a:rPr>
              <a:t>питание,  </a:t>
            </a:r>
          </a:p>
          <a:p>
            <a:pPr algn="just">
              <a:spcBef>
                <a:spcPts val="0"/>
              </a:spcBef>
              <a:tabLst>
                <a:tab pos="1303020" algn="l"/>
                <a:tab pos="1653539" algn="l"/>
                <a:tab pos="3192780" algn="l"/>
                <a:tab pos="4046220" algn="l"/>
                <a:tab pos="5021580" algn="l"/>
                <a:tab pos="6416040" algn="l"/>
              </a:tabLst>
            </a:pPr>
            <a:r>
              <a:rPr lang="ru-RU" sz="28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кочёвки?</a:t>
            </a:r>
            <a:endParaRPr lang="ru-RU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100"/>
              </a:spcBef>
              <a:tabLst>
                <a:tab pos="1303020" algn="l"/>
                <a:tab pos="1653539" algn="l"/>
                <a:tab pos="3192780" algn="l"/>
                <a:tab pos="4046220" algn="l"/>
                <a:tab pos="5021580" algn="l"/>
                <a:tab pos="6416040" algn="l"/>
              </a:tabLst>
            </a:pPr>
            <a:endParaRPr lang="ru-RU" sz="2400" dirty="0">
              <a:latin typeface="Times New Roman"/>
              <a:cs typeface="Times New Roman"/>
            </a:endParaRPr>
          </a:p>
          <a:p>
            <a:pPr marL="12700">
              <a:spcBef>
                <a:spcPts val="100"/>
              </a:spcBef>
              <a:tabLst>
                <a:tab pos="1303020" algn="l"/>
                <a:tab pos="1653539" algn="l"/>
                <a:tab pos="3192780" algn="l"/>
                <a:tab pos="4046220" algn="l"/>
                <a:tab pos="5021580" algn="l"/>
                <a:tab pos="6416040" algn="l"/>
              </a:tabLst>
            </a:pP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5396995A-F21F-CF14-EFD7-84F23EFFD19D}"/>
              </a:ext>
            </a:extLst>
          </p:cNvPr>
          <p:cNvSpPr txBox="1"/>
          <p:nvPr/>
        </p:nvSpPr>
        <p:spPr>
          <a:xfrm>
            <a:off x="5880683" y="89841"/>
            <a:ext cx="6174916" cy="473462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R="8890">
              <a:spcBef>
                <a:spcPts val="0"/>
              </a:spcBef>
              <a:tabLst>
                <a:tab pos="345440" algn="l"/>
              </a:tabLst>
            </a:pPr>
            <a:r>
              <a:rPr lang="ru-RU" sz="2100" spc="-5" dirty="0">
                <a:latin typeface="Times New Roman"/>
                <a:cs typeface="Times New Roman"/>
              </a:rPr>
              <a:t>Элементы ответа:</a:t>
            </a:r>
          </a:p>
          <a:p>
            <a:pPr marR="8890">
              <a:spcBef>
                <a:spcPts val="0"/>
              </a:spcBef>
              <a:buAutoNum type="arabicParenR"/>
              <a:tabLst>
                <a:tab pos="345440" algn="l"/>
              </a:tabLst>
            </a:pPr>
            <a:r>
              <a:rPr sz="2300" b="1" spc="-5" dirty="0" err="1">
                <a:solidFill>
                  <a:srgbClr val="0070C0"/>
                </a:solidFill>
                <a:latin typeface="Times New Roman"/>
                <a:cs typeface="Times New Roman"/>
              </a:rPr>
              <a:t>при</a:t>
            </a:r>
            <a:r>
              <a:rPr sz="23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0070C0"/>
                </a:solidFill>
                <a:latin typeface="Times New Roman"/>
                <a:cs typeface="Times New Roman"/>
              </a:rPr>
              <a:t>нахохливании </a:t>
            </a:r>
            <a:r>
              <a:rPr sz="23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образуется</a:t>
            </a:r>
            <a:r>
              <a:rPr sz="23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теплоизоли</a:t>
            </a:r>
            <a:r>
              <a:rPr lang="ru-RU" sz="23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-</a:t>
            </a:r>
            <a:r>
              <a:rPr sz="2300" b="1" spc="-10" dirty="0" err="1">
                <a:solidFill>
                  <a:srgbClr val="0070C0"/>
                </a:solidFill>
                <a:latin typeface="Times New Roman"/>
                <a:cs typeface="Times New Roman"/>
              </a:rPr>
              <a:t>рующая</a:t>
            </a:r>
            <a:r>
              <a:rPr sz="23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 воздушная  </a:t>
            </a:r>
            <a:r>
              <a:rPr sz="2300" b="1" dirty="0">
                <a:solidFill>
                  <a:srgbClr val="0070C0"/>
                </a:solidFill>
                <a:latin typeface="Times New Roman"/>
                <a:cs typeface="Times New Roman"/>
              </a:rPr>
              <a:t>прослойка </a:t>
            </a:r>
            <a:r>
              <a:rPr sz="23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между</a:t>
            </a:r>
            <a:r>
              <a:rPr sz="2300" b="1" spc="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перьями;</a:t>
            </a:r>
            <a:endParaRPr sz="23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R="8255">
              <a:spcBef>
                <a:spcPts val="0"/>
              </a:spcBef>
              <a:buAutoNum type="arabicParenR"/>
              <a:tabLst>
                <a:tab pos="403860" algn="l"/>
                <a:tab pos="405130" algn="l"/>
                <a:tab pos="1717675" algn="l"/>
                <a:tab pos="3451860" algn="l"/>
                <a:tab pos="4847590" algn="l"/>
                <a:tab pos="5664835" algn="l"/>
                <a:tab pos="6261735" algn="l"/>
              </a:tabLst>
            </a:pPr>
            <a:r>
              <a:rPr lang="ru-RU" sz="23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д</a:t>
            </a:r>
            <a:r>
              <a:rPr sz="23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р</a:t>
            </a:r>
            <a:r>
              <a:rPr sz="2300" b="1" spc="-50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жа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е</a:t>
            </a:r>
            <a:r>
              <a:rPr lang="ru-RU" sz="23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с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п</a:t>
            </a:r>
            <a:r>
              <a:rPr sz="2300" b="1" spc="60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с</a:t>
            </a:r>
            <a:r>
              <a:rPr sz="23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бс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2300" b="1" spc="-85" dirty="0" err="1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2300" b="1" spc="-25" dirty="0" err="1">
                <a:solidFill>
                  <a:srgbClr val="00B050"/>
                </a:solidFill>
                <a:latin typeface="Times New Roman"/>
                <a:cs typeface="Times New Roman"/>
              </a:rPr>
              <a:t>у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е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lang="ru-RU" sz="23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ы</a:t>
            </a:r>
            <a:r>
              <a:rPr sz="23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ра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б</a:t>
            </a:r>
            <a:r>
              <a:rPr sz="2300" b="1" spc="-25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2300" b="1" spc="-55" dirty="0" err="1">
                <a:solidFill>
                  <a:srgbClr val="00B050"/>
                </a:solidFill>
                <a:latin typeface="Times New Roman"/>
                <a:cs typeface="Times New Roman"/>
              </a:rPr>
              <a:t>к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е</a:t>
            </a:r>
            <a:r>
              <a:rPr lang="ru-RU" sz="23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еп</a:t>
            </a:r>
            <a:r>
              <a:rPr sz="23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л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а</a:t>
            </a:r>
            <a:r>
              <a:rPr lang="ru-RU" sz="23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п</a:t>
            </a:r>
            <a:r>
              <a:rPr sz="23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р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lang="ru-RU" sz="23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с</a:t>
            </a:r>
            <a:r>
              <a:rPr sz="23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к</a:t>
            </a:r>
            <a:r>
              <a:rPr sz="23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р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а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щ</a:t>
            </a:r>
            <a:r>
              <a:rPr sz="2300" b="1" spc="-10" dirty="0" err="1">
                <a:solidFill>
                  <a:srgbClr val="00B050"/>
                </a:solidFill>
                <a:latin typeface="Times New Roman"/>
                <a:cs typeface="Times New Roman"/>
              </a:rPr>
              <a:t>е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300" b="1" spc="5" dirty="0" err="1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sz="23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sz="23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 мышц;</a:t>
            </a:r>
            <a:endParaRPr sz="2300" b="1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R="5080">
              <a:spcBef>
                <a:spcPts val="0"/>
              </a:spcBef>
              <a:buAutoNum type="arabicParenR"/>
              <a:tabLst>
                <a:tab pos="635635" algn="l"/>
                <a:tab pos="636270" algn="l"/>
                <a:tab pos="1800225" algn="l"/>
                <a:tab pos="3159125" algn="l"/>
                <a:tab pos="4799330" algn="l"/>
                <a:tab pos="6108065" algn="l"/>
                <a:tab pos="7443470" algn="l"/>
              </a:tabLst>
            </a:pPr>
            <a:r>
              <a:rPr lang="ru-RU"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ч</a:t>
            </a:r>
            <a:r>
              <a:rPr sz="2300" b="1" spc="-10" dirty="0" err="1">
                <a:solidFill>
                  <a:srgbClr val="FFC000"/>
                </a:solidFill>
                <a:latin typeface="Times New Roman"/>
                <a:cs typeface="Times New Roman"/>
              </a:rPr>
              <a:t>ас</a:t>
            </a:r>
            <a:r>
              <a:rPr sz="2300" b="1" spc="-30" dirty="0" err="1">
                <a:solidFill>
                  <a:srgbClr val="FFC000"/>
                </a:solidFill>
                <a:latin typeface="Times New Roman"/>
                <a:cs typeface="Times New Roman"/>
              </a:rPr>
              <a:t>т</a:t>
            </a:r>
            <a:r>
              <a:rPr sz="2300" b="1" spc="25" dirty="0" err="1">
                <a:solidFill>
                  <a:srgbClr val="FFC000"/>
                </a:solidFill>
                <a:latin typeface="Times New Roman"/>
                <a:cs typeface="Times New Roman"/>
              </a:rPr>
              <a:t>о</a:t>
            </a:r>
            <a:r>
              <a:rPr sz="23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е</a:t>
            </a:r>
            <a:r>
              <a:rPr lang="ru-RU"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FFC000"/>
                </a:solidFill>
                <a:latin typeface="Times New Roman"/>
                <a:cs typeface="Times New Roman"/>
              </a:rPr>
              <a:t>пи</a:t>
            </a:r>
            <a:r>
              <a:rPr sz="2300" b="1" spc="15" dirty="0" err="1">
                <a:solidFill>
                  <a:srgbClr val="FFC000"/>
                </a:solidFill>
                <a:latin typeface="Times New Roman"/>
                <a:cs typeface="Times New Roman"/>
              </a:rPr>
              <a:t>т</a:t>
            </a:r>
            <a:r>
              <a:rPr sz="2300" b="1" spc="-10" dirty="0" err="1">
                <a:solidFill>
                  <a:srgbClr val="FFC000"/>
                </a:solidFill>
                <a:latin typeface="Times New Roman"/>
                <a:cs typeface="Times New Roman"/>
              </a:rPr>
              <a:t>ани</a:t>
            </a:r>
            <a:r>
              <a:rPr sz="23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е</a:t>
            </a:r>
            <a:r>
              <a:rPr lang="ru-RU"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FFC000"/>
                </a:solidFill>
                <a:latin typeface="Times New Roman"/>
                <a:cs typeface="Times New Roman"/>
              </a:rPr>
              <a:t>п</a:t>
            </a:r>
            <a:r>
              <a:rPr sz="2300" b="1" dirty="0" err="1">
                <a:solidFill>
                  <a:srgbClr val="FFC000"/>
                </a:solidFill>
                <a:latin typeface="Times New Roman"/>
                <a:cs typeface="Times New Roman"/>
              </a:rPr>
              <a:t>о</a:t>
            </a:r>
            <a:r>
              <a:rPr sz="23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к</a:t>
            </a:r>
            <a:r>
              <a:rPr sz="2300" b="1" dirty="0" err="1">
                <a:solidFill>
                  <a:srgbClr val="FFC000"/>
                </a:solidFill>
                <a:latin typeface="Times New Roman"/>
                <a:cs typeface="Times New Roman"/>
              </a:rPr>
              <a:t>р</a:t>
            </a:r>
            <a:r>
              <a:rPr sz="23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ы</a:t>
            </a:r>
            <a:r>
              <a:rPr sz="2300" b="1" spc="-35" dirty="0" err="1">
                <a:solidFill>
                  <a:srgbClr val="FFC000"/>
                </a:solidFill>
                <a:latin typeface="Times New Roman"/>
                <a:cs typeface="Times New Roman"/>
              </a:rPr>
              <a:t>в</a:t>
            </a:r>
            <a:r>
              <a:rPr sz="2300" b="1" spc="-10" dirty="0" err="1">
                <a:solidFill>
                  <a:srgbClr val="FFC000"/>
                </a:solidFill>
                <a:latin typeface="Times New Roman"/>
                <a:cs typeface="Times New Roman"/>
              </a:rPr>
              <a:t>ае</a:t>
            </a:r>
            <a:r>
              <a:rPr sz="23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т</a:t>
            </a:r>
            <a:r>
              <a:rPr lang="ru-RU"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FFC000"/>
                </a:solidFill>
                <a:latin typeface="Times New Roman"/>
                <a:cs typeface="Times New Roman"/>
              </a:rPr>
              <a:t>з</a:t>
            </a:r>
            <a:r>
              <a:rPr sz="2300" b="1" spc="-70" dirty="0" err="1">
                <a:solidFill>
                  <a:srgbClr val="FFC000"/>
                </a:solidFill>
                <a:latin typeface="Times New Roman"/>
                <a:cs typeface="Times New Roman"/>
              </a:rPr>
              <a:t>а</a:t>
            </a:r>
            <a:r>
              <a:rPr sz="2300" b="1" spc="15" dirty="0" err="1">
                <a:solidFill>
                  <a:srgbClr val="FFC000"/>
                </a:solidFill>
                <a:latin typeface="Times New Roman"/>
                <a:cs typeface="Times New Roman"/>
              </a:rPr>
              <a:t>т</a:t>
            </a:r>
            <a:r>
              <a:rPr sz="2300" b="1" spc="10" dirty="0" err="1">
                <a:solidFill>
                  <a:srgbClr val="FFC000"/>
                </a:solidFill>
                <a:latin typeface="Times New Roman"/>
                <a:cs typeface="Times New Roman"/>
              </a:rPr>
              <a:t>р</a:t>
            </a:r>
            <a:r>
              <a:rPr sz="2300" b="1" spc="-70" dirty="0" err="1">
                <a:solidFill>
                  <a:srgbClr val="FFC000"/>
                </a:solidFill>
                <a:latin typeface="Times New Roman"/>
                <a:cs typeface="Times New Roman"/>
              </a:rPr>
              <a:t>а</a:t>
            </a:r>
            <a:r>
              <a:rPr sz="23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ты</a:t>
            </a:r>
            <a:r>
              <a:rPr lang="ru-RU"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dirty="0" err="1">
                <a:solidFill>
                  <a:srgbClr val="FFC000"/>
                </a:solidFill>
                <a:latin typeface="Times New Roman"/>
                <a:cs typeface="Times New Roman"/>
              </a:rPr>
              <a:t>э</a:t>
            </a:r>
            <a:r>
              <a:rPr sz="2300" b="1" spc="-10" dirty="0" err="1">
                <a:solidFill>
                  <a:srgbClr val="FFC000"/>
                </a:solidFill>
                <a:latin typeface="Times New Roman"/>
                <a:cs typeface="Times New Roman"/>
              </a:rPr>
              <a:t>не</a:t>
            </a:r>
            <a:r>
              <a:rPr sz="2300" b="1" dirty="0" err="1">
                <a:solidFill>
                  <a:srgbClr val="FFC000"/>
                </a:solidFill>
                <a:latin typeface="Times New Roman"/>
                <a:cs typeface="Times New Roman"/>
              </a:rPr>
              <a:t>р</a:t>
            </a:r>
            <a:r>
              <a:rPr sz="2300" b="1" spc="-10" dirty="0" err="1">
                <a:solidFill>
                  <a:srgbClr val="FFC000"/>
                </a:solidFill>
                <a:latin typeface="Times New Roman"/>
                <a:cs typeface="Times New Roman"/>
              </a:rPr>
              <a:t>ги</a:t>
            </a:r>
            <a:r>
              <a:rPr sz="2300" b="1" spc="-5" dirty="0" err="1">
                <a:solidFill>
                  <a:srgbClr val="FFC000"/>
                </a:solidFill>
                <a:latin typeface="Times New Roman"/>
                <a:cs typeface="Times New Roman"/>
              </a:rPr>
              <a:t>и</a:t>
            </a:r>
            <a:r>
              <a:rPr lang="ru-RU" sz="23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FFC000"/>
                </a:solidFill>
                <a:latin typeface="Times New Roman"/>
                <a:cs typeface="Times New Roman"/>
              </a:rPr>
              <a:t>на</a:t>
            </a:r>
            <a:r>
              <a:rPr sz="23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  </a:t>
            </a:r>
            <a:r>
              <a:rPr sz="2300" b="1" spc="-15" dirty="0">
                <a:solidFill>
                  <a:srgbClr val="FFC000"/>
                </a:solidFill>
                <a:latin typeface="Times New Roman"/>
                <a:cs typeface="Times New Roman"/>
              </a:rPr>
              <a:t>терморегуляцию;</a:t>
            </a:r>
            <a:endParaRPr sz="2300" b="1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R="7620">
              <a:spcBef>
                <a:spcPts val="0"/>
              </a:spcBef>
              <a:buAutoNum type="arabicParenR"/>
              <a:tabLst>
                <a:tab pos="342900" algn="l"/>
              </a:tabLst>
            </a:pPr>
            <a:r>
              <a:rPr sz="23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кочёвки </a:t>
            </a:r>
            <a:r>
              <a:rPr sz="23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позволяют </a:t>
            </a:r>
            <a:r>
              <a:rPr sz="23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перемещаться </a:t>
            </a:r>
            <a:r>
              <a:rPr sz="23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 </a:t>
            </a:r>
            <a:r>
              <a:rPr sz="23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места, </a:t>
            </a:r>
            <a:r>
              <a:rPr sz="23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где </a:t>
            </a:r>
            <a:r>
              <a:rPr sz="23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больше </a:t>
            </a:r>
            <a:r>
              <a:rPr sz="23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корма  </a:t>
            </a:r>
            <a:r>
              <a:rPr sz="23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(обеспечивают избегание </a:t>
            </a:r>
            <a:r>
              <a:rPr sz="23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мест </a:t>
            </a:r>
            <a:r>
              <a:rPr sz="23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с </a:t>
            </a:r>
            <a:r>
              <a:rPr sz="23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наиболее сильными</a:t>
            </a:r>
            <a:r>
              <a:rPr sz="2300" b="1" spc="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морозами).</a:t>
            </a:r>
            <a:endParaRPr sz="23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i="1" spc="-5" dirty="0">
                <a:latin typeface="Times New Roman"/>
                <a:cs typeface="Times New Roman"/>
              </a:rPr>
              <a:t>За </a:t>
            </a:r>
            <a:r>
              <a:rPr i="1" spc="-15" dirty="0">
                <a:latin typeface="Times New Roman"/>
                <a:cs typeface="Times New Roman"/>
              </a:rPr>
              <a:t>дополнительную</a:t>
            </a:r>
            <a:r>
              <a:rPr i="1" spc="520" dirty="0">
                <a:latin typeface="Times New Roman"/>
                <a:cs typeface="Times New Roman"/>
              </a:rPr>
              <a:t> </a:t>
            </a:r>
            <a:r>
              <a:rPr i="1" spc="-15" dirty="0">
                <a:latin typeface="Times New Roman"/>
                <a:cs typeface="Times New Roman"/>
              </a:rPr>
              <a:t>информацию, </a:t>
            </a:r>
            <a:r>
              <a:rPr i="1" spc="-5" dirty="0">
                <a:latin typeface="Times New Roman"/>
                <a:cs typeface="Times New Roman"/>
              </a:rPr>
              <a:t>не </a:t>
            </a:r>
            <a:r>
              <a:rPr i="1" spc="-10" dirty="0">
                <a:latin typeface="Times New Roman"/>
                <a:cs typeface="Times New Roman"/>
              </a:rPr>
              <a:t>имеющую </a:t>
            </a:r>
            <a:r>
              <a:rPr i="1" spc="-5" dirty="0">
                <a:latin typeface="Times New Roman"/>
                <a:cs typeface="Times New Roman"/>
              </a:rPr>
              <a:t>отношения  к </a:t>
            </a:r>
            <a:r>
              <a:rPr i="1" spc="-10" dirty="0">
                <a:latin typeface="Times New Roman"/>
                <a:cs typeface="Times New Roman"/>
              </a:rPr>
              <a:t>вопросу </a:t>
            </a:r>
            <a:r>
              <a:rPr i="1" spc="-5" dirty="0">
                <a:latin typeface="Times New Roman"/>
                <a:cs typeface="Times New Roman"/>
              </a:rPr>
              <a:t>задания, баллы не </a:t>
            </a:r>
            <a:r>
              <a:rPr i="1" spc="-10" dirty="0">
                <a:latin typeface="Times New Roman"/>
                <a:cs typeface="Times New Roman"/>
              </a:rPr>
              <a:t>начисляются, </a:t>
            </a:r>
            <a:r>
              <a:rPr i="1" spc="-5" dirty="0">
                <a:latin typeface="Times New Roman"/>
                <a:cs typeface="Times New Roman"/>
              </a:rPr>
              <a:t>но за наличие в </a:t>
            </a:r>
            <a:r>
              <a:rPr i="1" spc="-10" dirty="0">
                <a:latin typeface="Times New Roman"/>
                <a:cs typeface="Times New Roman"/>
              </a:rPr>
              <a:t>ней  </a:t>
            </a:r>
            <a:r>
              <a:rPr i="1" spc="-5" dirty="0">
                <a:latin typeface="Times New Roman"/>
                <a:cs typeface="Times New Roman"/>
              </a:rPr>
              <a:t>ошибок </a:t>
            </a:r>
            <a:r>
              <a:rPr i="1" spc="-10" dirty="0">
                <a:latin typeface="Times New Roman"/>
                <a:cs typeface="Times New Roman"/>
              </a:rPr>
              <a:t>снимается </a:t>
            </a:r>
            <a:r>
              <a:rPr i="1" spc="-5" dirty="0">
                <a:latin typeface="Times New Roman"/>
                <a:cs typeface="Times New Roman"/>
              </a:rPr>
              <a:t>1</a:t>
            </a:r>
            <a:r>
              <a:rPr i="1" spc="-10" dirty="0">
                <a:latin typeface="Times New Roman"/>
                <a:cs typeface="Times New Roman"/>
              </a:rPr>
              <a:t> </a:t>
            </a:r>
            <a:r>
              <a:rPr i="1" spc="-5" dirty="0">
                <a:latin typeface="Times New Roman"/>
                <a:cs typeface="Times New Roman"/>
              </a:rPr>
              <a:t>балл</a:t>
            </a:r>
            <a:endParaRPr dirty="0">
              <a:latin typeface="Times New Roman"/>
              <a:cs typeface="Times New Roman"/>
            </a:endParaRP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00FB7420-7DCE-AD37-A43F-305995774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52712"/>
              </p:ext>
            </p:extLst>
          </p:nvPr>
        </p:nvGraphicFramePr>
        <p:xfrm>
          <a:off x="1048624" y="4970905"/>
          <a:ext cx="6608918" cy="18561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39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093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себя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все названные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выше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элементы,</a:t>
                      </a:r>
                      <a:r>
                        <a:rPr sz="12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 err="1">
                          <a:latin typeface="Arial"/>
                          <a:cs typeface="Arial"/>
                        </a:rPr>
                        <a:t>не</a:t>
                      </a:r>
                      <a:r>
                        <a:rPr lang="ru-RU" sz="12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 err="1">
                          <a:latin typeface="Arial"/>
                          <a:cs typeface="Arial"/>
                        </a:rPr>
                        <a:t>содержит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биологических</a:t>
                      </a:r>
                      <a:r>
                        <a:rPr sz="12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62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spc="-15" dirty="0" err="1">
                          <a:latin typeface="Arial"/>
                          <a:cs typeface="Arial"/>
                        </a:rPr>
                        <a:t>себя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spc="-15" dirty="0">
                          <a:latin typeface="Arial"/>
                          <a:cs typeface="Arial"/>
                        </a:rPr>
                        <a:t>три </a:t>
                      </a:r>
                      <a:r>
                        <a:rPr sz="1200" spc="-5" dirty="0" err="1">
                          <a:latin typeface="Arial"/>
                          <a:cs typeface="Arial"/>
                        </a:rPr>
                        <a:t>из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названных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2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 err="1">
                          <a:latin typeface="Arial"/>
                          <a:cs typeface="Arial"/>
                        </a:rPr>
                        <a:t>элементов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 err="1">
                          <a:latin typeface="Arial"/>
                          <a:cs typeface="Arial"/>
                        </a:rPr>
                        <a:t>которые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62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Ответ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включает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spc="-15" dirty="0" err="1">
                          <a:latin typeface="Arial"/>
                          <a:cs typeface="Arial"/>
                        </a:rPr>
                        <a:t>себя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spc="-5" dirty="0">
                          <a:latin typeface="Arial"/>
                          <a:cs typeface="Arial"/>
                        </a:rPr>
                        <a:t>две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из названных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выше</a:t>
                      </a:r>
                      <a:r>
                        <a:rPr sz="12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 err="1">
                          <a:latin typeface="Arial"/>
                          <a:cs typeface="Arial"/>
                        </a:rPr>
                        <a:t>элементов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ru-RU"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 err="1">
                          <a:latin typeface="Arial"/>
                          <a:cs typeface="Arial"/>
                        </a:rPr>
                        <a:t>которые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не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содержат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биологических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ошибок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62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Все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иные ситуации, не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соответствующие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правилам</a:t>
                      </a: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выставления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3,</a:t>
                      </a:r>
                      <a:r>
                        <a:rPr lang="ru-RU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 и 1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балла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695162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377" y="6064100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0" y="39847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4B0653D-ABC3-1A60-3490-9D32846C0B5A}"/>
              </a:ext>
            </a:extLst>
          </p:cNvPr>
          <p:cNvSpPr/>
          <p:nvPr/>
        </p:nvSpPr>
        <p:spPr>
          <a:xfrm>
            <a:off x="143567" y="804031"/>
            <a:ext cx="5191832" cy="4162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4DD87866-B038-1821-7E5A-CA54A2A057C1}"/>
              </a:ext>
            </a:extLst>
          </p:cNvPr>
          <p:cNvSpPr txBox="1"/>
          <p:nvPr/>
        </p:nvSpPr>
        <p:spPr>
          <a:xfrm>
            <a:off x="5830349" y="89841"/>
            <a:ext cx="6225250" cy="4242187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R="8890">
              <a:spcBef>
                <a:spcPts val="0"/>
              </a:spcBef>
              <a:tabLst>
                <a:tab pos="345440" algn="l"/>
              </a:tabLst>
            </a:pPr>
            <a:r>
              <a:rPr lang="ru-RU" sz="2100" spc="-5" dirty="0">
                <a:latin typeface="Times New Roman"/>
                <a:cs typeface="Times New Roman"/>
              </a:rPr>
              <a:t>Элементы ответа:</a:t>
            </a:r>
          </a:p>
          <a:p>
            <a:pPr marR="8890">
              <a:spcBef>
                <a:spcPts val="0"/>
              </a:spcBef>
              <a:buAutoNum type="arabicParenR"/>
              <a:tabLst>
                <a:tab pos="345440" algn="l"/>
              </a:tabLst>
            </a:pPr>
            <a:r>
              <a:rPr sz="2100" spc="-5" dirty="0" err="1">
                <a:latin typeface="Times New Roman"/>
                <a:cs typeface="Times New Roman"/>
              </a:rPr>
              <a:t>при</a:t>
            </a:r>
            <a:r>
              <a:rPr sz="2100" spc="-5" dirty="0">
                <a:latin typeface="Times New Roman"/>
                <a:cs typeface="Times New Roman"/>
              </a:rPr>
              <a:t> </a:t>
            </a:r>
            <a:r>
              <a:rPr sz="2100" spc="-25" dirty="0">
                <a:latin typeface="Times New Roman"/>
                <a:cs typeface="Times New Roman"/>
              </a:rPr>
              <a:t>нахохливании </a:t>
            </a:r>
            <a:r>
              <a:rPr sz="2100" spc="-10" dirty="0">
                <a:latin typeface="Times New Roman"/>
                <a:cs typeface="Times New Roman"/>
              </a:rPr>
              <a:t>образуется теплоизолирующая воздушная  </a:t>
            </a:r>
            <a:r>
              <a:rPr sz="2100" dirty="0">
                <a:latin typeface="Times New Roman"/>
                <a:cs typeface="Times New Roman"/>
              </a:rPr>
              <a:t>прослойка </a:t>
            </a:r>
            <a:r>
              <a:rPr sz="2100" spc="-10" dirty="0">
                <a:latin typeface="Times New Roman"/>
                <a:cs typeface="Times New Roman"/>
              </a:rPr>
              <a:t>между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перьями;</a:t>
            </a:r>
            <a:endParaRPr sz="2100" dirty="0">
              <a:latin typeface="Times New Roman"/>
              <a:cs typeface="Times New Roman"/>
            </a:endParaRPr>
          </a:p>
          <a:p>
            <a:pPr marR="8255">
              <a:spcBef>
                <a:spcPts val="0"/>
              </a:spcBef>
              <a:buAutoNum type="arabicParenR"/>
              <a:tabLst>
                <a:tab pos="403860" algn="l"/>
                <a:tab pos="405130" algn="l"/>
                <a:tab pos="1717675" algn="l"/>
                <a:tab pos="3451860" algn="l"/>
                <a:tab pos="4847590" algn="l"/>
                <a:tab pos="5664835" algn="l"/>
                <a:tab pos="6261735" algn="l"/>
              </a:tabLst>
            </a:pPr>
            <a:r>
              <a:rPr lang="ru-RU" sz="2100" spc="-10" dirty="0">
                <a:latin typeface="Times New Roman"/>
                <a:cs typeface="Times New Roman"/>
              </a:rPr>
              <a:t>д</a:t>
            </a:r>
            <a:r>
              <a:rPr sz="2100" dirty="0" err="1">
                <a:latin typeface="Times New Roman"/>
                <a:cs typeface="Times New Roman"/>
              </a:rPr>
              <a:t>р</a:t>
            </a:r>
            <a:r>
              <a:rPr sz="2100" spc="-50" dirty="0" err="1">
                <a:latin typeface="Times New Roman"/>
                <a:cs typeface="Times New Roman"/>
              </a:rPr>
              <a:t>о</a:t>
            </a:r>
            <a:r>
              <a:rPr sz="2100" spc="-10" dirty="0" err="1">
                <a:latin typeface="Times New Roman"/>
                <a:cs typeface="Times New Roman"/>
              </a:rPr>
              <a:t>жа</a:t>
            </a:r>
            <a:r>
              <a:rPr sz="2100" spc="-5" dirty="0" err="1">
                <a:latin typeface="Times New Roman"/>
                <a:cs typeface="Times New Roman"/>
              </a:rPr>
              <a:t>н</a:t>
            </a:r>
            <a:r>
              <a:rPr sz="2100" spc="-10" dirty="0" err="1">
                <a:latin typeface="Times New Roman"/>
                <a:cs typeface="Times New Roman"/>
              </a:rPr>
              <a:t>и</a:t>
            </a:r>
            <a:r>
              <a:rPr sz="2100" spc="-5" dirty="0" err="1">
                <a:latin typeface="Times New Roman"/>
                <a:cs typeface="Times New Roman"/>
              </a:rPr>
              <a:t>е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spc="-10" dirty="0" err="1">
                <a:latin typeface="Times New Roman"/>
                <a:cs typeface="Times New Roman"/>
              </a:rPr>
              <a:t>с</a:t>
            </a:r>
            <a:r>
              <a:rPr sz="2100" spc="-5" dirty="0" err="1">
                <a:latin typeface="Times New Roman"/>
                <a:cs typeface="Times New Roman"/>
              </a:rPr>
              <a:t>п</a:t>
            </a:r>
            <a:r>
              <a:rPr sz="2100" spc="60" dirty="0" err="1">
                <a:latin typeface="Times New Roman"/>
                <a:cs typeface="Times New Roman"/>
              </a:rPr>
              <a:t>о</a:t>
            </a:r>
            <a:r>
              <a:rPr sz="2100" spc="-10" dirty="0" err="1">
                <a:latin typeface="Times New Roman"/>
                <a:cs typeface="Times New Roman"/>
              </a:rPr>
              <a:t>с</a:t>
            </a:r>
            <a:r>
              <a:rPr sz="2100" dirty="0" err="1">
                <a:latin typeface="Times New Roman"/>
                <a:cs typeface="Times New Roman"/>
              </a:rPr>
              <a:t>о</a:t>
            </a:r>
            <a:r>
              <a:rPr sz="2100" spc="-10" dirty="0" err="1">
                <a:latin typeface="Times New Roman"/>
                <a:cs typeface="Times New Roman"/>
              </a:rPr>
              <a:t>бс</a:t>
            </a:r>
            <a:r>
              <a:rPr sz="2100" spc="-5" dirty="0" err="1">
                <a:latin typeface="Times New Roman"/>
                <a:cs typeface="Times New Roman"/>
              </a:rPr>
              <a:t>т</a:t>
            </a:r>
            <a:r>
              <a:rPr sz="2100" spc="-85" dirty="0" err="1">
                <a:latin typeface="Times New Roman"/>
                <a:cs typeface="Times New Roman"/>
              </a:rPr>
              <a:t>в</a:t>
            </a:r>
            <a:r>
              <a:rPr sz="2100" spc="-25" dirty="0" err="1">
                <a:latin typeface="Times New Roman"/>
                <a:cs typeface="Times New Roman"/>
              </a:rPr>
              <a:t>у</a:t>
            </a:r>
            <a:r>
              <a:rPr sz="2100" spc="-10" dirty="0" err="1">
                <a:latin typeface="Times New Roman"/>
                <a:cs typeface="Times New Roman"/>
              </a:rPr>
              <a:t>е</a:t>
            </a:r>
            <a:r>
              <a:rPr sz="2100" spc="-5" dirty="0" err="1">
                <a:latin typeface="Times New Roman"/>
                <a:cs typeface="Times New Roman"/>
              </a:rPr>
              <a:t>т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spc="-10" dirty="0" err="1">
                <a:latin typeface="Times New Roman"/>
                <a:cs typeface="Times New Roman"/>
              </a:rPr>
              <a:t>в</a:t>
            </a:r>
            <a:r>
              <a:rPr sz="2100" spc="-5" dirty="0" err="1">
                <a:latin typeface="Times New Roman"/>
                <a:cs typeface="Times New Roman"/>
              </a:rPr>
              <a:t>ы</a:t>
            </a:r>
            <a:r>
              <a:rPr sz="2100" dirty="0" err="1">
                <a:latin typeface="Times New Roman"/>
                <a:cs typeface="Times New Roman"/>
              </a:rPr>
              <a:t>ра</a:t>
            </a:r>
            <a:r>
              <a:rPr sz="2100" spc="-10" dirty="0" err="1">
                <a:latin typeface="Times New Roman"/>
                <a:cs typeface="Times New Roman"/>
              </a:rPr>
              <a:t>б</a:t>
            </a:r>
            <a:r>
              <a:rPr sz="2100" spc="-25" dirty="0" err="1">
                <a:latin typeface="Times New Roman"/>
                <a:cs typeface="Times New Roman"/>
              </a:rPr>
              <a:t>о</a:t>
            </a:r>
            <a:r>
              <a:rPr sz="2100" spc="-5" dirty="0" err="1">
                <a:latin typeface="Times New Roman"/>
                <a:cs typeface="Times New Roman"/>
              </a:rPr>
              <a:t>т</a:t>
            </a:r>
            <a:r>
              <a:rPr sz="2100" spc="-55" dirty="0" err="1">
                <a:latin typeface="Times New Roman"/>
                <a:cs typeface="Times New Roman"/>
              </a:rPr>
              <a:t>к</a:t>
            </a:r>
            <a:r>
              <a:rPr sz="2100" spc="-5" dirty="0" err="1">
                <a:latin typeface="Times New Roman"/>
                <a:cs typeface="Times New Roman"/>
              </a:rPr>
              <a:t>е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spc="-5" dirty="0" err="1">
                <a:latin typeface="Times New Roman"/>
                <a:cs typeface="Times New Roman"/>
              </a:rPr>
              <a:t>т</a:t>
            </a:r>
            <a:r>
              <a:rPr sz="2100" spc="-10" dirty="0" err="1">
                <a:latin typeface="Times New Roman"/>
                <a:cs typeface="Times New Roman"/>
              </a:rPr>
              <a:t>еп</a:t>
            </a:r>
            <a:r>
              <a:rPr sz="2100" dirty="0" err="1">
                <a:latin typeface="Times New Roman"/>
                <a:cs typeface="Times New Roman"/>
              </a:rPr>
              <a:t>л</a:t>
            </a:r>
            <a:r>
              <a:rPr sz="2100" spc="-5" dirty="0" err="1">
                <a:latin typeface="Times New Roman"/>
                <a:cs typeface="Times New Roman"/>
              </a:rPr>
              <a:t>а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spc="-10" dirty="0" err="1">
                <a:latin typeface="Times New Roman"/>
                <a:cs typeface="Times New Roman"/>
              </a:rPr>
              <a:t>п</a:t>
            </a:r>
            <a:r>
              <a:rPr sz="2100" dirty="0" err="1">
                <a:latin typeface="Times New Roman"/>
                <a:cs typeface="Times New Roman"/>
              </a:rPr>
              <a:t>р</a:t>
            </a:r>
            <a:r>
              <a:rPr sz="2100" spc="-5" dirty="0" err="1">
                <a:latin typeface="Times New Roman"/>
                <a:cs typeface="Times New Roman"/>
              </a:rPr>
              <a:t>и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spc="-10" dirty="0" err="1">
                <a:latin typeface="Times New Roman"/>
                <a:cs typeface="Times New Roman"/>
              </a:rPr>
              <a:t>с</a:t>
            </a:r>
            <a:r>
              <a:rPr sz="2100" dirty="0" err="1">
                <a:latin typeface="Times New Roman"/>
                <a:cs typeface="Times New Roman"/>
              </a:rPr>
              <a:t>о</a:t>
            </a:r>
            <a:r>
              <a:rPr sz="2100" spc="-5" dirty="0" err="1">
                <a:latin typeface="Times New Roman"/>
                <a:cs typeface="Times New Roman"/>
              </a:rPr>
              <a:t>к</a:t>
            </a:r>
            <a:r>
              <a:rPr sz="2100" dirty="0" err="1">
                <a:latin typeface="Times New Roman"/>
                <a:cs typeface="Times New Roman"/>
              </a:rPr>
              <a:t>р</a:t>
            </a:r>
            <a:r>
              <a:rPr sz="2100" spc="-10" dirty="0" err="1">
                <a:latin typeface="Times New Roman"/>
                <a:cs typeface="Times New Roman"/>
              </a:rPr>
              <a:t>а</a:t>
            </a:r>
            <a:r>
              <a:rPr sz="2100" spc="-5" dirty="0" err="1">
                <a:latin typeface="Times New Roman"/>
                <a:cs typeface="Times New Roman"/>
              </a:rPr>
              <a:t>щ</a:t>
            </a:r>
            <a:r>
              <a:rPr sz="2100" spc="-10" dirty="0" err="1">
                <a:latin typeface="Times New Roman"/>
                <a:cs typeface="Times New Roman"/>
              </a:rPr>
              <a:t>е</a:t>
            </a:r>
            <a:r>
              <a:rPr sz="2100" spc="-5" dirty="0" err="1">
                <a:latin typeface="Times New Roman"/>
                <a:cs typeface="Times New Roman"/>
              </a:rPr>
              <a:t>н</a:t>
            </a:r>
            <a:r>
              <a:rPr sz="2100" spc="5" dirty="0" err="1">
                <a:latin typeface="Times New Roman"/>
                <a:cs typeface="Times New Roman"/>
              </a:rPr>
              <a:t>и</a:t>
            </a:r>
            <a:r>
              <a:rPr sz="2100" spc="-5" dirty="0" err="1">
                <a:latin typeface="Times New Roman"/>
                <a:cs typeface="Times New Roman"/>
              </a:rPr>
              <a:t>и</a:t>
            </a:r>
            <a:r>
              <a:rPr sz="2100" spc="-5" dirty="0">
                <a:latin typeface="Times New Roman"/>
                <a:cs typeface="Times New Roman"/>
              </a:rPr>
              <a:t>  мышц;</a:t>
            </a:r>
            <a:endParaRPr sz="2100" dirty="0">
              <a:latin typeface="Times New Roman"/>
              <a:cs typeface="Times New Roman"/>
            </a:endParaRPr>
          </a:p>
          <a:p>
            <a:pPr marR="5080">
              <a:spcBef>
                <a:spcPts val="0"/>
              </a:spcBef>
              <a:buAutoNum type="arabicParenR"/>
              <a:tabLst>
                <a:tab pos="635635" algn="l"/>
                <a:tab pos="636270" algn="l"/>
                <a:tab pos="1800225" algn="l"/>
                <a:tab pos="3159125" algn="l"/>
                <a:tab pos="4799330" algn="l"/>
                <a:tab pos="6108065" algn="l"/>
                <a:tab pos="7443470" algn="l"/>
              </a:tabLst>
            </a:pPr>
            <a:r>
              <a:rPr lang="ru-RU" sz="2100" spc="-5" dirty="0">
                <a:latin typeface="Times New Roman"/>
                <a:cs typeface="Times New Roman"/>
              </a:rPr>
              <a:t>ч</a:t>
            </a:r>
            <a:r>
              <a:rPr sz="2100" spc="-10" dirty="0" err="1">
                <a:latin typeface="Times New Roman"/>
                <a:cs typeface="Times New Roman"/>
              </a:rPr>
              <a:t>ас</a:t>
            </a:r>
            <a:r>
              <a:rPr sz="2100" spc="-30" dirty="0" err="1">
                <a:latin typeface="Times New Roman"/>
                <a:cs typeface="Times New Roman"/>
              </a:rPr>
              <a:t>т</a:t>
            </a:r>
            <a:r>
              <a:rPr sz="2100" spc="25" dirty="0" err="1">
                <a:latin typeface="Times New Roman"/>
                <a:cs typeface="Times New Roman"/>
              </a:rPr>
              <a:t>о</a:t>
            </a:r>
            <a:r>
              <a:rPr sz="2100" spc="-5" dirty="0" err="1">
                <a:latin typeface="Times New Roman"/>
                <a:cs typeface="Times New Roman"/>
              </a:rPr>
              <a:t>е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spc="-10" dirty="0" err="1">
                <a:latin typeface="Times New Roman"/>
                <a:cs typeface="Times New Roman"/>
              </a:rPr>
              <a:t>пи</a:t>
            </a:r>
            <a:r>
              <a:rPr sz="2100" spc="15" dirty="0" err="1">
                <a:latin typeface="Times New Roman"/>
                <a:cs typeface="Times New Roman"/>
              </a:rPr>
              <a:t>т</a:t>
            </a:r>
            <a:r>
              <a:rPr sz="2100" spc="-10" dirty="0" err="1">
                <a:latin typeface="Times New Roman"/>
                <a:cs typeface="Times New Roman"/>
              </a:rPr>
              <a:t>ани</a:t>
            </a:r>
            <a:r>
              <a:rPr sz="2100" spc="-5" dirty="0" err="1">
                <a:latin typeface="Times New Roman"/>
                <a:cs typeface="Times New Roman"/>
              </a:rPr>
              <a:t>е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spc="-10" dirty="0" err="1">
                <a:latin typeface="Times New Roman"/>
                <a:cs typeface="Times New Roman"/>
              </a:rPr>
              <a:t>п</a:t>
            </a:r>
            <a:r>
              <a:rPr sz="2100" dirty="0" err="1">
                <a:latin typeface="Times New Roman"/>
                <a:cs typeface="Times New Roman"/>
              </a:rPr>
              <a:t>о</a:t>
            </a:r>
            <a:r>
              <a:rPr sz="2100" spc="-5" dirty="0" err="1">
                <a:latin typeface="Times New Roman"/>
                <a:cs typeface="Times New Roman"/>
              </a:rPr>
              <a:t>к</a:t>
            </a:r>
            <a:r>
              <a:rPr sz="2100" dirty="0" err="1">
                <a:latin typeface="Times New Roman"/>
                <a:cs typeface="Times New Roman"/>
              </a:rPr>
              <a:t>р</a:t>
            </a:r>
            <a:r>
              <a:rPr sz="2100" spc="-5" dirty="0" err="1">
                <a:latin typeface="Times New Roman"/>
                <a:cs typeface="Times New Roman"/>
              </a:rPr>
              <a:t>ы</a:t>
            </a:r>
            <a:r>
              <a:rPr sz="2100" spc="-35" dirty="0" err="1">
                <a:latin typeface="Times New Roman"/>
                <a:cs typeface="Times New Roman"/>
              </a:rPr>
              <a:t>в</a:t>
            </a:r>
            <a:r>
              <a:rPr sz="2100" spc="-10" dirty="0" err="1">
                <a:latin typeface="Times New Roman"/>
                <a:cs typeface="Times New Roman"/>
              </a:rPr>
              <a:t>ае</a:t>
            </a:r>
            <a:r>
              <a:rPr sz="2100" spc="-5" dirty="0" err="1">
                <a:latin typeface="Times New Roman"/>
                <a:cs typeface="Times New Roman"/>
              </a:rPr>
              <a:t>т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spc="-10" dirty="0" err="1">
                <a:latin typeface="Times New Roman"/>
                <a:cs typeface="Times New Roman"/>
              </a:rPr>
              <a:t>з</a:t>
            </a:r>
            <a:r>
              <a:rPr sz="2100" spc="-70" dirty="0" err="1">
                <a:latin typeface="Times New Roman"/>
                <a:cs typeface="Times New Roman"/>
              </a:rPr>
              <a:t>а</a:t>
            </a:r>
            <a:r>
              <a:rPr sz="2100" spc="15" dirty="0" err="1">
                <a:latin typeface="Times New Roman"/>
                <a:cs typeface="Times New Roman"/>
              </a:rPr>
              <a:t>т</a:t>
            </a:r>
            <a:r>
              <a:rPr sz="2100" spc="10" dirty="0" err="1">
                <a:latin typeface="Times New Roman"/>
                <a:cs typeface="Times New Roman"/>
              </a:rPr>
              <a:t>р</a:t>
            </a:r>
            <a:r>
              <a:rPr sz="2100" spc="-70" dirty="0" err="1">
                <a:latin typeface="Times New Roman"/>
                <a:cs typeface="Times New Roman"/>
              </a:rPr>
              <a:t>а</a:t>
            </a:r>
            <a:r>
              <a:rPr sz="2100" spc="-5" dirty="0" err="1">
                <a:latin typeface="Times New Roman"/>
                <a:cs typeface="Times New Roman"/>
              </a:rPr>
              <a:t>ты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dirty="0" err="1">
                <a:latin typeface="Times New Roman"/>
                <a:cs typeface="Times New Roman"/>
              </a:rPr>
              <a:t>э</a:t>
            </a:r>
            <a:r>
              <a:rPr sz="2100" spc="-10" dirty="0" err="1">
                <a:latin typeface="Times New Roman"/>
                <a:cs typeface="Times New Roman"/>
              </a:rPr>
              <a:t>не</a:t>
            </a:r>
            <a:r>
              <a:rPr sz="2100" dirty="0" err="1">
                <a:latin typeface="Times New Roman"/>
                <a:cs typeface="Times New Roman"/>
              </a:rPr>
              <a:t>р</a:t>
            </a:r>
            <a:r>
              <a:rPr sz="2100" spc="-10" dirty="0" err="1">
                <a:latin typeface="Times New Roman"/>
                <a:cs typeface="Times New Roman"/>
              </a:rPr>
              <a:t>ги</a:t>
            </a:r>
            <a:r>
              <a:rPr sz="2100" spc="-5" dirty="0" err="1">
                <a:latin typeface="Times New Roman"/>
                <a:cs typeface="Times New Roman"/>
              </a:rPr>
              <a:t>и</a:t>
            </a:r>
            <a:r>
              <a:rPr lang="ru-RU" sz="2100" spc="-5" dirty="0">
                <a:latin typeface="Times New Roman"/>
                <a:cs typeface="Times New Roman"/>
              </a:rPr>
              <a:t> </a:t>
            </a:r>
            <a:r>
              <a:rPr sz="2100" spc="-10" dirty="0" err="1">
                <a:latin typeface="Times New Roman"/>
                <a:cs typeface="Times New Roman"/>
              </a:rPr>
              <a:t>на</a:t>
            </a:r>
            <a:r>
              <a:rPr sz="2100" spc="-10" dirty="0">
                <a:latin typeface="Times New Roman"/>
                <a:cs typeface="Times New Roman"/>
              </a:rPr>
              <a:t>  </a:t>
            </a:r>
            <a:r>
              <a:rPr sz="2100" spc="-15" dirty="0">
                <a:latin typeface="Times New Roman"/>
                <a:cs typeface="Times New Roman"/>
              </a:rPr>
              <a:t>терморегуляцию;</a:t>
            </a:r>
            <a:endParaRPr sz="2100" dirty="0">
              <a:latin typeface="Times New Roman"/>
              <a:cs typeface="Times New Roman"/>
            </a:endParaRPr>
          </a:p>
          <a:p>
            <a:pPr marR="7620">
              <a:spcBef>
                <a:spcPts val="0"/>
              </a:spcBef>
              <a:buAutoNum type="arabicParenR"/>
              <a:tabLst>
                <a:tab pos="342900" algn="l"/>
              </a:tabLst>
            </a:pPr>
            <a:r>
              <a:rPr sz="2100" spc="-30" dirty="0">
                <a:latin typeface="Times New Roman"/>
                <a:cs typeface="Times New Roman"/>
              </a:rPr>
              <a:t>кочёвки </a:t>
            </a:r>
            <a:r>
              <a:rPr sz="2100" spc="-15" dirty="0">
                <a:latin typeface="Times New Roman"/>
                <a:cs typeface="Times New Roman"/>
              </a:rPr>
              <a:t>позволяют </a:t>
            </a:r>
            <a:r>
              <a:rPr sz="2100" spc="-10" dirty="0">
                <a:latin typeface="Times New Roman"/>
                <a:cs typeface="Times New Roman"/>
              </a:rPr>
              <a:t>перемещаться </a:t>
            </a:r>
            <a:r>
              <a:rPr sz="2100" spc="-5" dirty="0">
                <a:latin typeface="Times New Roman"/>
                <a:cs typeface="Times New Roman"/>
              </a:rPr>
              <a:t>в </a:t>
            </a:r>
            <a:r>
              <a:rPr sz="2100" spc="5" dirty="0">
                <a:latin typeface="Times New Roman"/>
                <a:cs typeface="Times New Roman"/>
              </a:rPr>
              <a:t>места, </a:t>
            </a:r>
            <a:r>
              <a:rPr sz="2100" spc="-40" dirty="0">
                <a:latin typeface="Times New Roman"/>
                <a:cs typeface="Times New Roman"/>
              </a:rPr>
              <a:t>где </a:t>
            </a:r>
            <a:r>
              <a:rPr sz="2100" spc="-10" dirty="0">
                <a:latin typeface="Times New Roman"/>
                <a:cs typeface="Times New Roman"/>
              </a:rPr>
              <a:t>больше </a:t>
            </a:r>
            <a:r>
              <a:rPr sz="2100" spc="-35" dirty="0">
                <a:latin typeface="Times New Roman"/>
                <a:cs typeface="Times New Roman"/>
              </a:rPr>
              <a:t>корма  </a:t>
            </a:r>
            <a:r>
              <a:rPr sz="2100" spc="-10" dirty="0">
                <a:latin typeface="Times New Roman"/>
                <a:cs typeface="Times New Roman"/>
              </a:rPr>
              <a:t>(обеспечивают избегание </a:t>
            </a:r>
            <a:r>
              <a:rPr sz="2100" spc="10" dirty="0">
                <a:latin typeface="Times New Roman"/>
                <a:cs typeface="Times New Roman"/>
              </a:rPr>
              <a:t>мест </a:t>
            </a:r>
            <a:r>
              <a:rPr sz="2100" spc="-5" dirty="0">
                <a:latin typeface="Times New Roman"/>
                <a:cs typeface="Times New Roman"/>
              </a:rPr>
              <a:t>с </a:t>
            </a:r>
            <a:r>
              <a:rPr sz="2100" spc="-10" dirty="0">
                <a:latin typeface="Times New Roman"/>
                <a:cs typeface="Times New Roman"/>
              </a:rPr>
              <a:t>наиболее сильными</a:t>
            </a:r>
            <a:r>
              <a:rPr sz="2100" spc="6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морозами).</a:t>
            </a:r>
            <a:endParaRPr sz="2100" dirty="0"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sz="2100" i="1" spc="-5" dirty="0">
                <a:latin typeface="Times New Roman"/>
                <a:cs typeface="Times New Roman"/>
              </a:rPr>
              <a:t>За </a:t>
            </a:r>
            <a:r>
              <a:rPr sz="2100" i="1" spc="-15" dirty="0">
                <a:latin typeface="Times New Roman"/>
                <a:cs typeface="Times New Roman"/>
              </a:rPr>
              <a:t>дополнительную</a:t>
            </a:r>
            <a:r>
              <a:rPr sz="2100" i="1" spc="520" dirty="0">
                <a:latin typeface="Times New Roman"/>
                <a:cs typeface="Times New Roman"/>
              </a:rPr>
              <a:t> </a:t>
            </a:r>
            <a:r>
              <a:rPr sz="2100" i="1" spc="-15" dirty="0">
                <a:latin typeface="Times New Roman"/>
                <a:cs typeface="Times New Roman"/>
              </a:rPr>
              <a:t>информацию, </a:t>
            </a:r>
            <a:r>
              <a:rPr sz="2100" i="1" spc="-5" dirty="0">
                <a:latin typeface="Times New Roman"/>
                <a:cs typeface="Times New Roman"/>
              </a:rPr>
              <a:t>не </a:t>
            </a:r>
            <a:r>
              <a:rPr sz="2100" i="1" spc="-10" dirty="0">
                <a:latin typeface="Times New Roman"/>
                <a:cs typeface="Times New Roman"/>
              </a:rPr>
              <a:t>имеющую </a:t>
            </a:r>
            <a:r>
              <a:rPr sz="2100" i="1" spc="-5" dirty="0">
                <a:latin typeface="Times New Roman"/>
                <a:cs typeface="Times New Roman"/>
              </a:rPr>
              <a:t>отношения  к </a:t>
            </a:r>
            <a:r>
              <a:rPr sz="2100" i="1" spc="-10" dirty="0">
                <a:latin typeface="Times New Roman"/>
                <a:cs typeface="Times New Roman"/>
              </a:rPr>
              <a:t>вопросу </a:t>
            </a:r>
            <a:r>
              <a:rPr sz="2100" i="1" spc="-5" dirty="0">
                <a:latin typeface="Times New Roman"/>
                <a:cs typeface="Times New Roman"/>
              </a:rPr>
              <a:t>задания, баллы не </a:t>
            </a:r>
            <a:r>
              <a:rPr sz="2100" i="1" spc="-10" dirty="0">
                <a:latin typeface="Times New Roman"/>
                <a:cs typeface="Times New Roman"/>
              </a:rPr>
              <a:t>начисляются, </a:t>
            </a:r>
            <a:r>
              <a:rPr sz="2100" i="1" spc="-5" dirty="0">
                <a:latin typeface="Times New Roman"/>
                <a:cs typeface="Times New Roman"/>
              </a:rPr>
              <a:t>но за наличие в </a:t>
            </a:r>
            <a:r>
              <a:rPr sz="2100" i="1" spc="-10" dirty="0">
                <a:latin typeface="Times New Roman"/>
                <a:cs typeface="Times New Roman"/>
              </a:rPr>
              <a:t>ней  </a:t>
            </a:r>
            <a:r>
              <a:rPr sz="2100" i="1" spc="-5" dirty="0">
                <a:latin typeface="Times New Roman"/>
                <a:cs typeface="Times New Roman"/>
              </a:rPr>
              <a:t>ошибок </a:t>
            </a:r>
            <a:r>
              <a:rPr sz="2100" i="1" spc="-10" dirty="0">
                <a:latin typeface="Times New Roman"/>
                <a:cs typeface="Times New Roman"/>
              </a:rPr>
              <a:t>снимается </a:t>
            </a:r>
            <a:r>
              <a:rPr sz="2100" i="1" spc="-5" dirty="0">
                <a:latin typeface="Times New Roman"/>
                <a:cs typeface="Times New Roman"/>
              </a:rPr>
              <a:t>1</a:t>
            </a:r>
            <a:r>
              <a:rPr sz="2100" i="1" spc="-10" dirty="0">
                <a:latin typeface="Times New Roman"/>
                <a:cs typeface="Times New Roman"/>
              </a:rPr>
              <a:t> </a:t>
            </a:r>
            <a:r>
              <a:rPr sz="2100" i="1" spc="-5" dirty="0">
                <a:latin typeface="Times New Roman"/>
                <a:cs typeface="Times New Roman"/>
              </a:rPr>
              <a:t>балл</a:t>
            </a:r>
            <a:endParaRPr sz="21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8105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377" y="6064100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1 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4B0653D-ABC3-1A60-3490-9D32846C0B5A}"/>
              </a:ext>
            </a:extLst>
          </p:cNvPr>
          <p:cNvSpPr/>
          <p:nvPr/>
        </p:nvSpPr>
        <p:spPr>
          <a:xfrm>
            <a:off x="143567" y="804031"/>
            <a:ext cx="5191832" cy="4162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4DD87866-B038-1821-7E5A-CA54A2A057C1}"/>
              </a:ext>
            </a:extLst>
          </p:cNvPr>
          <p:cNvSpPr txBox="1"/>
          <p:nvPr/>
        </p:nvSpPr>
        <p:spPr>
          <a:xfrm>
            <a:off x="5519956" y="89841"/>
            <a:ext cx="6535643" cy="498085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R="8890">
              <a:spcBef>
                <a:spcPts val="0"/>
              </a:spcBef>
              <a:tabLst>
                <a:tab pos="345440" algn="l"/>
              </a:tabLst>
            </a:pPr>
            <a:r>
              <a:rPr lang="ru-RU" sz="2100" spc="-5" dirty="0">
                <a:latin typeface="Times New Roman"/>
                <a:cs typeface="Times New Roman"/>
              </a:rPr>
              <a:t>Элементы ответа:</a:t>
            </a:r>
          </a:p>
          <a:p>
            <a:pPr marR="8890">
              <a:spcBef>
                <a:spcPts val="0"/>
              </a:spcBef>
              <a:buAutoNum type="arabicParenR"/>
              <a:tabLst>
                <a:tab pos="345440" algn="l"/>
              </a:tabLst>
            </a:pPr>
            <a:r>
              <a:rPr sz="2400" spc="-5" dirty="0" err="1">
                <a:latin typeface="Times New Roman"/>
                <a:cs typeface="Times New Roman"/>
              </a:rPr>
              <a:t>при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нахохливании </a:t>
            </a:r>
            <a:r>
              <a:rPr sz="2400" spc="-10" dirty="0">
                <a:latin typeface="Times New Roman"/>
                <a:cs typeface="Times New Roman"/>
              </a:rPr>
              <a:t>образуется теплоизолирующая воздушная  </a:t>
            </a:r>
            <a:r>
              <a:rPr sz="2400" dirty="0">
                <a:latin typeface="Times New Roman"/>
                <a:cs typeface="Times New Roman"/>
              </a:rPr>
              <a:t>прослойка </a:t>
            </a:r>
            <a:r>
              <a:rPr sz="2400" spc="-10" dirty="0">
                <a:latin typeface="Times New Roman"/>
                <a:cs typeface="Times New Roman"/>
              </a:rPr>
              <a:t>между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перьями;</a:t>
            </a:r>
            <a:endParaRPr sz="2400" dirty="0">
              <a:latin typeface="Times New Roman"/>
              <a:cs typeface="Times New Roman"/>
            </a:endParaRPr>
          </a:p>
          <a:p>
            <a:pPr marR="8255">
              <a:spcBef>
                <a:spcPts val="0"/>
              </a:spcBef>
              <a:buAutoNum type="arabicParenR"/>
              <a:tabLst>
                <a:tab pos="403860" algn="l"/>
                <a:tab pos="405130" algn="l"/>
                <a:tab pos="1717675" algn="l"/>
                <a:tab pos="3451860" algn="l"/>
                <a:tab pos="4847590" algn="l"/>
                <a:tab pos="5664835" algn="l"/>
                <a:tab pos="6261735" algn="l"/>
              </a:tabLst>
            </a:pPr>
            <a:r>
              <a:rPr lang="ru-RU" sz="2400" spc="-10" dirty="0">
                <a:latin typeface="Times New Roman"/>
                <a:cs typeface="Times New Roman"/>
              </a:rPr>
              <a:t>д</a:t>
            </a:r>
            <a:r>
              <a:rPr sz="2400" dirty="0" err="1">
                <a:latin typeface="Times New Roman"/>
                <a:cs typeface="Times New Roman"/>
              </a:rPr>
              <a:t>р</a:t>
            </a:r>
            <a:r>
              <a:rPr sz="2400" spc="-50" dirty="0" err="1">
                <a:latin typeface="Times New Roman"/>
                <a:cs typeface="Times New Roman"/>
              </a:rPr>
              <a:t>о</a:t>
            </a:r>
            <a:r>
              <a:rPr sz="2400" spc="-10" dirty="0" err="1">
                <a:latin typeface="Times New Roman"/>
                <a:cs typeface="Times New Roman"/>
              </a:rPr>
              <a:t>жа</a:t>
            </a:r>
            <a:r>
              <a:rPr sz="2400" spc="-5" dirty="0" err="1">
                <a:latin typeface="Times New Roman"/>
                <a:cs typeface="Times New Roman"/>
              </a:rPr>
              <a:t>н</a:t>
            </a:r>
            <a:r>
              <a:rPr sz="2400" spc="-10" dirty="0" err="1">
                <a:latin typeface="Times New Roman"/>
                <a:cs typeface="Times New Roman"/>
              </a:rPr>
              <a:t>и</a:t>
            </a:r>
            <a:r>
              <a:rPr sz="2400" spc="-5" dirty="0" err="1">
                <a:latin typeface="Times New Roman"/>
                <a:cs typeface="Times New Roman"/>
              </a:rPr>
              <a:t>е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с</a:t>
            </a:r>
            <a:r>
              <a:rPr sz="2400" spc="-5" dirty="0" err="1">
                <a:latin typeface="Times New Roman"/>
                <a:cs typeface="Times New Roman"/>
              </a:rPr>
              <a:t>п</a:t>
            </a:r>
            <a:r>
              <a:rPr sz="2400" spc="60" dirty="0" err="1">
                <a:latin typeface="Times New Roman"/>
                <a:cs typeface="Times New Roman"/>
              </a:rPr>
              <a:t>о</a:t>
            </a:r>
            <a:r>
              <a:rPr sz="2400" spc="-10" dirty="0" err="1">
                <a:latin typeface="Times New Roman"/>
                <a:cs typeface="Times New Roman"/>
              </a:rPr>
              <a:t>с</a:t>
            </a:r>
            <a:r>
              <a:rPr sz="2400" dirty="0" err="1">
                <a:latin typeface="Times New Roman"/>
                <a:cs typeface="Times New Roman"/>
              </a:rPr>
              <a:t>о</a:t>
            </a:r>
            <a:r>
              <a:rPr sz="2400" spc="-10" dirty="0" err="1">
                <a:latin typeface="Times New Roman"/>
                <a:cs typeface="Times New Roman"/>
              </a:rPr>
              <a:t>бс</a:t>
            </a:r>
            <a:r>
              <a:rPr sz="2400" spc="-5" dirty="0" err="1">
                <a:latin typeface="Times New Roman"/>
                <a:cs typeface="Times New Roman"/>
              </a:rPr>
              <a:t>т</a:t>
            </a:r>
            <a:r>
              <a:rPr sz="2400" spc="-85" dirty="0" err="1">
                <a:latin typeface="Times New Roman"/>
                <a:cs typeface="Times New Roman"/>
              </a:rPr>
              <a:t>в</a:t>
            </a:r>
            <a:r>
              <a:rPr sz="2400" spc="-25" dirty="0" err="1">
                <a:latin typeface="Times New Roman"/>
                <a:cs typeface="Times New Roman"/>
              </a:rPr>
              <a:t>у</a:t>
            </a:r>
            <a:r>
              <a:rPr sz="2400" spc="-10" dirty="0" err="1">
                <a:latin typeface="Times New Roman"/>
                <a:cs typeface="Times New Roman"/>
              </a:rPr>
              <a:t>е</a:t>
            </a:r>
            <a:r>
              <a:rPr sz="2400" spc="-5" dirty="0" err="1">
                <a:latin typeface="Times New Roman"/>
                <a:cs typeface="Times New Roman"/>
              </a:rPr>
              <a:t>т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в</a:t>
            </a:r>
            <a:r>
              <a:rPr sz="2400" spc="-5" dirty="0" err="1">
                <a:latin typeface="Times New Roman"/>
                <a:cs typeface="Times New Roman"/>
              </a:rPr>
              <a:t>ы</a:t>
            </a:r>
            <a:r>
              <a:rPr sz="2400" dirty="0" err="1">
                <a:latin typeface="Times New Roman"/>
                <a:cs typeface="Times New Roman"/>
              </a:rPr>
              <a:t>ра</a:t>
            </a:r>
            <a:r>
              <a:rPr sz="2400" spc="-10" dirty="0" err="1">
                <a:latin typeface="Times New Roman"/>
                <a:cs typeface="Times New Roman"/>
              </a:rPr>
              <a:t>б</a:t>
            </a:r>
            <a:r>
              <a:rPr sz="2400" spc="-25" dirty="0" err="1">
                <a:latin typeface="Times New Roman"/>
                <a:cs typeface="Times New Roman"/>
              </a:rPr>
              <a:t>о</a:t>
            </a:r>
            <a:r>
              <a:rPr sz="2400" spc="-5" dirty="0" err="1">
                <a:latin typeface="Times New Roman"/>
                <a:cs typeface="Times New Roman"/>
              </a:rPr>
              <a:t>т</a:t>
            </a:r>
            <a:r>
              <a:rPr sz="2400" spc="-55" dirty="0" err="1">
                <a:latin typeface="Times New Roman"/>
                <a:cs typeface="Times New Roman"/>
              </a:rPr>
              <a:t>к</a:t>
            </a:r>
            <a:r>
              <a:rPr sz="2400" spc="-5" dirty="0" err="1">
                <a:latin typeface="Times New Roman"/>
                <a:cs typeface="Times New Roman"/>
              </a:rPr>
              <a:t>е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т</a:t>
            </a:r>
            <a:r>
              <a:rPr sz="2400" spc="-10" dirty="0" err="1">
                <a:latin typeface="Times New Roman"/>
                <a:cs typeface="Times New Roman"/>
              </a:rPr>
              <a:t>еп</a:t>
            </a:r>
            <a:r>
              <a:rPr sz="2400" dirty="0" err="1">
                <a:latin typeface="Times New Roman"/>
                <a:cs typeface="Times New Roman"/>
              </a:rPr>
              <a:t>л</a:t>
            </a:r>
            <a:r>
              <a:rPr sz="2400" spc="-5" dirty="0" err="1">
                <a:latin typeface="Times New Roman"/>
                <a:cs typeface="Times New Roman"/>
              </a:rPr>
              <a:t>а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п</a:t>
            </a:r>
            <a:r>
              <a:rPr sz="2400" dirty="0" err="1">
                <a:latin typeface="Times New Roman"/>
                <a:cs typeface="Times New Roman"/>
              </a:rPr>
              <a:t>р</a:t>
            </a:r>
            <a:r>
              <a:rPr sz="2400" spc="-5" dirty="0" err="1">
                <a:latin typeface="Times New Roman"/>
                <a:cs typeface="Times New Roman"/>
              </a:rPr>
              <a:t>и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с</a:t>
            </a:r>
            <a:r>
              <a:rPr sz="2400" dirty="0" err="1">
                <a:latin typeface="Times New Roman"/>
                <a:cs typeface="Times New Roman"/>
              </a:rPr>
              <a:t>о</a:t>
            </a:r>
            <a:r>
              <a:rPr sz="2400" spc="-5" dirty="0" err="1">
                <a:latin typeface="Times New Roman"/>
                <a:cs typeface="Times New Roman"/>
              </a:rPr>
              <a:t>к</a:t>
            </a:r>
            <a:r>
              <a:rPr sz="2400" dirty="0" err="1">
                <a:latin typeface="Times New Roman"/>
                <a:cs typeface="Times New Roman"/>
              </a:rPr>
              <a:t>р</a:t>
            </a:r>
            <a:r>
              <a:rPr sz="2400" spc="-10" dirty="0" err="1">
                <a:latin typeface="Times New Roman"/>
                <a:cs typeface="Times New Roman"/>
              </a:rPr>
              <a:t>а</a:t>
            </a:r>
            <a:r>
              <a:rPr sz="2400" spc="-5" dirty="0" err="1">
                <a:latin typeface="Times New Roman"/>
                <a:cs typeface="Times New Roman"/>
              </a:rPr>
              <a:t>щ</a:t>
            </a:r>
            <a:r>
              <a:rPr sz="2400" spc="-10" dirty="0" err="1">
                <a:latin typeface="Times New Roman"/>
                <a:cs typeface="Times New Roman"/>
              </a:rPr>
              <a:t>е</a:t>
            </a:r>
            <a:r>
              <a:rPr sz="2400" spc="-5" dirty="0" err="1">
                <a:latin typeface="Times New Roman"/>
                <a:cs typeface="Times New Roman"/>
              </a:rPr>
              <a:t>н</a:t>
            </a:r>
            <a:r>
              <a:rPr sz="2400" spc="5" dirty="0" err="1">
                <a:latin typeface="Times New Roman"/>
                <a:cs typeface="Times New Roman"/>
              </a:rPr>
              <a:t>и</a:t>
            </a:r>
            <a:r>
              <a:rPr sz="2400" spc="-5" dirty="0" err="1">
                <a:latin typeface="Times New Roman"/>
                <a:cs typeface="Times New Roman"/>
              </a:rPr>
              <a:t>и</a:t>
            </a:r>
            <a:r>
              <a:rPr sz="2400" spc="-5" dirty="0">
                <a:latin typeface="Times New Roman"/>
                <a:cs typeface="Times New Roman"/>
              </a:rPr>
              <a:t>  мышц;</a:t>
            </a:r>
            <a:endParaRPr sz="2400" dirty="0">
              <a:latin typeface="Times New Roman"/>
              <a:cs typeface="Times New Roman"/>
            </a:endParaRPr>
          </a:p>
          <a:p>
            <a:pPr marR="5080">
              <a:spcBef>
                <a:spcPts val="0"/>
              </a:spcBef>
              <a:buAutoNum type="arabicParenR"/>
              <a:tabLst>
                <a:tab pos="635635" algn="l"/>
                <a:tab pos="636270" algn="l"/>
                <a:tab pos="1800225" algn="l"/>
                <a:tab pos="3159125" algn="l"/>
                <a:tab pos="4799330" algn="l"/>
                <a:tab pos="6108065" algn="l"/>
                <a:tab pos="7443470" algn="l"/>
              </a:tabLst>
            </a:pPr>
            <a:r>
              <a:rPr lang="ru-RU" sz="2400" spc="-5" dirty="0">
                <a:latin typeface="Times New Roman"/>
                <a:cs typeface="Times New Roman"/>
              </a:rPr>
              <a:t>ч</a:t>
            </a:r>
            <a:r>
              <a:rPr sz="2400" spc="-10" dirty="0" err="1">
                <a:latin typeface="Times New Roman"/>
                <a:cs typeface="Times New Roman"/>
              </a:rPr>
              <a:t>ас</a:t>
            </a:r>
            <a:r>
              <a:rPr sz="2400" spc="-30" dirty="0" err="1">
                <a:latin typeface="Times New Roman"/>
                <a:cs typeface="Times New Roman"/>
              </a:rPr>
              <a:t>т</a:t>
            </a:r>
            <a:r>
              <a:rPr sz="2400" spc="25" dirty="0" err="1">
                <a:latin typeface="Times New Roman"/>
                <a:cs typeface="Times New Roman"/>
              </a:rPr>
              <a:t>о</a:t>
            </a:r>
            <a:r>
              <a:rPr sz="2400" spc="-5" dirty="0" err="1">
                <a:latin typeface="Times New Roman"/>
                <a:cs typeface="Times New Roman"/>
              </a:rPr>
              <a:t>е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пи</a:t>
            </a:r>
            <a:r>
              <a:rPr sz="2400" spc="15" dirty="0" err="1">
                <a:latin typeface="Times New Roman"/>
                <a:cs typeface="Times New Roman"/>
              </a:rPr>
              <a:t>т</a:t>
            </a:r>
            <a:r>
              <a:rPr sz="2400" spc="-10" dirty="0" err="1">
                <a:latin typeface="Times New Roman"/>
                <a:cs typeface="Times New Roman"/>
              </a:rPr>
              <a:t>ани</a:t>
            </a:r>
            <a:r>
              <a:rPr sz="2400" spc="-5" dirty="0" err="1">
                <a:latin typeface="Times New Roman"/>
                <a:cs typeface="Times New Roman"/>
              </a:rPr>
              <a:t>е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п</a:t>
            </a:r>
            <a:r>
              <a:rPr sz="2400" dirty="0" err="1">
                <a:latin typeface="Times New Roman"/>
                <a:cs typeface="Times New Roman"/>
              </a:rPr>
              <a:t>о</a:t>
            </a:r>
            <a:r>
              <a:rPr sz="2400" spc="-5" dirty="0" err="1">
                <a:latin typeface="Times New Roman"/>
                <a:cs typeface="Times New Roman"/>
              </a:rPr>
              <a:t>к</a:t>
            </a:r>
            <a:r>
              <a:rPr sz="2400" dirty="0" err="1">
                <a:latin typeface="Times New Roman"/>
                <a:cs typeface="Times New Roman"/>
              </a:rPr>
              <a:t>р</a:t>
            </a:r>
            <a:r>
              <a:rPr sz="2400" spc="-5" dirty="0" err="1">
                <a:latin typeface="Times New Roman"/>
                <a:cs typeface="Times New Roman"/>
              </a:rPr>
              <a:t>ы</a:t>
            </a:r>
            <a:r>
              <a:rPr sz="2400" spc="-35" dirty="0" err="1">
                <a:latin typeface="Times New Roman"/>
                <a:cs typeface="Times New Roman"/>
              </a:rPr>
              <a:t>в</a:t>
            </a:r>
            <a:r>
              <a:rPr sz="2400" spc="-10" dirty="0" err="1">
                <a:latin typeface="Times New Roman"/>
                <a:cs typeface="Times New Roman"/>
              </a:rPr>
              <a:t>ае</a:t>
            </a:r>
            <a:r>
              <a:rPr sz="2400" spc="-5" dirty="0" err="1">
                <a:latin typeface="Times New Roman"/>
                <a:cs typeface="Times New Roman"/>
              </a:rPr>
              <a:t>т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з</a:t>
            </a:r>
            <a:r>
              <a:rPr sz="2400" spc="-70" dirty="0" err="1">
                <a:latin typeface="Times New Roman"/>
                <a:cs typeface="Times New Roman"/>
              </a:rPr>
              <a:t>а</a:t>
            </a:r>
            <a:r>
              <a:rPr sz="2400" spc="15" dirty="0" err="1">
                <a:latin typeface="Times New Roman"/>
                <a:cs typeface="Times New Roman"/>
              </a:rPr>
              <a:t>т</a:t>
            </a:r>
            <a:r>
              <a:rPr sz="2400" spc="10" dirty="0" err="1">
                <a:latin typeface="Times New Roman"/>
                <a:cs typeface="Times New Roman"/>
              </a:rPr>
              <a:t>р</a:t>
            </a:r>
            <a:r>
              <a:rPr sz="2400" spc="-70" dirty="0" err="1">
                <a:latin typeface="Times New Roman"/>
                <a:cs typeface="Times New Roman"/>
              </a:rPr>
              <a:t>а</a:t>
            </a:r>
            <a:r>
              <a:rPr sz="2400" spc="-5" dirty="0" err="1">
                <a:latin typeface="Times New Roman"/>
                <a:cs typeface="Times New Roman"/>
              </a:rPr>
              <a:t>ты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э</a:t>
            </a:r>
            <a:r>
              <a:rPr sz="2400" spc="-10" dirty="0" err="1">
                <a:latin typeface="Times New Roman"/>
                <a:cs typeface="Times New Roman"/>
              </a:rPr>
              <a:t>не</a:t>
            </a:r>
            <a:r>
              <a:rPr sz="2400" dirty="0" err="1">
                <a:latin typeface="Times New Roman"/>
                <a:cs typeface="Times New Roman"/>
              </a:rPr>
              <a:t>р</a:t>
            </a:r>
            <a:r>
              <a:rPr sz="2400" spc="-10" dirty="0" err="1">
                <a:latin typeface="Times New Roman"/>
                <a:cs typeface="Times New Roman"/>
              </a:rPr>
              <a:t>ги</a:t>
            </a:r>
            <a:r>
              <a:rPr sz="2400" spc="-5" dirty="0" err="1">
                <a:latin typeface="Times New Roman"/>
                <a:cs typeface="Times New Roman"/>
              </a:rPr>
              <a:t>и</a:t>
            </a:r>
            <a:r>
              <a:rPr lang="ru-RU" sz="2400" spc="-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на</a:t>
            </a:r>
            <a:r>
              <a:rPr sz="2400" spc="-10" dirty="0">
                <a:latin typeface="Times New Roman"/>
                <a:cs typeface="Times New Roman"/>
              </a:rPr>
              <a:t>  </a:t>
            </a:r>
            <a:r>
              <a:rPr sz="2400" spc="-15" dirty="0">
                <a:latin typeface="Times New Roman"/>
                <a:cs typeface="Times New Roman"/>
              </a:rPr>
              <a:t>терморегуляцию;</a:t>
            </a:r>
            <a:endParaRPr sz="2400" dirty="0">
              <a:latin typeface="Times New Roman"/>
              <a:cs typeface="Times New Roman"/>
            </a:endParaRPr>
          </a:p>
          <a:p>
            <a:pPr marR="7620">
              <a:spcBef>
                <a:spcPts val="0"/>
              </a:spcBef>
              <a:buAutoNum type="arabicParenR"/>
              <a:tabLst>
                <a:tab pos="342900" algn="l"/>
              </a:tabLst>
            </a:pPr>
            <a:r>
              <a:rPr sz="2400" spc="-30" dirty="0">
                <a:latin typeface="Times New Roman"/>
                <a:cs typeface="Times New Roman"/>
              </a:rPr>
              <a:t>кочёвки </a:t>
            </a:r>
            <a:r>
              <a:rPr sz="2400" spc="-15" dirty="0">
                <a:latin typeface="Times New Roman"/>
                <a:cs typeface="Times New Roman"/>
              </a:rPr>
              <a:t>позволяют </a:t>
            </a:r>
            <a:r>
              <a:rPr sz="2400" spc="-10" dirty="0">
                <a:latin typeface="Times New Roman"/>
                <a:cs typeface="Times New Roman"/>
              </a:rPr>
              <a:t>перемещаться </a:t>
            </a:r>
            <a:r>
              <a:rPr sz="2400" spc="-5" dirty="0">
                <a:latin typeface="Times New Roman"/>
                <a:cs typeface="Times New Roman"/>
              </a:rPr>
              <a:t>в </a:t>
            </a:r>
            <a:r>
              <a:rPr sz="2400" spc="5" dirty="0">
                <a:latin typeface="Times New Roman"/>
                <a:cs typeface="Times New Roman"/>
              </a:rPr>
              <a:t>места, </a:t>
            </a:r>
            <a:r>
              <a:rPr sz="2400" spc="-40" dirty="0">
                <a:latin typeface="Times New Roman"/>
                <a:cs typeface="Times New Roman"/>
              </a:rPr>
              <a:t>где </a:t>
            </a:r>
            <a:r>
              <a:rPr sz="2400" spc="-10" dirty="0">
                <a:latin typeface="Times New Roman"/>
                <a:cs typeface="Times New Roman"/>
              </a:rPr>
              <a:t>больше </a:t>
            </a:r>
            <a:r>
              <a:rPr sz="2400" spc="-35" dirty="0">
                <a:latin typeface="Times New Roman"/>
                <a:cs typeface="Times New Roman"/>
              </a:rPr>
              <a:t>корма  </a:t>
            </a:r>
            <a:r>
              <a:rPr sz="2400" spc="-10" dirty="0">
                <a:latin typeface="Times New Roman"/>
                <a:cs typeface="Times New Roman"/>
              </a:rPr>
              <a:t>(обеспечивают избегание </a:t>
            </a:r>
            <a:r>
              <a:rPr sz="2400" spc="10" dirty="0">
                <a:latin typeface="Times New Roman"/>
                <a:cs typeface="Times New Roman"/>
              </a:rPr>
              <a:t>мест </a:t>
            </a:r>
            <a:r>
              <a:rPr sz="2400" spc="-5" dirty="0">
                <a:latin typeface="Times New Roman"/>
                <a:cs typeface="Times New Roman"/>
              </a:rPr>
              <a:t>с </a:t>
            </a:r>
            <a:r>
              <a:rPr sz="2400" spc="-10" dirty="0">
                <a:latin typeface="Times New Roman"/>
                <a:cs typeface="Times New Roman"/>
              </a:rPr>
              <a:t>наиболее сильными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морозами).</a:t>
            </a:r>
            <a:endParaRPr sz="2400" dirty="0"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sz="2000" i="1" spc="-5" dirty="0">
                <a:latin typeface="Times New Roman"/>
                <a:cs typeface="Times New Roman"/>
              </a:rPr>
              <a:t>За </a:t>
            </a:r>
            <a:r>
              <a:rPr sz="2000" i="1" spc="-15" dirty="0">
                <a:latin typeface="Times New Roman"/>
                <a:cs typeface="Times New Roman"/>
              </a:rPr>
              <a:t>дополнительную</a:t>
            </a:r>
            <a:r>
              <a:rPr sz="2000" i="1" spc="520" dirty="0">
                <a:latin typeface="Times New Roman"/>
                <a:cs typeface="Times New Roman"/>
              </a:rPr>
              <a:t> </a:t>
            </a:r>
            <a:r>
              <a:rPr sz="2000" i="1" spc="-15" dirty="0">
                <a:latin typeface="Times New Roman"/>
                <a:cs typeface="Times New Roman"/>
              </a:rPr>
              <a:t>информацию, </a:t>
            </a:r>
            <a:r>
              <a:rPr sz="2000" i="1" spc="-5" dirty="0">
                <a:latin typeface="Times New Roman"/>
                <a:cs typeface="Times New Roman"/>
              </a:rPr>
              <a:t>не </a:t>
            </a:r>
            <a:r>
              <a:rPr sz="2000" i="1" spc="-10" dirty="0">
                <a:latin typeface="Times New Roman"/>
                <a:cs typeface="Times New Roman"/>
              </a:rPr>
              <a:t>имеющую </a:t>
            </a:r>
            <a:r>
              <a:rPr sz="2000" i="1" spc="-5" dirty="0">
                <a:latin typeface="Times New Roman"/>
                <a:cs typeface="Times New Roman"/>
              </a:rPr>
              <a:t>отношения  к </a:t>
            </a:r>
            <a:r>
              <a:rPr sz="2000" i="1" spc="-10" dirty="0">
                <a:latin typeface="Times New Roman"/>
                <a:cs typeface="Times New Roman"/>
              </a:rPr>
              <a:t>вопросу </a:t>
            </a:r>
            <a:r>
              <a:rPr sz="2000" i="1" spc="-5" dirty="0">
                <a:latin typeface="Times New Roman"/>
                <a:cs typeface="Times New Roman"/>
              </a:rPr>
              <a:t>задания, баллы не </a:t>
            </a:r>
            <a:r>
              <a:rPr sz="2000" i="1" spc="-10" dirty="0">
                <a:latin typeface="Times New Roman"/>
                <a:cs typeface="Times New Roman"/>
              </a:rPr>
              <a:t>начисляются, </a:t>
            </a:r>
            <a:r>
              <a:rPr sz="2000" i="1" spc="-5" dirty="0">
                <a:latin typeface="Times New Roman"/>
                <a:cs typeface="Times New Roman"/>
              </a:rPr>
              <a:t>но за наличие в </a:t>
            </a:r>
            <a:r>
              <a:rPr sz="2000" i="1" spc="-10" dirty="0">
                <a:latin typeface="Times New Roman"/>
                <a:cs typeface="Times New Roman"/>
              </a:rPr>
              <a:t>ней  </a:t>
            </a:r>
            <a:r>
              <a:rPr sz="2000" i="1" spc="-5" dirty="0">
                <a:latin typeface="Times New Roman"/>
                <a:cs typeface="Times New Roman"/>
              </a:rPr>
              <a:t>ошибок </a:t>
            </a:r>
            <a:r>
              <a:rPr sz="2000" i="1" spc="-10" dirty="0">
                <a:latin typeface="Times New Roman"/>
                <a:cs typeface="Times New Roman"/>
              </a:rPr>
              <a:t>снимается </a:t>
            </a:r>
            <a:r>
              <a:rPr sz="2000" i="1" spc="-5" dirty="0">
                <a:latin typeface="Times New Roman"/>
                <a:cs typeface="Times New Roman"/>
              </a:rPr>
              <a:t>1</a:t>
            </a:r>
            <a:r>
              <a:rPr sz="2000" i="1" spc="-10" dirty="0">
                <a:latin typeface="Times New Roman"/>
                <a:cs typeface="Times New Roman"/>
              </a:rPr>
              <a:t> </a:t>
            </a:r>
            <a:r>
              <a:rPr sz="2000" i="1" spc="-5" dirty="0">
                <a:latin typeface="Times New Roman"/>
                <a:cs typeface="Times New Roman"/>
              </a:rPr>
              <a:t>балл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5621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86EB8-3D10-3BB4-1B02-7DF32322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895" y="121545"/>
            <a:ext cx="6017965" cy="76358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Линии 23-24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4B520D-7A8A-5A85-1B2D-90F7C3E5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11" y="121545"/>
            <a:ext cx="4362013" cy="646181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eriod"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независимая переменная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eriod"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eriod"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зависимая переменная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нулевая гипотеза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отрицательный контроль</a:t>
            </a:r>
            <a:r>
              <a:rPr lang="ru-RU" sz="3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7C0F2B2-480E-FAFE-F23E-8B96E23E6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25" y="788565"/>
            <a:ext cx="7153275" cy="589005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задается самим экспериментатором.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сделал? Какие условия создал?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то, что изменилось в эксперименте.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изменилось под действием условий, созданных экспериментатором?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предположение, что не существует связи между объектами или феноменами?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когда изучаемый объект не подвергается воздействию при сохранении всех остальных условий</a:t>
            </a:r>
          </a:p>
          <a:p>
            <a:pPr marL="0" indent="0">
              <a:buNone/>
            </a:pPr>
            <a:r>
              <a:rPr lang="ru-RU" sz="26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*при постановке отрицательного контроля все параметры, кроме задаваемой переменной надо оставить без изменений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2230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7B085-3128-8141-5285-0258816F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7C64B4-9DCB-78D7-82AC-301D87D90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27" t="14374" r="52363" b="46094"/>
          <a:stretch/>
        </p:blipFill>
        <p:spPr>
          <a:xfrm>
            <a:off x="461394" y="276735"/>
            <a:ext cx="4806892" cy="52851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EAA552-C2FA-3EF8-24EA-D6E7F0876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" t="47218" r="57408" b="15841"/>
          <a:stretch/>
        </p:blipFill>
        <p:spPr>
          <a:xfrm>
            <a:off x="5268282" y="129928"/>
            <a:ext cx="6828639" cy="3265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17C471-963E-E741-C1BA-491FB495D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5" t="18899" r="6973" b="30520"/>
          <a:stretch/>
        </p:blipFill>
        <p:spPr>
          <a:xfrm>
            <a:off x="5160475" y="3259225"/>
            <a:ext cx="6936447" cy="346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609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E3F4CC1-0135-F602-D2B2-1543F558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248"/>
            <a:ext cx="10972800" cy="4284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Помнить!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56CD8-50E4-76A1-42E6-3474DF182D09}"/>
              </a:ext>
            </a:extLst>
          </p:cNvPr>
          <p:cNvSpPr txBox="1"/>
          <p:nvPr/>
        </p:nvSpPr>
        <p:spPr>
          <a:xfrm>
            <a:off x="86686" y="516700"/>
            <a:ext cx="1201862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У всех цепей всех кодонов, выписываемых отдельно от цепи, пишем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5'-3'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Не забываем, что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любые цепи антипараллельны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-ДНК (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транскр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и ДНК (смысл), -ДНК (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транскр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и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иРНК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-ДНК (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транскр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и тРНК (для генов тРНК), -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иРНК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антикодоны тРНК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Аминокислоты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пишутся через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дефис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4)Различные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антикодоны тРНК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т.к. они относятся к разным молекулам, пишутся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запятую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Если на конце цепи возникает стоп-кодон, то писать слово «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стоп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в полипептидную цепь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 Рамка считывания не обязательно начинается с первого нуклеотида, но никогда не содержит стоп-кодоны: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5’ УАА 3’    5’ УАГ 3’    5’ УГА 3’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7) Если в задаче не указана какая цепь является матричной (но есть указание на то, с какой  аминокислоты начинается синтез полипептидной цепи (или заканчивается), то решать задачу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с поиска триплетов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кодируют данную аминокислоту </a:t>
            </a:r>
            <a:r>
              <a:rPr lang="ru-R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ДНК в направлении  5’-3 ’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обеих цепях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8) ОРС – последовательность нуклеотидов в ДНК и РНК, может кодировать белок. Не имеет стоп-кодонов.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007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1908" y="161921"/>
            <a:ext cx="337131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8 - 1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7C1C739-45BA-F431-45F7-301CEFD6E9BA}"/>
              </a:ext>
            </a:extLst>
          </p:cNvPr>
          <p:cNvSpPr txBox="1"/>
          <p:nvPr/>
        </p:nvSpPr>
        <p:spPr>
          <a:xfrm>
            <a:off x="128217" y="609516"/>
            <a:ext cx="4427006" cy="599074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R="7620" algn="just">
              <a:spcBef>
                <a:spcPts val="0"/>
              </a:spcBef>
            </a:pPr>
            <a:r>
              <a:rPr dirty="0">
                <a:latin typeface="Times New Roman"/>
                <a:cs typeface="Times New Roman"/>
              </a:rPr>
              <a:t>Известно, </a:t>
            </a:r>
            <a:r>
              <a:rPr spc="-10" dirty="0">
                <a:latin typeface="Times New Roman"/>
                <a:cs typeface="Times New Roman"/>
              </a:rPr>
              <a:t>что комплементарные </a:t>
            </a:r>
            <a:r>
              <a:rPr spc="-5" dirty="0">
                <a:latin typeface="Times New Roman"/>
                <a:cs typeface="Times New Roman"/>
              </a:rPr>
              <a:t>цепи нуклеиновых кислот антипараллельны  </a:t>
            </a:r>
            <a:r>
              <a:rPr dirty="0">
                <a:latin typeface="Times New Roman"/>
                <a:cs typeface="Times New Roman"/>
              </a:rPr>
              <a:t>(5’ </a:t>
            </a:r>
            <a:r>
              <a:rPr spc="-25" dirty="0">
                <a:latin typeface="Times New Roman"/>
                <a:cs typeface="Times New Roman"/>
              </a:rPr>
              <a:t>концу </a:t>
            </a:r>
            <a:r>
              <a:rPr spc="-15" dirty="0">
                <a:latin typeface="Times New Roman"/>
                <a:cs typeface="Times New Roman"/>
              </a:rPr>
              <a:t>одной </a:t>
            </a:r>
            <a:r>
              <a:rPr spc="-5" dirty="0">
                <a:latin typeface="Times New Roman"/>
                <a:cs typeface="Times New Roman"/>
              </a:rPr>
              <a:t>цепи </a:t>
            </a:r>
            <a:r>
              <a:rPr spc="-10" dirty="0">
                <a:latin typeface="Times New Roman"/>
                <a:cs typeface="Times New Roman"/>
              </a:rPr>
              <a:t>соответствует </a:t>
            </a:r>
            <a:r>
              <a:rPr dirty="0">
                <a:latin typeface="Times New Roman"/>
                <a:cs typeface="Times New Roman"/>
              </a:rPr>
              <a:t>3’ </a:t>
            </a:r>
            <a:r>
              <a:rPr spc="-20" dirty="0">
                <a:latin typeface="Times New Roman"/>
                <a:cs typeface="Times New Roman"/>
              </a:rPr>
              <a:t>конец другой </a:t>
            </a:r>
            <a:r>
              <a:rPr spc="-5" dirty="0">
                <a:latin typeface="Times New Roman"/>
                <a:cs typeface="Times New Roman"/>
              </a:rPr>
              <a:t>цепи). </a:t>
            </a:r>
            <a:r>
              <a:rPr dirty="0">
                <a:latin typeface="Times New Roman"/>
                <a:cs typeface="Times New Roman"/>
              </a:rPr>
              <a:t>Синтез  нуклеиновых </a:t>
            </a:r>
            <a:r>
              <a:rPr spc="-10" dirty="0">
                <a:latin typeface="Times New Roman"/>
                <a:cs typeface="Times New Roman"/>
              </a:rPr>
              <a:t>кислот начинается </a:t>
            </a:r>
            <a:r>
              <a:rPr dirty="0">
                <a:latin typeface="Times New Roman"/>
                <a:cs typeface="Times New Roman"/>
              </a:rPr>
              <a:t>с 5’ </a:t>
            </a:r>
            <a:r>
              <a:rPr spc="-20" dirty="0">
                <a:latin typeface="Times New Roman"/>
                <a:cs typeface="Times New Roman"/>
              </a:rPr>
              <a:t>конца. </a:t>
            </a:r>
            <a:r>
              <a:rPr spc="-5" dirty="0">
                <a:latin typeface="Times New Roman"/>
                <a:cs typeface="Times New Roman"/>
              </a:rPr>
              <a:t>Рибосома движется по </a:t>
            </a:r>
            <a:r>
              <a:rPr spc="-10" dirty="0">
                <a:latin typeface="Times New Roman"/>
                <a:cs typeface="Times New Roman"/>
              </a:rPr>
              <a:t>иРНК  </a:t>
            </a:r>
            <a:r>
              <a:rPr dirty="0">
                <a:latin typeface="Times New Roman"/>
                <a:cs typeface="Times New Roman"/>
              </a:rPr>
              <a:t>в </a:t>
            </a:r>
            <a:r>
              <a:rPr spc="-10" dirty="0">
                <a:latin typeface="Times New Roman"/>
                <a:cs typeface="Times New Roman"/>
              </a:rPr>
              <a:t>направлении </a:t>
            </a:r>
            <a:r>
              <a:rPr spc="-15" dirty="0">
                <a:latin typeface="Times New Roman"/>
                <a:cs typeface="Times New Roman"/>
              </a:rPr>
              <a:t>от </a:t>
            </a:r>
            <a:r>
              <a:rPr dirty="0">
                <a:latin typeface="Times New Roman"/>
                <a:cs typeface="Times New Roman"/>
              </a:rPr>
              <a:t>5’ к 3’</a:t>
            </a:r>
            <a:r>
              <a:rPr spc="-254" dirty="0">
                <a:latin typeface="Times New Roman"/>
                <a:cs typeface="Times New Roman"/>
              </a:rPr>
              <a:t> </a:t>
            </a:r>
            <a:r>
              <a:rPr spc="-45" dirty="0">
                <a:latin typeface="Times New Roman"/>
                <a:cs typeface="Times New Roman"/>
              </a:rPr>
              <a:t>концу.</a:t>
            </a:r>
            <a:endParaRPr dirty="0">
              <a:latin typeface="Times New Roman"/>
              <a:cs typeface="Times New Roman"/>
            </a:endParaRPr>
          </a:p>
          <a:p>
            <a:pPr marR="6985" algn="just">
              <a:spcBef>
                <a:spcPts val="0"/>
              </a:spcBef>
            </a:pPr>
            <a:r>
              <a:rPr spc="-45" dirty="0">
                <a:latin typeface="Times New Roman"/>
                <a:cs typeface="Times New Roman"/>
              </a:rPr>
              <a:t>Ген </a:t>
            </a:r>
            <a:r>
              <a:rPr spc="-5" dirty="0">
                <a:latin typeface="Times New Roman"/>
                <a:cs typeface="Times New Roman"/>
              </a:rPr>
              <a:t>имеет </a:t>
            </a:r>
            <a:r>
              <a:rPr spc="-20" dirty="0">
                <a:latin typeface="Times New Roman"/>
                <a:cs typeface="Times New Roman"/>
              </a:rPr>
              <a:t>кодирующую </a:t>
            </a:r>
            <a:r>
              <a:rPr dirty="0">
                <a:latin typeface="Times New Roman"/>
                <a:cs typeface="Times New Roman"/>
              </a:rPr>
              <a:t>и </a:t>
            </a:r>
            <a:r>
              <a:rPr spc="-20" dirty="0">
                <a:latin typeface="Times New Roman"/>
                <a:cs typeface="Times New Roman"/>
              </a:rPr>
              <a:t>некодирующую </a:t>
            </a:r>
            <a:r>
              <a:rPr spc="-10" dirty="0">
                <a:latin typeface="Times New Roman"/>
                <a:cs typeface="Times New Roman"/>
              </a:rPr>
              <a:t>области. </a:t>
            </a:r>
            <a:r>
              <a:rPr spc="-5" dirty="0">
                <a:latin typeface="Times New Roman"/>
                <a:cs typeface="Times New Roman"/>
              </a:rPr>
              <a:t>Фрагмент </a:t>
            </a:r>
            <a:r>
              <a:rPr spc="-15" dirty="0">
                <a:latin typeface="Times New Roman"/>
                <a:cs typeface="Times New Roman"/>
              </a:rPr>
              <a:t>начала </a:t>
            </a:r>
            <a:r>
              <a:rPr spc="-10" dirty="0">
                <a:latin typeface="Times New Roman"/>
                <a:cs typeface="Times New Roman"/>
              </a:rPr>
              <a:t>гена  </a:t>
            </a:r>
            <a:r>
              <a:rPr dirty="0">
                <a:latin typeface="Times New Roman"/>
                <a:cs typeface="Times New Roman"/>
              </a:rPr>
              <a:t>имеет следующую последовательность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нуклеотидов</a:t>
            </a:r>
            <a:r>
              <a:rPr spc="-5" dirty="0"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pc="-35" dirty="0">
                <a:latin typeface="Times New Roman"/>
                <a:cs typeface="Times New Roman"/>
              </a:rPr>
              <a:t>5’-ЦТТААЦГЦТААТААТЦАТАГ-3’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pc="-55" dirty="0">
                <a:latin typeface="Times New Roman"/>
                <a:cs typeface="Times New Roman"/>
              </a:rPr>
              <a:t>3’-ГААТТГЦГАТТАТТАГТАТЦ-5’</a:t>
            </a:r>
            <a:endParaRPr dirty="0"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sz="1900" b="1" spc="-5" dirty="0">
                <a:latin typeface="Times New Roman"/>
                <a:cs typeface="Times New Roman"/>
              </a:rPr>
              <a:t>Определите последовательность аминокислот </a:t>
            </a:r>
            <a:r>
              <a:rPr sz="1900" b="1" spc="-15" dirty="0">
                <a:latin typeface="Times New Roman"/>
                <a:cs typeface="Times New Roman"/>
              </a:rPr>
              <a:t>начала </a:t>
            </a:r>
            <a:r>
              <a:rPr sz="1900" b="1" spc="-5" dirty="0">
                <a:latin typeface="Times New Roman"/>
                <a:cs typeface="Times New Roman"/>
              </a:rPr>
              <a:t>полипептида</a:t>
            </a:r>
            <a:r>
              <a:rPr sz="1900" spc="-5" dirty="0">
                <a:latin typeface="Times New Roman"/>
                <a:cs typeface="Times New Roman"/>
              </a:rPr>
              <a:t>,</a:t>
            </a:r>
            <a:r>
              <a:rPr sz="19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если  </a:t>
            </a:r>
            <a:r>
              <a:rPr sz="1900" b="1" dirty="0">
                <a:solidFill>
                  <a:srgbClr val="FF0000"/>
                </a:solidFill>
                <a:latin typeface="Times New Roman"/>
                <a:cs typeface="Times New Roman"/>
              </a:rPr>
              <a:t>синтез </a:t>
            </a:r>
            <a:r>
              <a:rPr sz="19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начинается </a:t>
            </a:r>
            <a:r>
              <a:rPr sz="1900" b="1" dirty="0">
                <a:solidFill>
                  <a:srgbClr val="FF0000"/>
                </a:solidFill>
                <a:latin typeface="Times New Roman"/>
                <a:cs typeface="Times New Roman"/>
              </a:rPr>
              <a:t>с </a:t>
            </a:r>
            <a:r>
              <a:rPr sz="19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аминокислоты мет. </a:t>
            </a:r>
            <a:r>
              <a:rPr sz="1900" b="1" spc="-10" dirty="0">
                <a:solidFill>
                  <a:srgbClr val="00B0F0"/>
                </a:solidFill>
                <a:latin typeface="Times New Roman"/>
                <a:cs typeface="Times New Roman"/>
              </a:rPr>
              <a:t>Объясните </a:t>
            </a:r>
            <a:r>
              <a:rPr sz="1900" b="1" spc="-5" dirty="0">
                <a:solidFill>
                  <a:srgbClr val="00B0F0"/>
                </a:solidFill>
                <a:latin typeface="Times New Roman"/>
                <a:cs typeface="Times New Roman"/>
              </a:rPr>
              <a:t>последовательность  </a:t>
            </a:r>
            <a:r>
              <a:rPr sz="1900" b="1" dirty="0">
                <a:solidFill>
                  <a:srgbClr val="00B0F0"/>
                </a:solidFill>
                <a:latin typeface="Times New Roman"/>
                <a:cs typeface="Times New Roman"/>
              </a:rPr>
              <a:t>решения </a:t>
            </a:r>
            <a:r>
              <a:rPr sz="1900" b="1" spc="-15" dirty="0">
                <a:solidFill>
                  <a:srgbClr val="00B0F0"/>
                </a:solidFill>
                <a:latin typeface="Times New Roman"/>
                <a:cs typeface="Times New Roman"/>
              </a:rPr>
              <a:t>задачи. </a:t>
            </a:r>
            <a:r>
              <a:rPr sz="1900" spc="-5" dirty="0">
                <a:latin typeface="Times New Roman"/>
                <a:cs typeface="Times New Roman"/>
              </a:rPr>
              <a:t>Для выполнения задания </a:t>
            </a:r>
            <a:r>
              <a:rPr sz="1900" spc="-10" dirty="0">
                <a:latin typeface="Times New Roman"/>
                <a:cs typeface="Times New Roman"/>
              </a:rPr>
              <a:t>используйте таблицу </a:t>
            </a:r>
            <a:r>
              <a:rPr sz="1900" spc="-15" dirty="0">
                <a:latin typeface="Times New Roman"/>
                <a:cs typeface="Times New Roman"/>
              </a:rPr>
              <a:t>генетического  </a:t>
            </a:r>
            <a:r>
              <a:rPr sz="1900" spc="-30" dirty="0">
                <a:latin typeface="Times New Roman"/>
                <a:cs typeface="Times New Roman"/>
              </a:rPr>
              <a:t>кода. </a:t>
            </a:r>
            <a:r>
              <a:rPr sz="19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При написании последовательностей </a:t>
            </a:r>
            <a:r>
              <a:rPr sz="1900" b="1" dirty="0">
                <a:solidFill>
                  <a:srgbClr val="00B050"/>
                </a:solidFill>
                <a:latin typeface="Times New Roman"/>
                <a:cs typeface="Times New Roman"/>
              </a:rPr>
              <a:t>нуклеиновых </a:t>
            </a:r>
            <a:r>
              <a:rPr sz="19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кислот </a:t>
            </a:r>
            <a:r>
              <a:rPr sz="19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указывайте  </a:t>
            </a:r>
            <a:r>
              <a:rPr sz="19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направление</a:t>
            </a:r>
            <a:r>
              <a:rPr sz="19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цепи.</a:t>
            </a:r>
            <a:endParaRPr sz="19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D5B3626C-84B2-F10D-6039-4487AC64B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565022"/>
              </p:ext>
            </p:extLst>
          </p:nvPr>
        </p:nvGraphicFramePr>
        <p:xfrm>
          <a:off x="4823670" y="642581"/>
          <a:ext cx="7094316" cy="2197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4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1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180">
                <a:tc>
                  <a:txBody>
                    <a:bodyPr/>
                    <a:lstStyle/>
                    <a:p>
                      <a:pPr marL="0" marR="20066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2) 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комплементарный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триплет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ДНК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1800" b="1" spc="-35" dirty="0">
                          <a:solidFill>
                            <a:srgbClr val="00B050"/>
                          </a:solidFill>
                          <a:latin typeface="Times New Roman"/>
                          <a:cs typeface="Times New Roman"/>
                        </a:rPr>
                        <a:t>3’-ТАЦ-5’</a:t>
                      </a:r>
                      <a:r>
                        <a:rPr sz="1800" b="1" spc="-45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5’-ЦАТ-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3’,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 ТАЦ);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ИЛИ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685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2) </a:t>
                      </a:r>
                      <a:r>
                        <a:rPr sz="1800" spc="-35" dirty="0" err="1">
                          <a:latin typeface="Times New Roman"/>
                          <a:cs typeface="Times New Roman"/>
                        </a:rPr>
                        <a:t>этому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5" dirty="0" err="1">
                          <a:latin typeface="Times New Roman"/>
                          <a:cs typeface="Times New Roman"/>
                        </a:rPr>
                        <a:t>триплету</a:t>
                      </a:r>
                      <a:r>
                        <a:rPr lang="ru-RU"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30" dirty="0" err="1">
                          <a:latin typeface="Times New Roman"/>
                          <a:cs typeface="Times New Roman"/>
                        </a:rPr>
                        <a:t>соответствует</a:t>
                      </a:r>
                      <a:r>
                        <a:rPr lang="ru-RU"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0" dirty="0" err="1">
                          <a:latin typeface="Times New Roman"/>
                          <a:cs typeface="Times New Roman"/>
                        </a:rPr>
                        <a:t>триплет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40" dirty="0">
                          <a:latin typeface="Times New Roman"/>
                          <a:cs typeface="Times New Roman"/>
                        </a:rPr>
                        <a:t>5’</a:t>
                      </a:r>
                      <a:r>
                        <a:rPr lang="ru-RU" sz="1800" spc="-40" dirty="0">
                          <a:latin typeface="Times New Roman"/>
                          <a:cs typeface="Times New Roman"/>
                        </a:rPr>
                        <a:t>- А</a:t>
                      </a:r>
                      <a:r>
                        <a:rPr sz="1800" spc="-40" dirty="0">
                          <a:latin typeface="Times New Roman"/>
                          <a:cs typeface="Times New Roman"/>
                        </a:rPr>
                        <a:t>ТГ-3’ </a:t>
                      </a: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(АТГ)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800" spc="-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ДНК;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716">
                <a:tc>
                  <a:txBody>
                    <a:bodyPr/>
                    <a:lstStyle/>
                    <a:p>
                      <a:pPr marL="0" marR="20066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3) </a:t>
                      </a:r>
                      <a:r>
                        <a:rPr lang="ru-RU" sz="1800" spc="-15" dirty="0">
                          <a:latin typeface="Times New Roman"/>
                          <a:cs typeface="Times New Roman"/>
                        </a:rPr>
                        <a:t>такой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триплет встречается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на верхней цепи ДНК, </a:t>
                      </a:r>
                      <a:r>
                        <a:rPr lang="ru-RU" sz="1800" spc="-35" dirty="0">
                          <a:latin typeface="Times New Roman"/>
                          <a:cs typeface="Times New Roman"/>
                        </a:rPr>
                        <a:t>значит,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она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является </a:t>
                      </a:r>
                      <a:r>
                        <a:rPr lang="ru-RU" sz="1800" spc="-10" dirty="0">
                          <a:latin typeface="Times New Roman"/>
                          <a:cs typeface="Times New Roman"/>
                        </a:rPr>
                        <a:t>матричной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(транскрибируемой);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685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3) </a:t>
                      </a:r>
                      <a:r>
                        <a:rPr lang="ru-RU" sz="1800" spc="-15" dirty="0">
                          <a:latin typeface="Times New Roman"/>
                          <a:cs typeface="Times New Roman"/>
                        </a:rPr>
                        <a:t>такой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триплет встречается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на нижней цепи ДНК, </a:t>
                      </a:r>
                      <a:r>
                        <a:rPr lang="ru-RU" sz="1800" spc="-35" dirty="0">
                          <a:latin typeface="Times New Roman"/>
                          <a:cs typeface="Times New Roman"/>
                        </a:rPr>
                        <a:t>значит,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верхняя цепь </a:t>
                      </a:r>
                      <a:r>
                        <a:rPr lang="ru-RU" sz="1800" spc="-10" dirty="0">
                          <a:latin typeface="Times New Roman"/>
                          <a:cs typeface="Times New Roman"/>
                        </a:rPr>
                        <a:t>матричная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(транскрибируемая);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5097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696DCA-3E4F-9967-6485-EF8438847ABF}"/>
              </a:ext>
            </a:extLst>
          </p:cNvPr>
          <p:cNvSpPr txBox="1"/>
          <p:nvPr/>
        </p:nvSpPr>
        <p:spPr>
          <a:xfrm>
            <a:off x="5543136" y="-3750"/>
            <a:ext cx="609460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/>
                <a:cs typeface="Times New Roman"/>
              </a:rPr>
              <a:t>Элементы ответа:</a:t>
            </a:r>
          </a:p>
          <a:p>
            <a:r>
              <a:rPr lang="ru-RU" sz="1800" dirty="0">
                <a:latin typeface="Times New Roman"/>
                <a:cs typeface="Times New Roman"/>
              </a:rPr>
              <a:t>1) </a:t>
            </a:r>
            <a:r>
              <a:rPr lang="ru-RU" sz="2000" spc="-5" dirty="0">
                <a:latin typeface="Times New Roman"/>
                <a:cs typeface="Times New Roman"/>
              </a:rPr>
              <a:t>аминокислоте </a:t>
            </a:r>
            <a:r>
              <a:rPr lang="ru-RU" sz="2000" b="1" dirty="0">
                <a:latin typeface="Times New Roman"/>
                <a:cs typeface="Times New Roman"/>
              </a:rPr>
              <a:t>мет </a:t>
            </a:r>
            <a:r>
              <a:rPr lang="ru-RU" sz="2000" spc="-10" dirty="0">
                <a:latin typeface="Times New Roman"/>
                <a:cs typeface="Times New Roman"/>
              </a:rPr>
              <a:t>соответствует </a:t>
            </a:r>
            <a:r>
              <a:rPr lang="ru-RU" sz="2000" spc="-35" dirty="0">
                <a:latin typeface="Times New Roman"/>
                <a:cs typeface="Times New Roman"/>
              </a:rPr>
              <a:t>кодон </a:t>
            </a:r>
            <a:r>
              <a:rPr lang="ru-RU" sz="2000" b="1" spc="-20" dirty="0">
                <a:solidFill>
                  <a:srgbClr val="00B050"/>
                </a:solidFill>
                <a:latin typeface="Times New Roman"/>
                <a:cs typeface="Times New Roman"/>
              </a:rPr>
              <a:t>5’-АУГ-3’</a:t>
            </a:r>
            <a:r>
              <a:rPr lang="ru-RU" sz="2000" b="1" spc="-114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2000" spc="-30" dirty="0">
                <a:latin typeface="Times New Roman"/>
                <a:cs typeface="Times New Roman"/>
              </a:rPr>
              <a:t>(АУГ);</a:t>
            </a:r>
            <a:endParaRPr lang="ru-RU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28BDDC7-5F6B-3683-6788-6A089C0CDD3C}"/>
              </a:ext>
            </a:extLst>
          </p:cNvPr>
          <p:cNvSpPr txBox="1"/>
          <p:nvPr/>
        </p:nvSpPr>
        <p:spPr>
          <a:xfrm>
            <a:off x="5016616" y="2850134"/>
            <a:ext cx="6305527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715" indent="-247650">
              <a:spcBef>
                <a:spcPts val="100"/>
              </a:spcBef>
              <a:buAutoNum type="arabicParenR" startAt="4"/>
              <a:tabLst>
                <a:tab pos="260350" algn="l"/>
              </a:tabLst>
            </a:pPr>
            <a:r>
              <a:rPr dirty="0">
                <a:latin typeface="Times New Roman"/>
                <a:cs typeface="Times New Roman"/>
              </a:rPr>
              <a:t>последовательность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иРНК:</a:t>
            </a:r>
            <a:endParaRPr dirty="0">
              <a:latin typeface="Times New Roman"/>
              <a:cs typeface="Times New Roman"/>
            </a:endParaRPr>
          </a:p>
          <a:p>
            <a:pPr marL="12700" marR="1337310"/>
            <a:r>
              <a:rPr sz="2000" spc="-85" dirty="0">
                <a:latin typeface="Times New Roman"/>
                <a:cs typeface="Times New Roman"/>
              </a:rPr>
              <a:t>3’-ГААУУГЦГАУУАУУАГУАУЦ-5’  </a:t>
            </a:r>
            <a:r>
              <a:rPr sz="2000" spc="-5" dirty="0">
                <a:latin typeface="Times New Roman"/>
                <a:cs typeface="Times New Roman"/>
              </a:rPr>
              <a:t>ИЛИ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endParaRPr lang="ru-RU" sz="2000" spc="-30" dirty="0">
              <a:latin typeface="Times New Roman"/>
              <a:cs typeface="Times New Roman"/>
            </a:endParaRPr>
          </a:p>
          <a:p>
            <a:pPr marL="12700" marR="1337310"/>
            <a:r>
              <a:rPr sz="2000" spc="-85" dirty="0">
                <a:latin typeface="Times New Roman"/>
                <a:cs typeface="Times New Roman"/>
              </a:rPr>
              <a:t>3’-ГААУУГЦГАУУАУУАГУА-5’</a:t>
            </a:r>
            <a:endParaRPr sz="2000" dirty="0">
              <a:latin typeface="Times New Roman"/>
              <a:cs typeface="Times New Roman"/>
            </a:endParaRPr>
          </a:p>
          <a:p>
            <a:pPr marL="12700" marR="1030605" indent="-635"/>
            <a:r>
              <a:rPr sz="2000" spc="-5" dirty="0">
                <a:latin typeface="Times New Roman"/>
                <a:cs typeface="Times New Roman"/>
              </a:rPr>
              <a:t>ИЛИ </a:t>
            </a:r>
            <a:endParaRPr lang="ru-RU" sz="2000" spc="-5" dirty="0">
              <a:latin typeface="Times New Roman"/>
              <a:cs typeface="Times New Roman"/>
            </a:endParaRPr>
          </a:p>
          <a:p>
            <a:pPr marL="12700" marR="1030605" indent="-635"/>
            <a:r>
              <a:rPr sz="2000" spc="-85" dirty="0">
                <a:latin typeface="Times New Roman"/>
                <a:cs typeface="Times New Roman"/>
              </a:rPr>
              <a:t>5’-ЦУАУГАУУАУУАГЦГУУААГ-3’  </a:t>
            </a:r>
            <a:r>
              <a:rPr sz="2000" spc="-5" dirty="0">
                <a:latin typeface="Times New Roman"/>
                <a:cs typeface="Times New Roman"/>
              </a:rPr>
              <a:t>ИЛИ</a:t>
            </a:r>
            <a:r>
              <a:rPr sz="2000" dirty="0">
                <a:latin typeface="Times New Roman"/>
                <a:cs typeface="Times New Roman"/>
              </a:rPr>
              <a:t> </a:t>
            </a:r>
            <a:endParaRPr lang="ru-RU" sz="2000" dirty="0">
              <a:latin typeface="Times New Roman"/>
              <a:cs typeface="Times New Roman"/>
            </a:endParaRPr>
          </a:p>
          <a:p>
            <a:pPr marL="12700" marR="1030605" indent="-635"/>
            <a:r>
              <a:rPr sz="2000" spc="-75" dirty="0">
                <a:latin typeface="Times New Roman"/>
                <a:cs typeface="Times New Roman"/>
              </a:rPr>
              <a:t>5’-АУГАУУАУУАГЦГУУААГ-3’;</a:t>
            </a:r>
            <a:endParaRPr sz="2000" dirty="0">
              <a:latin typeface="Times New Roman"/>
              <a:cs typeface="Times New Roman"/>
            </a:endParaRPr>
          </a:p>
          <a:p>
            <a:pPr marL="259715" indent="-247650">
              <a:buAutoNum type="arabicParenR" startAt="5"/>
              <a:tabLst>
                <a:tab pos="260350" algn="l"/>
              </a:tabLst>
            </a:pPr>
            <a:r>
              <a:rPr spc="-5" dirty="0" err="1">
                <a:latin typeface="Times New Roman"/>
                <a:cs typeface="Times New Roman"/>
              </a:rPr>
              <a:t>фрагмент</a:t>
            </a:r>
            <a:r>
              <a:rPr spc="-5" dirty="0">
                <a:latin typeface="Times New Roman"/>
                <a:cs typeface="Times New Roman"/>
              </a:rPr>
              <a:t> полипептида</a:t>
            </a:r>
            <a:r>
              <a:rPr b="1" spc="-5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мет-иле-иле-сер-вал-лиз</a:t>
            </a:r>
            <a:endParaRPr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E516E188-F653-8CAC-6AAD-AC6EA6210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057634"/>
              </p:ext>
            </p:extLst>
          </p:nvPr>
        </p:nvGraphicFramePr>
        <p:xfrm>
          <a:off x="4680666" y="4986616"/>
          <a:ext cx="7380323" cy="1868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7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611">
                <a:tc>
                  <a:txBody>
                    <a:bodyPr/>
                    <a:lstStyle/>
                    <a:p>
                      <a:pPr marL="0" marR="60960" indent="0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775335" algn="l"/>
                          <a:tab pos="1820545" algn="l"/>
                          <a:tab pos="2061210" algn="l"/>
                          <a:tab pos="2614295" algn="l"/>
                          <a:tab pos="3059430" algn="l"/>
                          <a:tab pos="4213225" algn="l"/>
                          <a:tab pos="4886960" algn="l"/>
                          <a:tab pos="6007100" algn="l"/>
                          <a:tab pos="6363335" algn="l"/>
                        </a:tabLst>
                      </a:pP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вкл</a:t>
                      </a:r>
                      <a:r>
                        <a:rPr sz="1600" spc="-75" dirty="0" err="1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2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spc="-55" dirty="0" err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2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600" spc="-25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нн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40" dirty="0" err="1">
                          <a:latin typeface="Times New Roman"/>
                          <a:cs typeface="Times New Roman"/>
                        </a:rPr>
                        <a:t>э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spc="-50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spc="-15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ит</a:t>
                      </a:r>
                      <a:r>
                        <a:rPr lang="ru-RU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ошибок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611">
                <a:tc>
                  <a:txBody>
                    <a:bodyPr/>
                    <a:lstStyle/>
                    <a:p>
                      <a:pPr marL="0" marR="61594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четыре из названных выше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которые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не  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содержат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ошибок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611">
                <a:tc>
                  <a:txBody>
                    <a:bodyPr/>
                    <a:lstStyle/>
                    <a:p>
                      <a:pPr marL="0" marR="6223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два-три из названных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выше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которые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не  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содержат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ошибок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993">
                <a:tc>
                  <a:txBody>
                    <a:bodyPr/>
                    <a:lstStyle/>
                    <a:p>
                      <a:pPr marL="0" marR="6223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5" dirty="0">
                          <a:latin typeface="Times New Roman"/>
                          <a:cs typeface="Times New Roman"/>
                        </a:rPr>
                        <a:t>Все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иные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ситуации,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не соответствующие 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правилам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3,2и1 балла</a:t>
                      </a: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232009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265F7ED-699A-3F76-6787-E9A72AF2D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4" t="21651" r="13089" b="20489"/>
          <a:stretch/>
        </p:blipFill>
        <p:spPr bwMode="auto">
          <a:xfrm>
            <a:off x="956345" y="520117"/>
            <a:ext cx="10142289" cy="58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377" y="6064100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A4DBDF09-63DF-A5D6-8A6F-7114FA3FFAD6}"/>
              </a:ext>
            </a:extLst>
          </p:cNvPr>
          <p:cNvSpPr txBox="1">
            <a:spLocks/>
          </p:cNvSpPr>
          <p:nvPr/>
        </p:nvSpPr>
        <p:spPr>
          <a:xfrm>
            <a:off x="0" y="39847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76ABB4E-3AD4-3173-78BA-F70D43F4BB87}"/>
              </a:ext>
            </a:extLst>
          </p:cNvPr>
          <p:cNvSpPr/>
          <p:nvPr/>
        </p:nvSpPr>
        <p:spPr>
          <a:xfrm>
            <a:off x="106207" y="570451"/>
            <a:ext cx="5877942" cy="5310232"/>
          </a:xfrm>
          <a:prstGeom prst="rect">
            <a:avLst/>
          </a:prstGeom>
          <a:blipFill>
            <a:blip r:embed="rId2" cstate="print"/>
            <a:stretch>
              <a:fillRect l="-2687" t="-590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2956B89-7B78-A10F-FDDC-0E67B225E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801777"/>
              </p:ext>
            </p:extLst>
          </p:nvPr>
        </p:nvGraphicFramePr>
        <p:xfrm>
          <a:off x="6207852" y="1489060"/>
          <a:ext cx="5877942" cy="274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0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0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180">
                <a:tc>
                  <a:txBody>
                    <a:bodyPr/>
                    <a:lstStyle/>
                    <a:p>
                      <a:pPr marL="0" marR="20066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2) 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комплементарный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триплет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ДНК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3’-ТАЦ-5’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(5’-ЦАТ-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3’,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 ТАЦ);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ИЛИ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685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2) </a:t>
                      </a:r>
                      <a:r>
                        <a:rPr sz="1800" spc="-35" dirty="0" err="1">
                          <a:latin typeface="Times New Roman"/>
                          <a:cs typeface="Times New Roman"/>
                        </a:rPr>
                        <a:t>этому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5" dirty="0" err="1">
                          <a:latin typeface="Times New Roman"/>
                          <a:cs typeface="Times New Roman"/>
                        </a:rPr>
                        <a:t>триплету</a:t>
                      </a:r>
                      <a:r>
                        <a:rPr lang="ru-RU"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30" dirty="0" err="1">
                          <a:latin typeface="Times New Roman"/>
                          <a:cs typeface="Times New Roman"/>
                        </a:rPr>
                        <a:t>соответствует</a:t>
                      </a:r>
                      <a:r>
                        <a:rPr lang="ru-RU"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0" dirty="0" err="1">
                          <a:latin typeface="Times New Roman"/>
                          <a:cs typeface="Times New Roman"/>
                        </a:rPr>
                        <a:t>триплет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40" dirty="0">
                          <a:latin typeface="Times New Roman"/>
                          <a:cs typeface="Times New Roman"/>
                        </a:rPr>
                        <a:t>5’-АТГ-3’ </a:t>
                      </a: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(АТГ)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800" spc="-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ДНК;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716">
                <a:tc>
                  <a:txBody>
                    <a:bodyPr/>
                    <a:lstStyle/>
                    <a:p>
                      <a:pPr marL="0" marR="20066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3) </a:t>
                      </a:r>
                      <a:r>
                        <a:rPr lang="ru-RU" sz="1800" spc="-15" dirty="0">
                          <a:latin typeface="Times New Roman"/>
                          <a:cs typeface="Times New Roman"/>
                        </a:rPr>
                        <a:t>такой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триплет встречается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на верхней цепи ДНК, </a:t>
                      </a:r>
                      <a:r>
                        <a:rPr lang="ru-RU" sz="1800" spc="-35" dirty="0">
                          <a:latin typeface="Times New Roman"/>
                          <a:cs typeface="Times New Roman"/>
                        </a:rPr>
                        <a:t>значит,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она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является </a:t>
                      </a:r>
                      <a:r>
                        <a:rPr lang="ru-RU" sz="1800" spc="-10" dirty="0">
                          <a:latin typeface="Times New Roman"/>
                          <a:cs typeface="Times New Roman"/>
                        </a:rPr>
                        <a:t>матричной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(транскрибируемой);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685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3) </a:t>
                      </a:r>
                      <a:r>
                        <a:rPr lang="ru-RU" sz="1800" spc="-15" dirty="0">
                          <a:latin typeface="Times New Roman"/>
                          <a:cs typeface="Times New Roman"/>
                        </a:rPr>
                        <a:t>такой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триплет встречается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на нижней цепи ДНК, </a:t>
                      </a:r>
                      <a:r>
                        <a:rPr lang="ru-RU" sz="1800" spc="-35" dirty="0">
                          <a:latin typeface="Times New Roman"/>
                          <a:cs typeface="Times New Roman"/>
                        </a:rPr>
                        <a:t>значит,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верхняя цепь </a:t>
                      </a:r>
                      <a:r>
                        <a:rPr lang="ru-RU" sz="1800" spc="-10" dirty="0">
                          <a:latin typeface="Times New Roman"/>
                          <a:cs typeface="Times New Roman"/>
                        </a:rPr>
                        <a:t>матричная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(транскрибируемая);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5097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5B9CE0D-A7DA-C1B4-3D4D-731A9D81B96D}"/>
              </a:ext>
            </a:extLst>
          </p:cNvPr>
          <p:cNvSpPr txBox="1"/>
          <p:nvPr/>
        </p:nvSpPr>
        <p:spPr>
          <a:xfrm>
            <a:off x="6207852" y="168793"/>
            <a:ext cx="5675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/>
                <a:cs typeface="Times New Roman"/>
              </a:rPr>
              <a:t>Элементы ответа:</a:t>
            </a:r>
          </a:p>
          <a:p>
            <a:r>
              <a:rPr lang="ru-RU" sz="2400" dirty="0">
                <a:latin typeface="Times New Roman"/>
                <a:cs typeface="Times New Roman"/>
              </a:rPr>
              <a:t>1) </a:t>
            </a:r>
            <a:r>
              <a:rPr lang="ru-RU" sz="2400" spc="-5" dirty="0">
                <a:latin typeface="Times New Roman"/>
                <a:cs typeface="Times New Roman"/>
              </a:rPr>
              <a:t>аминокислоте </a:t>
            </a:r>
            <a:r>
              <a:rPr lang="ru-RU" sz="2400" b="1" dirty="0">
                <a:latin typeface="Times New Roman"/>
                <a:cs typeface="Times New Roman"/>
              </a:rPr>
              <a:t>мет </a:t>
            </a:r>
            <a:r>
              <a:rPr lang="ru-RU" sz="2400" spc="-10" dirty="0">
                <a:latin typeface="Times New Roman"/>
                <a:cs typeface="Times New Roman"/>
              </a:rPr>
              <a:t>соответствует </a:t>
            </a:r>
            <a:r>
              <a:rPr lang="ru-RU" sz="2400" spc="-35" dirty="0">
                <a:latin typeface="Times New Roman"/>
                <a:cs typeface="Times New Roman"/>
              </a:rPr>
              <a:t>кодон </a:t>
            </a:r>
            <a:r>
              <a:rPr lang="ru-RU" sz="2400" spc="-20" dirty="0">
                <a:latin typeface="Times New Roman"/>
                <a:cs typeface="Times New Roman"/>
              </a:rPr>
              <a:t>5’-АУГ-3’</a:t>
            </a:r>
            <a:r>
              <a:rPr lang="ru-RU" sz="2400" spc="-114" dirty="0">
                <a:latin typeface="Times New Roman"/>
                <a:cs typeface="Times New Roman"/>
              </a:rPr>
              <a:t> </a:t>
            </a:r>
            <a:r>
              <a:rPr lang="ru-RU" sz="2400" spc="-30" dirty="0">
                <a:latin typeface="Times New Roman"/>
                <a:cs typeface="Times New Roman"/>
              </a:rPr>
              <a:t>(АУГ);</a:t>
            </a:r>
            <a:endParaRPr lang="ru-RU" sz="2400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E0D7F35F-A4C9-860A-C0B1-1D76DC3E2C52}"/>
              </a:ext>
            </a:extLst>
          </p:cNvPr>
          <p:cNvSpPr txBox="1"/>
          <p:nvPr/>
        </p:nvSpPr>
        <p:spPr>
          <a:xfrm>
            <a:off x="6207852" y="4563225"/>
            <a:ext cx="5768771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715" indent="-247650">
              <a:spcBef>
                <a:spcPts val="100"/>
              </a:spcBef>
              <a:buAutoNum type="arabicParenR" startAt="4"/>
              <a:tabLst>
                <a:tab pos="260350" algn="l"/>
              </a:tabLst>
            </a:pPr>
            <a:r>
              <a:rPr sz="2000" dirty="0">
                <a:latin typeface="Times New Roman"/>
                <a:cs typeface="Times New Roman"/>
              </a:rPr>
              <a:t>последовательность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иРНК:</a:t>
            </a:r>
            <a:endParaRPr sz="2000" dirty="0">
              <a:latin typeface="Times New Roman"/>
              <a:cs typeface="Times New Roman"/>
            </a:endParaRPr>
          </a:p>
          <a:p>
            <a:pPr marL="12700" marR="1337310"/>
            <a:r>
              <a:rPr sz="2000" spc="-85" dirty="0">
                <a:latin typeface="Times New Roman"/>
                <a:cs typeface="Times New Roman"/>
              </a:rPr>
              <a:t>3’-ГААУУГЦГАУУАУУАГУАУЦ-5’  </a:t>
            </a:r>
            <a:r>
              <a:rPr sz="2000" spc="-5" dirty="0">
                <a:latin typeface="Times New Roman"/>
                <a:cs typeface="Times New Roman"/>
              </a:rPr>
              <a:t>ИЛИ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85" dirty="0">
                <a:latin typeface="Times New Roman"/>
                <a:cs typeface="Times New Roman"/>
              </a:rPr>
              <a:t>3’-ГААУУГЦГАУУАУУАГУА-5’</a:t>
            </a:r>
            <a:endParaRPr sz="2000" dirty="0">
              <a:latin typeface="Times New Roman"/>
              <a:cs typeface="Times New Roman"/>
            </a:endParaRPr>
          </a:p>
          <a:p>
            <a:pPr marL="12700" marR="1030605" indent="-635"/>
            <a:r>
              <a:rPr sz="2000" spc="-5" dirty="0">
                <a:latin typeface="Times New Roman"/>
                <a:cs typeface="Times New Roman"/>
              </a:rPr>
              <a:t>ИЛИ </a:t>
            </a:r>
            <a:r>
              <a:rPr sz="2000" spc="-85" dirty="0">
                <a:latin typeface="Times New Roman"/>
                <a:cs typeface="Times New Roman"/>
              </a:rPr>
              <a:t>5’-ЦУАУГАУУАУУАГЦГУУААГ-3’  </a:t>
            </a:r>
            <a:r>
              <a:rPr sz="2000" spc="-5" dirty="0">
                <a:latin typeface="Times New Roman"/>
                <a:cs typeface="Times New Roman"/>
              </a:rPr>
              <a:t>ИЛИ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75" dirty="0">
                <a:latin typeface="Times New Roman"/>
                <a:cs typeface="Times New Roman"/>
              </a:rPr>
              <a:t>5’-АУГАУУАУУАГЦГУУААГ-3’;</a:t>
            </a:r>
            <a:endParaRPr sz="2000" dirty="0">
              <a:latin typeface="Times New Roman"/>
              <a:cs typeface="Times New Roman"/>
            </a:endParaRPr>
          </a:p>
          <a:p>
            <a:pPr marL="259715" indent="-247650">
              <a:buAutoNum type="arabicParenR" startAt="5"/>
              <a:tabLst>
                <a:tab pos="260350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фрагмент</a:t>
            </a:r>
            <a:r>
              <a:rPr sz="2000" spc="-5" dirty="0">
                <a:latin typeface="Times New Roman"/>
                <a:cs typeface="Times New Roman"/>
              </a:rPr>
              <a:t> полипептида: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мет-иле-иле-сер-вал-лиз</a:t>
            </a:r>
          </a:p>
        </p:txBody>
      </p:sp>
    </p:spTree>
    <p:extLst>
      <p:ext uri="{BB962C8B-B14F-4D97-AF65-F5344CB8AC3E}">
        <p14:creationId xmlns:p14="http://schemas.microsoft.com/office/powerpoint/2010/main" val="39249454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377" y="6064100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608320" y="7757827"/>
            <a:ext cx="4632960" cy="177741"/>
          </a:xfrm>
          <a:prstGeom prst="rect">
            <a:avLst/>
          </a:prstGeom>
        </p:spPr>
        <p:txBody>
          <a:bodyPr vert="horz" wrap="square" lIns="0" tIns="16002" rIns="0" bIns="0" rtlCol="0" anchor="ctr">
            <a:spAutoFit/>
          </a:bodyPr>
          <a:lstStyle/>
          <a:p>
            <a:pPr marL="15240">
              <a:spcBef>
                <a:spcPts val="126"/>
              </a:spcBef>
            </a:pPr>
            <a:r>
              <a:rPr spc="6" dirty="0"/>
              <a:t>© </a:t>
            </a:r>
            <a:r>
              <a:rPr spc="-6" dirty="0"/>
              <a:t>все </a:t>
            </a:r>
            <a:r>
              <a:rPr dirty="0"/>
              <a:t>права</a:t>
            </a:r>
            <a:r>
              <a:rPr spc="-120" dirty="0"/>
              <a:t> </a:t>
            </a:r>
            <a:r>
              <a:rPr dirty="0"/>
              <a:t>защищены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76ABB4E-3AD4-3173-78BA-F70D43F4BB87}"/>
              </a:ext>
            </a:extLst>
          </p:cNvPr>
          <p:cNvSpPr/>
          <p:nvPr/>
        </p:nvSpPr>
        <p:spPr>
          <a:xfrm>
            <a:off x="215377" y="578840"/>
            <a:ext cx="5877942" cy="5310232"/>
          </a:xfrm>
          <a:prstGeom prst="rect">
            <a:avLst/>
          </a:prstGeom>
          <a:blipFill>
            <a:blip r:embed="rId2" cstate="print"/>
            <a:stretch>
              <a:fillRect l="-2687" t="-590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2956B89-7B78-A10F-FDDC-0E67B225E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080989"/>
              </p:ext>
            </p:extLst>
          </p:nvPr>
        </p:nvGraphicFramePr>
        <p:xfrm>
          <a:off x="6098681" y="1599512"/>
          <a:ext cx="5877942" cy="274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0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0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180">
                <a:tc>
                  <a:txBody>
                    <a:bodyPr/>
                    <a:lstStyle/>
                    <a:p>
                      <a:pPr marL="0" marR="20066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2) 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комплементарный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триплет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ДНК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3’-ТАЦ-5’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(5’-ЦАТ-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3’,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 ТАЦ);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ИЛИ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685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2) </a:t>
                      </a:r>
                      <a:r>
                        <a:rPr sz="1800" spc="-35" dirty="0" err="1">
                          <a:latin typeface="Times New Roman"/>
                          <a:cs typeface="Times New Roman"/>
                        </a:rPr>
                        <a:t>этому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5" dirty="0" err="1">
                          <a:latin typeface="Times New Roman"/>
                          <a:cs typeface="Times New Roman"/>
                        </a:rPr>
                        <a:t>триплету</a:t>
                      </a:r>
                      <a:r>
                        <a:rPr lang="ru-RU"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30" dirty="0" err="1">
                          <a:latin typeface="Times New Roman"/>
                          <a:cs typeface="Times New Roman"/>
                        </a:rPr>
                        <a:t>соответствует</a:t>
                      </a:r>
                      <a:r>
                        <a:rPr lang="ru-RU"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0" dirty="0" err="1">
                          <a:latin typeface="Times New Roman"/>
                          <a:cs typeface="Times New Roman"/>
                        </a:rPr>
                        <a:t>триплет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40" dirty="0">
                          <a:latin typeface="Times New Roman"/>
                          <a:cs typeface="Times New Roman"/>
                        </a:rPr>
                        <a:t>5’-АТГ-3’ </a:t>
                      </a: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(АТГ)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800" spc="-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ДНК;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716">
                <a:tc>
                  <a:txBody>
                    <a:bodyPr/>
                    <a:lstStyle/>
                    <a:p>
                      <a:pPr marL="0" marR="20066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3) </a:t>
                      </a:r>
                      <a:r>
                        <a:rPr lang="ru-RU" sz="1800" spc="-15" dirty="0">
                          <a:latin typeface="Times New Roman"/>
                          <a:cs typeface="Times New Roman"/>
                        </a:rPr>
                        <a:t>такой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триплет встречается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на верхней цепи ДНК, </a:t>
                      </a:r>
                      <a:r>
                        <a:rPr lang="ru-RU" sz="1800" spc="-35" dirty="0">
                          <a:latin typeface="Times New Roman"/>
                          <a:cs typeface="Times New Roman"/>
                        </a:rPr>
                        <a:t>значит,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она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является </a:t>
                      </a:r>
                      <a:r>
                        <a:rPr lang="ru-RU" sz="1800" spc="-10" dirty="0">
                          <a:latin typeface="Times New Roman"/>
                          <a:cs typeface="Times New Roman"/>
                        </a:rPr>
                        <a:t>матричной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(транскрибируемой);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685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3) </a:t>
                      </a:r>
                      <a:r>
                        <a:rPr lang="ru-RU" sz="1800" spc="-15" dirty="0">
                          <a:latin typeface="Times New Roman"/>
                          <a:cs typeface="Times New Roman"/>
                        </a:rPr>
                        <a:t>такой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триплет встречается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на нижней цепи ДНК, </a:t>
                      </a:r>
                      <a:r>
                        <a:rPr lang="ru-RU" sz="1800" spc="-35" dirty="0">
                          <a:latin typeface="Times New Roman"/>
                          <a:cs typeface="Times New Roman"/>
                        </a:rPr>
                        <a:t>значит,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верхняя цепь </a:t>
                      </a:r>
                      <a:r>
                        <a:rPr lang="ru-RU" sz="1800" spc="-10" dirty="0">
                          <a:latin typeface="Times New Roman"/>
                          <a:cs typeface="Times New Roman"/>
                        </a:rPr>
                        <a:t>матричная  </a:t>
                      </a: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(транскрибируемая);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5097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5B9CE0D-A7DA-C1B4-3D4D-731A9D81B96D}"/>
              </a:ext>
            </a:extLst>
          </p:cNvPr>
          <p:cNvSpPr txBox="1"/>
          <p:nvPr/>
        </p:nvSpPr>
        <p:spPr>
          <a:xfrm>
            <a:off x="6300659" y="439707"/>
            <a:ext cx="5675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/>
                <a:cs typeface="Times New Roman"/>
              </a:rPr>
              <a:t>Элементы ответа:</a:t>
            </a:r>
          </a:p>
          <a:p>
            <a:r>
              <a:rPr lang="ru-RU" sz="2000" dirty="0">
                <a:latin typeface="Times New Roman"/>
                <a:cs typeface="Times New Roman"/>
              </a:rPr>
              <a:t>1) </a:t>
            </a:r>
            <a:r>
              <a:rPr lang="ru-RU" sz="2000" spc="-5" dirty="0">
                <a:latin typeface="Times New Roman"/>
                <a:cs typeface="Times New Roman"/>
              </a:rPr>
              <a:t>аминокислоте </a:t>
            </a:r>
            <a:r>
              <a:rPr lang="ru-RU" sz="2000" b="1" dirty="0">
                <a:latin typeface="Times New Roman"/>
                <a:cs typeface="Times New Roman"/>
              </a:rPr>
              <a:t>мет </a:t>
            </a:r>
            <a:r>
              <a:rPr lang="ru-RU" sz="2000" spc="-10" dirty="0">
                <a:latin typeface="Times New Roman"/>
                <a:cs typeface="Times New Roman"/>
              </a:rPr>
              <a:t>соответствует </a:t>
            </a:r>
            <a:r>
              <a:rPr lang="ru-RU" sz="2000" spc="-35" dirty="0">
                <a:latin typeface="Times New Roman"/>
                <a:cs typeface="Times New Roman"/>
              </a:rPr>
              <a:t>кодон </a:t>
            </a:r>
            <a:r>
              <a:rPr lang="ru-RU" sz="2000" spc="-20" dirty="0">
                <a:latin typeface="Times New Roman"/>
                <a:cs typeface="Times New Roman"/>
              </a:rPr>
              <a:t>5’-АУГ-3’</a:t>
            </a:r>
            <a:r>
              <a:rPr lang="ru-RU" sz="2000" spc="-114" dirty="0">
                <a:latin typeface="Times New Roman"/>
                <a:cs typeface="Times New Roman"/>
              </a:rPr>
              <a:t> </a:t>
            </a:r>
            <a:r>
              <a:rPr lang="ru-RU" sz="2000" spc="-30" dirty="0">
                <a:latin typeface="Times New Roman"/>
                <a:cs typeface="Times New Roman"/>
              </a:rPr>
              <a:t>(АУГ);</a:t>
            </a:r>
            <a:endParaRPr lang="ru-RU" sz="2000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E0D7F35F-A4C9-860A-C0B1-1D76DC3E2C52}"/>
              </a:ext>
            </a:extLst>
          </p:cNvPr>
          <p:cNvSpPr txBox="1"/>
          <p:nvPr/>
        </p:nvSpPr>
        <p:spPr>
          <a:xfrm>
            <a:off x="6355451" y="4581643"/>
            <a:ext cx="5566379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715" indent="-247650">
              <a:spcBef>
                <a:spcPts val="100"/>
              </a:spcBef>
              <a:buAutoNum type="arabicParenR" startAt="4"/>
              <a:tabLst>
                <a:tab pos="260350" algn="l"/>
              </a:tabLst>
            </a:pPr>
            <a:r>
              <a:rPr sz="2000" dirty="0">
                <a:latin typeface="Times New Roman"/>
                <a:cs typeface="Times New Roman"/>
              </a:rPr>
              <a:t>последовательность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иРНК:</a:t>
            </a:r>
            <a:endParaRPr sz="2000" dirty="0">
              <a:latin typeface="Times New Roman"/>
              <a:cs typeface="Times New Roman"/>
            </a:endParaRPr>
          </a:p>
          <a:p>
            <a:pPr marL="12700" marR="1337310"/>
            <a:r>
              <a:rPr sz="2000" spc="-85" dirty="0">
                <a:latin typeface="Times New Roman"/>
                <a:cs typeface="Times New Roman"/>
              </a:rPr>
              <a:t>3’-ГААУУГЦГАУУАУУАГУАУЦ-5’  </a:t>
            </a:r>
            <a:r>
              <a:rPr sz="2000" spc="-5" dirty="0">
                <a:latin typeface="Times New Roman"/>
                <a:cs typeface="Times New Roman"/>
              </a:rPr>
              <a:t>ИЛИ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85" dirty="0">
                <a:latin typeface="Times New Roman"/>
                <a:cs typeface="Times New Roman"/>
              </a:rPr>
              <a:t>3’-ГААУУГЦГАУУАУУАГУА-5’</a:t>
            </a:r>
            <a:endParaRPr sz="2000" dirty="0">
              <a:latin typeface="Times New Roman"/>
              <a:cs typeface="Times New Roman"/>
            </a:endParaRPr>
          </a:p>
          <a:p>
            <a:pPr marL="12700" marR="1030605" indent="-635"/>
            <a:r>
              <a:rPr sz="2000" spc="-5" dirty="0">
                <a:latin typeface="Times New Roman"/>
                <a:cs typeface="Times New Roman"/>
              </a:rPr>
              <a:t>ИЛИ </a:t>
            </a:r>
            <a:r>
              <a:rPr sz="2000" spc="-85" dirty="0">
                <a:latin typeface="Times New Roman"/>
                <a:cs typeface="Times New Roman"/>
              </a:rPr>
              <a:t>5’-ЦУАУГАУУАУУАГЦГУУААГ-3’  </a:t>
            </a:r>
            <a:r>
              <a:rPr sz="2000" spc="-5" dirty="0">
                <a:latin typeface="Times New Roman"/>
                <a:cs typeface="Times New Roman"/>
              </a:rPr>
              <a:t>ИЛИ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75" dirty="0">
                <a:latin typeface="Times New Roman"/>
                <a:cs typeface="Times New Roman"/>
              </a:rPr>
              <a:t>5’-АУГАУУАУУАГЦГУУААГ-3’;</a:t>
            </a:r>
            <a:endParaRPr sz="2000" dirty="0">
              <a:latin typeface="Times New Roman"/>
              <a:cs typeface="Times New Roman"/>
            </a:endParaRPr>
          </a:p>
          <a:p>
            <a:pPr marL="259715" indent="-247650">
              <a:buAutoNum type="arabicParenR" startAt="5"/>
              <a:tabLst>
                <a:tab pos="260350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фрагмент</a:t>
            </a:r>
            <a:r>
              <a:rPr sz="2000" spc="-5" dirty="0">
                <a:latin typeface="Times New Roman"/>
                <a:cs typeface="Times New Roman"/>
              </a:rPr>
              <a:t> полипептида: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мет-иле-иле-сер-вал-лиз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94147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566" y="13475"/>
            <a:ext cx="337131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8 - 2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7C1C739-45BA-F431-45F7-301CEFD6E9BA}"/>
              </a:ext>
            </a:extLst>
          </p:cNvPr>
          <p:cNvSpPr txBox="1"/>
          <p:nvPr/>
        </p:nvSpPr>
        <p:spPr>
          <a:xfrm>
            <a:off x="76565" y="530617"/>
            <a:ext cx="4772271" cy="6236964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R="7620" algn="just">
              <a:spcBef>
                <a:spcPts val="0"/>
              </a:spcBef>
            </a:pPr>
            <a:r>
              <a:rPr lang="ru-RU" sz="1700" dirty="0">
                <a:latin typeface="Times New Roman"/>
                <a:cs typeface="Times New Roman"/>
              </a:rPr>
              <a:t>Известно, что комплементарные цепи нуклеиновых кислот антипараллельны  (5’ концу одной цепи соответствует 3’ конец другой цепи). Синтез  нуклеиновых кислот начинается с 5’ конца. Рибосома движется по </a:t>
            </a:r>
            <a:r>
              <a:rPr lang="ru-RU" sz="1700" dirty="0" err="1">
                <a:latin typeface="Times New Roman"/>
                <a:cs typeface="Times New Roman"/>
              </a:rPr>
              <a:t>иРНК</a:t>
            </a:r>
            <a:r>
              <a:rPr lang="ru-RU" sz="1700" dirty="0">
                <a:latin typeface="Times New Roman"/>
                <a:cs typeface="Times New Roman"/>
              </a:rPr>
              <a:t>  в направлении от 5’ к 3’ концу.</a:t>
            </a:r>
          </a:p>
          <a:p>
            <a:pPr marR="7620" algn="just">
              <a:spcBef>
                <a:spcPts val="0"/>
              </a:spcBef>
            </a:pPr>
            <a:r>
              <a:rPr lang="ru-RU" sz="1700" dirty="0">
                <a:latin typeface="Times New Roman"/>
                <a:cs typeface="Times New Roman"/>
              </a:rPr>
              <a:t>При синтезе фрагмента полипептида в рибосому входят молекулы тРНК в следующей последовательности (указаны антикодоны в направлении от 5’ к  3’ концу):</a:t>
            </a:r>
          </a:p>
          <a:p>
            <a:pPr marR="7620" algn="ctr">
              <a:spcBef>
                <a:spcPts val="0"/>
              </a:spcBef>
            </a:pPr>
            <a:r>
              <a:rPr lang="ru-RU" sz="1700" dirty="0">
                <a:latin typeface="Times New Roman"/>
                <a:cs typeface="Times New Roman"/>
              </a:rPr>
              <a:t>ЦУГ, УАУ, АУА, ГЦУ, АУА</a:t>
            </a:r>
          </a:p>
          <a:p>
            <a:pPr marR="7620" algn="just">
              <a:spcBef>
                <a:spcPts val="0"/>
              </a:spcBef>
            </a:pPr>
            <a:r>
              <a:rPr lang="ru-RU" b="1" dirty="0">
                <a:solidFill>
                  <a:srgbClr val="FF0000"/>
                </a:solidFill>
                <a:latin typeface="Times New Roman"/>
                <a:cs typeface="Times New Roman"/>
              </a:rPr>
              <a:t>Установите нуклеотидную последователь-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ность</a:t>
            </a:r>
            <a:r>
              <a:rPr lang="ru-RU" b="1" dirty="0">
                <a:solidFill>
                  <a:srgbClr val="FF0000"/>
                </a:solidFill>
                <a:latin typeface="Times New Roman"/>
                <a:cs typeface="Times New Roman"/>
              </a:rPr>
              <a:t> участка ДНК, который  кодирует данный полипептид</a:t>
            </a:r>
            <a:r>
              <a:rPr lang="ru-RU" dirty="0">
                <a:latin typeface="Times New Roman"/>
                <a:cs typeface="Times New Roman"/>
              </a:rPr>
              <a:t>, и </a:t>
            </a:r>
            <a:r>
              <a:rPr lang="ru-RU" b="1" dirty="0">
                <a:solidFill>
                  <a:srgbClr val="00B0F0"/>
                </a:solidFill>
                <a:latin typeface="Times New Roman"/>
                <a:cs typeface="Times New Roman"/>
              </a:rPr>
              <a:t>определите, какая цепь является матричной  (</a:t>
            </a:r>
            <a:r>
              <a:rPr lang="ru-RU" b="1" dirty="0" err="1">
                <a:solidFill>
                  <a:srgbClr val="00B0F0"/>
                </a:solidFill>
                <a:latin typeface="Times New Roman"/>
                <a:cs typeface="Times New Roman"/>
              </a:rPr>
              <a:t>транскриби-руемой</a:t>
            </a:r>
            <a:r>
              <a:rPr lang="ru-RU" b="1" dirty="0">
                <a:solidFill>
                  <a:srgbClr val="00B0F0"/>
                </a:solidFill>
                <a:latin typeface="Times New Roman"/>
                <a:cs typeface="Times New Roman"/>
              </a:rPr>
              <a:t>) в данном фрагменте ДНК.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B050"/>
                </a:solidFill>
                <a:latin typeface="Times New Roman"/>
                <a:cs typeface="Times New Roman"/>
              </a:rPr>
              <a:t>Установите аминокислотную  </a:t>
            </a:r>
            <a:r>
              <a:rPr lang="ru-RU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последова</a:t>
            </a:r>
            <a:r>
              <a:rPr lang="ru-RU" b="1" dirty="0">
                <a:solidFill>
                  <a:srgbClr val="00B050"/>
                </a:solidFill>
                <a:latin typeface="Times New Roman"/>
                <a:cs typeface="Times New Roman"/>
              </a:rPr>
              <a:t>-тельность синтезируемого фрагмента поли-пептида. </a:t>
            </a:r>
            <a:r>
              <a:rPr lang="ru-RU" b="1" dirty="0">
                <a:solidFill>
                  <a:srgbClr val="FFC000"/>
                </a:solidFill>
                <a:latin typeface="Times New Roman"/>
                <a:cs typeface="Times New Roman"/>
              </a:rPr>
              <a:t>Укажите  последовательность решения задачи. </a:t>
            </a:r>
            <a:r>
              <a:rPr lang="ru-RU" dirty="0">
                <a:latin typeface="Times New Roman"/>
                <a:cs typeface="Times New Roman"/>
              </a:rPr>
              <a:t>Для выполнения задания используйте  таблицу генетического кода. При написании </a:t>
            </a:r>
            <a:r>
              <a:rPr lang="ru-RU" b="1" dirty="0">
                <a:solidFill>
                  <a:srgbClr val="7030A0"/>
                </a:solidFill>
                <a:latin typeface="Times New Roman"/>
                <a:cs typeface="Times New Roman"/>
              </a:rPr>
              <a:t>последовательностей  </a:t>
            </a:r>
            <a:r>
              <a:rPr lang="ru-RU" b="1" dirty="0" err="1">
                <a:solidFill>
                  <a:srgbClr val="7030A0"/>
                </a:solidFill>
                <a:latin typeface="Times New Roman"/>
                <a:cs typeface="Times New Roman"/>
              </a:rPr>
              <a:t>нуклеи</a:t>
            </a:r>
            <a:r>
              <a:rPr lang="ru-RU" b="1" dirty="0">
                <a:solidFill>
                  <a:srgbClr val="7030A0"/>
                </a:solidFill>
                <a:latin typeface="Times New Roman"/>
                <a:cs typeface="Times New Roman"/>
              </a:rPr>
              <a:t>-новых кислот указывайте направление цепи.</a:t>
            </a: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E516E188-F653-8CAC-6AAD-AC6EA6210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571500"/>
              </p:ext>
            </p:extLst>
          </p:nvPr>
        </p:nvGraphicFramePr>
        <p:xfrm>
          <a:off x="5086401" y="4611524"/>
          <a:ext cx="6775632" cy="2246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6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619">
                <a:tc>
                  <a:txBody>
                    <a:bodyPr/>
                    <a:lstStyle/>
                    <a:p>
                      <a:pPr marL="0" marR="60960" indent="0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775335" algn="l"/>
                          <a:tab pos="1820545" algn="l"/>
                          <a:tab pos="2061210" algn="l"/>
                          <a:tab pos="2614295" algn="l"/>
                          <a:tab pos="3059430" algn="l"/>
                          <a:tab pos="4213225" algn="l"/>
                          <a:tab pos="4886960" algn="l"/>
                          <a:tab pos="6007100" algn="l"/>
                          <a:tab pos="6363335" algn="l"/>
                        </a:tabLst>
                      </a:pP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вкл</a:t>
                      </a:r>
                      <a:r>
                        <a:rPr sz="1600" spc="-75" dirty="0" err="1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2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spc="-55" dirty="0" err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2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600" spc="-25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нн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40" dirty="0" err="1">
                          <a:latin typeface="Times New Roman"/>
                          <a:cs typeface="Times New Roman"/>
                        </a:rPr>
                        <a:t>э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spc="-50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6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600" spc="-15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ит</a:t>
                      </a:r>
                      <a:r>
                        <a:rPr lang="ru-RU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ошибок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619">
                <a:tc>
                  <a:txBody>
                    <a:bodyPr/>
                    <a:lstStyle/>
                    <a:p>
                      <a:pPr marL="0" marR="61594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себя</a:t>
                      </a:r>
                      <a:r>
                        <a:rPr lang="ru-RU" sz="1600" spc="-10" dirty="0">
                          <a:latin typeface="Times New Roman"/>
                          <a:cs typeface="Times New Roman"/>
                        </a:rPr>
                        <a:t> два </a:t>
                      </a: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названных выше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которые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не  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содержат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ошибок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619">
                <a:tc>
                  <a:txBody>
                    <a:bodyPr/>
                    <a:lstStyle/>
                    <a:p>
                      <a:pPr marL="0" marR="6223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себя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 spc="-5" dirty="0">
                          <a:latin typeface="Times New Roman"/>
                          <a:cs typeface="Times New Roman"/>
                        </a:rPr>
                        <a:t>один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из названных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выше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которые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не  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содержат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ошибок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619">
                <a:tc>
                  <a:txBody>
                    <a:bodyPr/>
                    <a:lstStyle/>
                    <a:p>
                      <a:pPr marL="0" marR="6223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spc="5" dirty="0">
                          <a:latin typeface="Times New Roman"/>
                          <a:cs typeface="Times New Roman"/>
                        </a:rPr>
                        <a:t>Все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иные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ситуации,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не соответствующие правилам выставления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3, 2 и 1  балла</a:t>
                      </a: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D968D514-1665-7924-845E-A47A6D89DF3D}"/>
              </a:ext>
            </a:extLst>
          </p:cNvPr>
          <p:cNvSpPr txBox="1"/>
          <p:nvPr/>
        </p:nvSpPr>
        <p:spPr>
          <a:xfrm>
            <a:off x="4848837" y="13475"/>
            <a:ext cx="7013196" cy="4437112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spc="-15" dirty="0">
                <a:latin typeface="Times New Roman"/>
                <a:cs typeface="Times New Roman"/>
              </a:rPr>
              <a:t>Схема </a:t>
            </a:r>
            <a:r>
              <a:rPr dirty="0">
                <a:latin typeface="Times New Roman"/>
                <a:cs typeface="Times New Roman"/>
              </a:rPr>
              <a:t>решения </a:t>
            </a:r>
            <a:r>
              <a:rPr spc="-15" dirty="0">
                <a:latin typeface="Times New Roman"/>
                <a:cs typeface="Times New Roman"/>
              </a:rPr>
              <a:t>задачи </a:t>
            </a:r>
            <a:r>
              <a:rPr spc="-10" dirty="0">
                <a:latin typeface="Times New Roman"/>
                <a:cs typeface="Times New Roman"/>
              </a:rPr>
              <a:t>включает </a:t>
            </a:r>
            <a:r>
              <a:rPr spc="-5" dirty="0">
                <a:latin typeface="Times New Roman"/>
                <a:cs typeface="Times New Roman"/>
              </a:rPr>
              <a:t>следующие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элементы:</a:t>
            </a:r>
            <a:endParaRPr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lang="ru-RU" sz="2300" dirty="0">
                <a:latin typeface="Times New Roman"/>
                <a:cs typeface="Times New Roman"/>
              </a:rPr>
              <a:t>П</a:t>
            </a:r>
            <a:r>
              <a:rPr sz="2300" dirty="0" err="1">
                <a:latin typeface="Times New Roman"/>
                <a:cs typeface="Times New Roman"/>
              </a:rPr>
              <a:t>оследовательность</a:t>
            </a:r>
            <a:r>
              <a:rPr lang="ru-RU" sz="2300" dirty="0">
                <a:latin typeface="Times New Roman"/>
                <a:cs typeface="Times New Roman"/>
              </a:rPr>
              <a:t> </a:t>
            </a:r>
            <a:r>
              <a:rPr sz="2300" spc="-5" dirty="0" err="1">
                <a:latin typeface="Times New Roman"/>
                <a:cs typeface="Times New Roman"/>
              </a:rPr>
              <a:t>иРНК</a:t>
            </a:r>
            <a:r>
              <a:rPr sz="2300" spc="-5" dirty="0">
                <a:latin typeface="Times New Roman"/>
                <a:cs typeface="Times New Roman"/>
              </a:rPr>
              <a:t>:</a:t>
            </a:r>
            <a:r>
              <a:rPr lang="ru-RU" sz="2300" spc="-5" dirty="0">
                <a:latin typeface="Times New Roman"/>
                <a:cs typeface="Times New Roman"/>
              </a:rPr>
              <a:t> </a:t>
            </a:r>
            <a:r>
              <a:rPr sz="2300" spc="-105" dirty="0">
                <a:solidFill>
                  <a:srgbClr val="7030A0"/>
                </a:solidFill>
                <a:latin typeface="Times New Roman"/>
                <a:cs typeface="Times New Roman"/>
              </a:rPr>
              <a:t>5’-</a:t>
            </a:r>
            <a:r>
              <a:rPr sz="2300" spc="-105" dirty="0">
                <a:latin typeface="Times New Roman"/>
                <a:cs typeface="Times New Roman"/>
              </a:rPr>
              <a:t>ЦАГАУАУАУАГЦУАУ-</a:t>
            </a:r>
            <a:r>
              <a:rPr sz="2300" spc="-105" dirty="0">
                <a:solidFill>
                  <a:srgbClr val="7030A0"/>
                </a:solidFill>
                <a:latin typeface="Times New Roman"/>
                <a:cs typeface="Times New Roman"/>
              </a:rPr>
              <a:t>3’;</a:t>
            </a:r>
            <a:endParaRPr sz="23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2300" dirty="0">
                <a:latin typeface="Times New Roman"/>
                <a:cs typeface="Times New Roman"/>
              </a:rPr>
              <a:t>последовательность</a:t>
            </a:r>
            <a:r>
              <a:rPr sz="2300" spc="-20" dirty="0">
                <a:latin typeface="Times New Roman"/>
                <a:cs typeface="Times New Roman"/>
              </a:rPr>
              <a:t> </a:t>
            </a:r>
            <a:r>
              <a:rPr sz="2300" spc="-5" dirty="0">
                <a:latin typeface="Times New Roman"/>
                <a:cs typeface="Times New Roman"/>
              </a:rPr>
              <a:t>ДНК: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b="1" spc="-60" dirty="0">
                <a:solidFill>
                  <a:srgbClr val="7030A0"/>
                </a:solidFill>
                <a:latin typeface="Times New Roman"/>
                <a:cs typeface="Times New Roman"/>
              </a:rPr>
              <a:t>5’-</a:t>
            </a:r>
            <a:r>
              <a:rPr sz="23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ЦАГАТАТАТАГЦТАТ-</a:t>
            </a:r>
            <a:r>
              <a:rPr sz="2300" b="1" spc="-60" dirty="0">
                <a:solidFill>
                  <a:srgbClr val="7030A0"/>
                </a:solidFill>
                <a:latin typeface="Times New Roman"/>
                <a:cs typeface="Times New Roman"/>
              </a:rPr>
              <a:t>3’</a:t>
            </a:r>
            <a:endParaRPr sz="2300" b="1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3’-ГТЦТАТАТАТЦГАТА-5’,</a:t>
            </a:r>
            <a:endParaRPr lang="ru-RU" sz="2300" b="1" spc="-5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b="1"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нижняя</a:t>
            </a:r>
            <a:r>
              <a:rPr sz="2300" b="1" spc="-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цепь</a:t>
            </a:r>
            <a:r>
              <a:rPr sz="2300" b="1" spc="-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 err="1">
                <a:solidFill>
                  <a:srgbClr val="00B0F0"/>
                </a:solidFill>
                <a:latin typeface="Times New Roman"/>
                <a:cs typeface="Times New Roman"/>
              </a:rPr>
              <a:t>матричная</a:t>
            </a:r>
            <a:r>
              <a:rPr lang="ru-RU" sz="2300" b="1" spc="-10" dirty="0">
                <a:solidFill>
                  <a:srgbClr val="00B0F0"/>
                </a:solidFill>
                <a:latin typeface="Times New Roman"/>
                <a:cs typeface="Times New Roman"/>
              </a:rPr>
              <a:t> (</a:t>
            </a:r>
            <a:r>
              <a:rPr lang="ru-RU" sz="2300" b="1" spc="-10" dirty="0" err="1">
                <a:solidFill>
                  <a:srgbClr val="00B0F0"/>
                </a:solidFill>
                <a:latin typeface="Times New Roman"/>
                <a:cs typeface="Times New Roman"/>
              </a:rPr>
              <a:t>тра</a:t>
            </a:r>
            <a:r>
              <a:rPr sz="2300" b="1"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нскрибируемая</a:t>
            </a:r>
            <a:r>
              <a:rPr lang="ru-RU" sz="2300" b="1" spc="-5" dirty="0">
                <a:solidFill>
                  <a:srgbClr val="00B0F0"/>
                </a:solidFill>
                <a:latin typeface="Times New Roman"/>
                <a:cs typeface="Times New Roman"/>
              </a:rPr>
              <a:t>)</a:t>
            </a:r>
          </a:p>
          <a:p>
            <a:pPr>
              <a:spcBef>
                <a:spcPts val="0"/>
              </a:spcBef>
            </a:pPr>
            <a:r>
              <a:rPr sz="2300" spc="-5" dirty="0">
                <a:latin typeface="Times New Roman"/>
                <a:cs typeface="Times New Roman"/>
              </a:rPr>
              <a:t>ИЛИ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50" dirty="0">
                <a:latin typeface="Times New Roman"/>
                <a:cs typeface="Times New Roman"/>
              </a:rPr>
              <a:t>5’-АТАГЦТАТАТАТЦТГ-3’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65" dirty="0">
                <a:latin typeface="Times New Roman"/>
                <a:cs typeface="Times New Roman"/>
              </a:rPr>
              <a:t>3’-ТАТЦГАТАТАТАГАЦ-5’,</a:t>
            </a:r>
            <a:r>
              <a:rPr sz="2300" spc="-5" dirty="0">
                <a:latin typeface="Times New Roman"/>
                <a:cs typeface="Times New Roman"/>
              </a:rPr>
              <a:t>верхняя цепь </a:t>
            </a:r>
            <a:r>
              <a:rPr sz="2300" spc="-10" dirty="0">
                <a:latin typeface="Times New Roman"/>
                <a:cs typeface="Times New Roman"/>
              </a:rPr>
              <a:t>матричная</a:t>
            </a:r>
            <a:r>
              <a:rPr sz="2300" spc="-5" dirty="0">
                <a:latin typeface="Times New Roman"/>
                <a:cs typeface="Times New Roman"/>
              </a:rPr>
              <a:t> (транскрибируемая);</a:t>
            </a:r>
            <a:endParaRPr sz="2300"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buAutoNum type="arabicParenR" startAt="3"/>
              <a:tabLst>
                <a:tab pos="260985" algn="l"/>
              </a:tabLst>
            </a:pPr>
            <a:r>
              <a:rPr sz="2300" spc="-5" dirty="0">
                <a:latin typeface="Times New Roman"/>
                <a:cs typeface="Times New Roman"/>
              </a:rPr>
              <a:t>фрагмент полипептида: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глн-иле-тир-сер-тир.</a:t>
            </a:r>
            <a:endParaRPr sz="2300" b="1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sz="1600" i="1" dirty="0">
                <a:latin typeface="Times New Roman"/>
                <a:cs typeface="Times New Roman"/>
              </a:rPr>
              <a:t>Второй </a:t>
            </a:r>
            <a:r>
              <a:rPr sz="1600" i="1" spc="-15" dirty="0">
                <a:latin typeface="Times New Roman"/>
                <a:cs typeface="Times New Roman"/>
              </a:rPr>
              <a:t>элемент </a:t>
            </a:r>
            <a:r>
              <a:rPr sz="1600" i="1" spc="-5" dirty="0">
                <a:latin typeface="Times New Roman"/>
                <a:cs typeface="Times New Roman"/>
              </a:rPr>
              <a:t>ответа засчитывается </a:t>
            </a:r>
            <a:r>
              <a:rPr sz="1600" i="1" spc="-25" dirty="0">
                <a:latin typeface="Times New Roman"/>
                <a:cs typeface="Times New Roman"/>
              </a:rPr>
              <a:t>только </a:t>
            </a:r>
            <a:r>
              <a:rPr sz="1600" i="1" dirty="0">
                <a:latin typeface="Times New Roman"/>
                <a:cs typeface="Times New Roman"/>
              </a:rPr>
              <a:t>при </a:t>
            </a:r>
            <a:r>
              <a:rPr sz="1600" i="1" spc="-10" dirty="0">
                <a:latin typeface="Times New Roman"/>
                <a:cs typeface="Times New Roman"/>
              </a:rPr>
              <a:t>указании  </a:t>
            </a:r>
            <a:r>
              <a:rPr sz="1600" i="1" dirty="0">
                <a:latin typeface="Times New Roman"/>
                <a:cs typeface="Times New Roman"/>
              </a:rPr>
              <a:t>и </a:t>
            </a:r>
            <a:r>
              <a:rPr sz="1600" i="1" spc="-5" dirty="0">
                <a:latin typeface="Times New Roman"/>
                <a:cs typeface="Times New Roman"/>
              </a:rPr>
              <a:t>двуцепочечной последовательности ДНК, </a:t>
            </a:r>
            <a:r>
              <a:rPr sz="1600" i="1" dirty="0">
                <a:latin typeface="Times New Roman"/>
                <a:cs typeface="Times New Roman"/>
              </a:rPr>
              <a:t>и того, </a:t>
            </a:r>
            <a:r>
              <a:rPr sz="1600" i="1" spc="-25" dirty="0">
                <a:latin typeface="Times New Roman"/>
                <a:cs typeface="Times New Roman"/>
              </a:rPr>
              <a:t>какая </a:t>
            </a:r>
            <a:r>
              <a:rPr sz="1600" i="1" spc="10" dirty="0">
                <a:latin typeface="Times New Roman"/>
                <a:cs typeface="Times New Roman"/>
              </a:rPr>
              <a:t>цепь </a:t>
            </a:r>
            <a:r>
              <a:rPr sz="1600" i="1" spc="-5" dirty="0">
                <a:latin typeface="Times New Roman"/>
                <a:cs typeface="Times New Roman"/>
              </a:rPr>
              <a:t>является  матричной</a:t>
            </a:r>
            <a:endParaRPr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2703790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4">
            <a:extLst>
              <a:ext uri="{FF2B5EF4-FFF2-40B4-BE49-F238E27FC236}">
                <a16:creationId xmlns:a16="http://schemas.microsoft.com/office/drawing/2014/main" id="{C23633E9-DFF7-6FCA-1CBB-53D86003514B}"/>
              </a:ext>
            </a:extLst>
          </p:cNvPr>
          <p:cNvSpPr txBox="1">
            <a:spLocks/>
          </p:cNvSpPr>
          <p:nvPr/>
        </p:nvSpPr>
        <p:spPr>
          <a:xfrm>
            <a:off x="285226" y="159285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D058B30B-A202-B166-2E5B-921090181E33}"/>
              </a:ext>
            </a:extLst>
          </p:cNvPr>
          <p:cNvSpPr txBox="1"/>
          <p:nvPr/>
        </p:nvSpPr>
        <p:spPr>
          <a:xfrm>
            <a:off x="6576969" y="159285"/>
            <a:ext cx="5489196" cy="6360716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spc="-15" dirty="0">
                <a:latin typeface="Times New Roman"/>
                <a:cs typeface="Times New Roman"/>
              </a:rPr>
              <a:t>Схема </a:t>
            </a:r>
            <a:r>
              <a:rPr dirty="0">
                <a:latin typeface="Times New Roman"/>
                <a:cs typeface="Times New Roman"/>
              </a:rPr>
              <a:t>решения </a:t>
            </a:r>
            <a:r>
              <a:rPr spc="-15" dirty="0">
                <a:latin typeface="Times New Roman"/>
                <a:cs typeface="Times New Roman"/>
              </a:rPr>
              <a:t>задачи </a:t>
            </a:r>
            <a:r>
              <a:rPr spc="-10" dirty="0">
                <a:latin typeface="Times New Roman"/>
                <a:cs typeface="Times New Roman"/>
              </a:rPr>
              <a:t>включает </a:t>
            </a:r>
            <a:r>
              <a:rPr spc="-5" dirty="0">
                <a:latin typeface="Times New Roman"/>
                <a:cs typeface="Times New Roman"/>
              </a:rPr>
              <a:t>следующие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элементы:</a:t>
            </a:r>
            <a:endParaRPr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2300" dirty="0">
                <a:latin typeface="Times New Roman"/>
                <a:cs typeface="Times New Roman"/>
              </a:rPr>
              <a:t>последовательность </a:t>
            </a:r>
            <a:r>
              <a:rPr sz="2300" spc="-5" dirty="0">
                <a:latin typeface="Times New Roman"/>
                <a:cs typeface="Times New Roman"/>
              </a:rPr>
              <a:t>иРНК: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endParaRPr lang="ru-RU" sz="2300" spc="-15"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tabLst>
                <a:tab pos="260350" algn="l"/>
              </a:tabLst>
            </a:pPr>
            <a:r>
              <a:rPr sz="2300" spc="-105" dirty="0">
                <a:latin typeface="Times New Roman"/>
                <a:cs typeface="Times New Roman"/>
              </a:rPr>
              <a:t>5’-ЦАГАУАУАУАГЦУАУ-3’;</a:t>
            </a:r>
            <a:endParaRPr sz="2300"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tabLst>
                <a:tab pos="260350" algn="l"/>
              </a:tabLst>
            </a:pPr>
            <a:r>
              <a:rPr lang="ru-RU" sz="2300" dirty="0">
                <a:latin typeface="Times New Roman"/>
                <a:cs typeface="Times New Roman"/>
              </a:rPr>
              <a:t>2) </a:t>
            </a:r>
            <a:r>
              <a:rPr sz="2300" dirty="0" err="1">
                <a:latin typeface="Times New Roman"/>
                <a:cs typeface="Times New Roman"/>
              </a:rPr>
              <a:t>последовательность</a:t>
            </a:r>
            <a:r>
              <a:rPr sz="2300" spc="-20" dirty="0">
                <a:latin typeface="Times New Roman"/>
                <a:cs typeface="Times New Roman"/>
              </a:rPr>
              <a:t> </a:t>
            </a:r>
            <a:r>
              <a:rPr sz="2300" spc="-5" dirty="0">
                <a:latin typeface="Times New Roman"/>
                <a:cs typeface="Times New Roman"/>
              </a:rPr>
              <a:t>ДНК: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60" dirty="0">
                <a:latin typeface="Times New Roman"/>
                <a:cs typeface="Times New Roman"/>
              </a:rPr>
              <a:t>5’-ЦАГАТАТАТАГЦТАТ-3’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55" dirty="0">
                <a:latin typeface="Times New Roman"/>
                <a:cs typeface="Times New Roman"/>
              </a:rPr>
              <a:t>3’-ГТЦТАТАТАТЦГАТА-5’,</a:t>
            </a:r>
            <a:r>
              <a:rPr lang="ru-RU" sz="2300" spc="-55" dirty="0">
                <a:latin typeface="Times New Roman"/>
                <a:cs typeface="Times New Roman"/>
              </a:rPr>
              <a:t> </a:t>
            </a:r>
          </a:p>
          <a:p>
            <a:pPr>
              <a:spcBef>
                <a:spcPts val="0"/>
              </a:spcBef>
            </a:pPr>
            <a:r>
              <a:rPr sz="2300" spc="-5" dirty="0" err="1">
                <a:latin typeface="Times New Roman"/>
                <a:cs typeface="Times New Roman"/>
              </a:rPr>
              <a:t>нижняя</a:t>
            </a:r>
            <a:r>
              <a:rPr sz="2300" spc="-5" dirty="0">
                <a:latin typeface="Times New Roman"/>
                <a:cs typeface="Times New Roman"/>
              </a:rPr>
              <a:t> </a:t>
            </a:r>
            <a:r>
              <a:rPr sz="2300" spc="-5" dirty="0" err="1">
                <a:latin typeface="Times New Roman"/>
                <a:cs typeface="Times New Roman"/>
              </a:rPr>
              <a:t>цепь</a:t>
            </a:r>
            <a:r>
              <a:rPr sz="2300" spc="-5" dirty="0">
                <a:latin typeface="Times New Roman"/>
                <a:cs typeface="Times New Roman"/>
              </a:rPr>
              <a:t> </a:t>
            </a:r>
            <a:r>
              <a:rPr sz="2300" spc="-10" dirty="0" err="1">
                <a:latin typeface="Times New Roman"/>
                <a:cs typeface="Times New Roman"/>
              </a:rPr>
              <a:t>матричная</a:t>
            </a:r>
            <a:r>
              <a:rPr lang="ru-RU" sz="2300" spc="-10" dirty="0">
                <a:latin typeface="Times New Roman"/>
                <a:cs typeface="Times New Roman"/>
              </a:rPr>
              <a:t> </a:t>
            </a:r>
            <a:r>
              <a:rPr sz="2300" spc="-5" dirty="0">
                <a:latin typeface="Times New Roman"/>
                <a:cs typeface="Times New Roman"/>
              </a:rPr>
              <a:t>(транскрибируемая)  </a:t>
            </a:r>
            <a:endParaRPr lang="ru-RU" sz="2300" spc="-5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5" dirty="0">
                <a:latin typeface="Times New Roman"/>
                <a:cs typeface="Times New Roman"/>
              </a:rPr>
              <a:t>ИЛИ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50" dirty="0">
                <a:latin typeface="Times New Roman"/>
                <a:cs typeface="Times New Roman"/>
              </a:rPr>
              <a:t>5’-АТАГЦТАТАТАТЦТГ-3’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65" dirty="0">
                <a:latin typeface="Times New Roman"/>
                <a:cs typeface="Times New Roman"/>
              </a:rPr>
              <a:t>3’-ТАТЦГАТАТАТАГАЦ-5’,</a:t>
            </a:r>
            <a:r>
              <a:rPr lang="ru-RU" sz="2300" spc="-65" dirty="0">
                <a:latin typeface="Times New Roman"/>
                <a:cs typeface="Times New Roman"/>
              </a:rPr>
              <a:t> </a:t>
            </a:r>
          </a:p>
          <a:p>
            <a:pPr>
              <a:spcBef>
                <a:spcPts val="0"/>
              </a:spcBef>
            </a:pPr>
            <a:r>
              <a:rPr sz="2300" spc="-5" dirty="0" err="1">
                <a:latin typeface="Times New Roman"/>
                <a:cs typeface="Times New Roman"/>
              </a:rPr>
              <a:t>верхняя</a:t>
            </a:r>
            <a:r>
              <a:rPr sz="2300" spc="-5" dirty="0">
                <a:latin typeface="Times New Roman"/>
                <a:cs typeface="Times New Roman"/>
              </a:rPr>
              <a:t> цепь </a:t>
            </a:r>
            <a:r>
              <a:rPr sz="2300" spc="-10" dirty="0">
                <a:latin typeface="Times New Roman"/>
                <a:cs typeface="Times New Roman"/>
              </a:rPr>
              <a:t>матричная</a:t>
            </a:r>
            <a:r>
              <a:rPr sz="2300" spc="-5" dirty="0">
                <a:latin typeface="Times New Roman"/>
                <a:cs typeface="Times New Roman"/>
              </a:rPr>
              <a:t> (</a:t>
            </a:r>
            <a:r>
              <a:rPr sz="2300" spc="-5" dirty="0" err="1">
                <a:latin typeface="Times New Roman"/>
                <a:cs typeface="Times New Roman"/>
              </a:rPr>
              <a:t>транскрибируемая</a:t>
            </a:r>
            <a:r>
              <a:rPr sz="2300" spc="-5" dirty="0">
                <a:latin typeface="Times New Roman"/>
                <a:cs typeface="Times New Roman"/>
              </a:rPr>
              <a:t>);</a:t>
            </a:r>
            <a:endParaRPr lang="ru-RU" sz="2300" spc="-5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buAutoNum type="arabicParenR" startAt="3"/>
              <a:tabLst>
                <a:tab pos="260985" algn="l"/>
              </a:tabLst>
            </a:pPr>
            <a:r>
              <a:rPr sz="2300" spc="-5" dirty="0">
                <a:latin typeface="Times New Roman"/>
                <a:cs typeface="Times New Roman"/>
              </a:rPr>
              <a:t>фрагмент полипептида: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endParaRPr lang="ru-RU" sz="2300" spc="-10"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tabLst>
                <a:tab pos="260985" algn="l"/>
              </a:tabLst>
            </a:pPr>
            <a:r>
              <a:rPr sz="2300" spc="-5" dirty="0" err="1">
                <a:latin typeface="Times New Roman"/>
                <a:cs typeface="Times New Roman"/>
              </a:rPr>
              <a:t>глн-иле-тир-сер-тир</a:t>
            </a:r>
            <a:r>
              <a:rPr sz="2300" spc="-5" dirty="0">
                <a:latin typeface="Times New Roman"/>
                <a:cs typeface="Times New Roman"/>
              </a:rPr>
              <a:t>.</a:t>
            </a:r>
            <a:endParaRPr sz="2300" dirty="0"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sz="1400" i="1" dirty="0">
                <a:latin typeface="Times New Roman"/>
                <a:cs typeface="Times New Roman"/>
              </a:rPr>
              <a:t>Второй </a:t>
            </a:r>
            <a:r>
              <a:rPr sz="1400" i="1" spc="-15" dirty="0">
                <a:latin typeface="Times New Roman"/>
                <a:cs typeface="Times New Roman"/>
              </a:rPr>
              <a:t>элемент </a:t>
            </a:r>
            <a:r>
              <a:rPr sz="1400" i="1" spc="-5" dirty="0">
                <a:latin typeface="Times New Roman"/>
                <a:cs typeface="Times New Roman"/>
              </a:rPr>
              <a:t>ответа засчитывается </a:t>
            </a:r>
            <a:r>
              <a:rPr sz="1400" i="1" spc="-25" dirty="0">
                <a:latin typeface="Times New Roman"/>
                <a:cs typeface="Times New Roman"/>
              </a:rPr>
              <a:t>только </a:t>
            </a:r>
            <a:r>
              <a:rPr sz="1400" i="1" dirty="0">
                <a:latin typeface="Times New Roman"/>
                <a:cs typeface="Times New Roman"/>
              </a:rPr>
              <a:t>при </a:t>
            </a:r>
            <a:r>
              <a:rPr sz="1400" i="1" spc="-10" dirty="0">
                <a:latin typeface="Times New Roman"/>
                <a:cs typeface="Times New Roman"/>
              </a:rPr>
              <a:t>указании  </a:t>
            </a:r>
            <a:r>
              <a:rPr sz="1400" i="1" dirty="0">
                <a:latin typeface="Times New Roman"/>
                <a:cs typeface="Times New Roman"/>
              </a:rPr>
              <a:t>и </a:t>
            </a:r>
            <a:r>
              <a:rPr sz="1400" i="1" spc="-5" dirty="0">
                <a:latin typeface="Times New Roman"/>
                <a:cs typeface="Times New Roman"/>
              </a:rPr>
              <a:t>двуцепочечной последовательности ДНК, </a:t>
            </a:r>
            <a:r>
              <a:rPr sz="1400" i="1" dirty="0">
                <a:latin typeface="Times New Roman"/>
                <a:cs typeface="Times New Roman"/>
              </a:rPr>
              <a:t>и того, </a:t>
            </a:r>
            <a:r>
              <a:rPr sz="1400" i="1" spc="-25" dirty="0">
                <a:latin typeface="Times New Roman"/>
                <a:cs typeface="Times New Roman"/>
              </a:rPr>
              <a:t>какая </a:t>
            </a:r>
            <a:r>
              <a:rPr sz="1400" i="1" spc="10" dirty="0">
                <a:latin typeface="Times New Roman"/>
                <a:cs typeface="Times New Roman"/>
              </a:rPr>
              <a:t>цепь </a:t>
            </a:r>
            <a:r>
              <a:rPr sz="1400" i="1" spc="-5" dirty="0">
                <a:latin typeface="Times New Roman"/>
                <a:cs typeface="Times New Roman"/>
              </a:rPr>
              <a:t>является  матричной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F3F7ABD3-60D3-254C-8E77-F93185E22745}"/>
              </a:ext>
            </a:extLst>
          </p:cNvPr>
          <p:cNvSpPr txBox="1"/>
          <p:nvPr/>
        </p:nvSpPr>
        <p:spPr>
          <a:xfrm>
            <a:off x="425102" y="6017004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02E9C36B-EF17-77A2-E24C-DD5A98F5CC23}"/>
              </a:ext>
            </a:extLst>
          </p:cNvPr>
          <p:cNvSpPr/>
          <p:nvPr/>
        </p:nvSpPr>
        <p:spPr>
          <a:xfrm>
            <a:off x="125836" y="698278"/>
            <a:ext cx="6266576" cy="5408907"/>
          </a:xfrm>
          <a:prstGeom prst="rect">
            <a:avLst/>
          </a:prstGeom>
          <a:blipFill>
            <a:blip r:embed="rId2" cstate="print"/>
            <a:stretch>
              <a:fillRect l="-2632" t="-3109" b="-228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85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D058B30B-A202-B166-2E5B-921090181E33}"/>
              </a:ext>
            </a:extLst>
          </p:cNvPr>
          <p:cNvSpPr txBox="1"/>
          <p:nvPr/>
        </p:nvSpPr>
        <p:spPr>
          <a:xfrm>
            <a:off x="6576969" y="159285"/>
            <a:ext cx="5489196" cy="6360716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spc="-15" dirty="0">
                <a:latin typeface="Times New Roman"/>
                <a:cs typeface="Times New Roman"/>
              </a:rPr>
              <a:t>Схема </a:t>
            </a:r>
            <a:r>
              <a:rPr dirty="0">
                <a:latin typeface="Times New Roman"/>
                <a:cs typeface="Times New Roman"/>
              </a:rPr>
              <a:t>решения </a:t>
            </a:r>
            <a:r>
              <a:rPr spc="-15" dirty="0">
                <a:latin typeface="Times New Roman"/>
                <a:cs typeface="Times New Roman"/>
              </a:rPr>
              <a:t>задачи </a:t>
            </a:r>
            <a:r>
              <a:rPr spc="-10" dirty="0">
                <a:latin typeface="Times New Roman"/>
                <a:cs typeface="Times New Roman"/>
              </a:rPr>
              <a:t>включает </a:t>
            </a:r>
            <a:r>
              <a:rPr spc="-5" dirty="0">
                <a:latin typeface="Times New Roman"/>
                <a:cs typeface="Times New Roman"/>
              </a:rPr>
              <a:t>следующие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элементы:</a:t>
            </a:r>
            <a:endParaRPr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buAutoNum type="arabicParenR"/>
              <a:tabLst>
                <a:tab pos="260350" algn="l"/>
              </a:tabLst>
            </a:pPr>
            <a:r>
              <a:rPr sz="2300" dirty="0">
                <a:latin typeface="Times New Roman"/>
                <a:cs typeface="Times New Roman"/>
              </a:rPr>
              <a:t>последовательность </a:t>
            </a:r>
            <a:r>
              <a:rPr sz="2300" spc="-5" dirty="0">
                <a:latin typeface="Times New Roman"/>
                <a:cs typeface="Times New Roman"/>
              </a:rPr>
              <a:t>иРНК: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endParaRPr lang="ru-RU" sz="2300" spc="-15"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tabLst>
                <a:tab pos="260350" algn="l"/>
              </a:tabLst>
            </a:pPr>
            <a:r>
              <a:rPr sz="2300" spc="-105" dirty="0">
                <a:latin typeface="Times New Roman"/>
                <a:cs typeface="Times New Roman"/>
              </a:rPr>
              <a:t>5’-ЦАГАУАУАУАГЦУАУ-3’;</a:t>
            </a:r>
            <a:endParaRPr sz="2300"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tabLst>
                <a:tab pos="260350" algn="l"/>
              </a:tabLst>
            </a:pPr>
            <a:r>
              <a:rPr lang="ru-RU" sz="2300" dirty="0">
                <a:latin typeface="Times New Roman"/>
                <a:cs typeface="Times New Roman"/>
              </a:rPr>
              <a:t>2) </a:t>
            </a:r>
            <a:r>
              <a:rPr sz="2300" dirty="0" err="1">
                <a:latin typeface="Times New Roman"/>
                <a:cs typeface="Times New Roman"/>
              </a:rPr>
              <a:t>последовательность</a:t>
            </a:r>
            <a:r>
              <a:rPr sz="2300" spc="-20" dirty="0">
                <a:latin typeface="Times New Roman"/>
                <a:cs typeface="Times New Roman"/>
              </a:rPr>
              <a:t> </a:t>
            </a:r>
            <a:r>
              <a:rPr sz="2300" spc="-5" dirty="0">
                <a:latin typeface="Times New Roman"/>
                <a:cs typeface="Times New Roman"/>
              </a:rPr>
              <a:t>ДНК: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60" dirty="0">
                <a:latin typeface="Times New Roman"/>
                <a:cs typeface="Times New Roman"/>
              </a:rPr>
              <a:t>5’-ЦАГАТАТАТАГЦТАТ-3’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55" dirty="0">
                <a:latin typeface="Times New Roman"/>
                <a:cs typeface="Times New Roman"/>
              </a:rPr>
              <a:t>3’-ГТЦТАТАТАТЦГАТА-5’,</a:t>
            </a:r>
            <a:r>
              <a:rPr lang="ru-RU" sz="2300" spc="-55" dirty="0">
                <a:latin typeface="Times New Roman"/>
                <a:cs typeface="Times New Roman"/>
              </a:rPr>
              <a:t> </a:t>
            </a:r>
          </a:p>
          <a:p>
            <a:pPr>
              <a:spcBef>
                <a:spcPts val="0"/>
              </a:spcBef>
            </a:pPr>
            <a:r>
              <a:rPr sz="2300" spc="-5" dirty="0" err="1">
                <a:latin typeface="Times New Roman"/>
                <a:cs typeface="Times New Roman"/>
              </a:rPr>
              <a:t>нижняя</a:t>
            </a:r>
            <a:r>
              <a:rPr sz="2300" spc="-5" dirty="0">
                <a:latin typeface="Times New Roman"/>
                <a:cs typeface="Times New Roman"/>
              </a:rPr>
              <a:t> </a:t>
            </a:r>
            <a:r>
              <a:rPr sz="2300" spc="-5" dirty="0" err="1">
                <a:latin typeface="Times New Roman"/>
                <a:cs typeface="Times New Roman"/>
              </a:rPr>
              <a:t>цепь</a:t>
            </a:r>
            <a:r>
              <a:rPr sz="2300" spc="-5" dirty="0">
                <a:latin typeface="Times New Roman"/>
                <a:cs typeface="Times New Roman"/>
              </a:rPr>
              <a:t> </a:t>
            </a:r>
            <a:r>
              <a:rPr sz="2300" spc="-10" dirty="0" err="1">
                <a:latin typeface="Times New Roman"/>
                <a:cs typeface="Times New Roman"/>
              </a:rPr>
              <a:t>матричная</a:t>
            </a:r>
            <a:r>
              <a:rPr lang="ru-RU" sz="2300" spc="-10" dirty="0">
                <a:latin typeface="Times New Roman"/>
                <a:cs typeface="Times New Roman"/>
              </a:rPr>
              <a:t> </a:t>
            </a:r>
            <a:r>
              <a:rPr sz="2300" spc="-5" dirty="0">
                <a:latin typeface="Times New Roman"/>
                <a:cs typeface="Times New Roman"/>
              </a:rPr>
              <a:t>(транскрибируемая)  </a:t>
            </a:r>
            <a:endParaRPr lang="ru-RU" sz="2300" spc="-5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5" dirty="0">
                <a:latin typeface="Times New Roman"/>
                <a:cs typeface="Times New Roman"/>
              </a:rPr>
              <a:t>ИЛИ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50" dirty="0">
                <a:latin typeface="Times New Roman"/>
                <a:cs typeface="Times New Roman"/>
              </a:rPr>
              <a:t>5’-АТАГЦТАТАТАТЦТГ-3’</a:t>
            </a:r>
            <a:endParaRPr sz="23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sz="2300" spc="-65" dirty="0">
                <a:latin typeface="Times New Roman"/>
                <a:cs typeface="Times New Roman"/>
              </a:rPr>
              <a:t>3’-ТАТЦГАТАТАТАГАЦ-5’,</a:t>
            </a:r>
            <a:r>
              <a:rPr lang="ru-RU" sz="2300" spc="-65" dirty="0">
                <a:latin typeface="Times New Roman"/>
                <a:cs typeface="Times New Roman"/>
              </a:rPr>
              <a:t> </a:t>
            </a:r>
          </a:p>
          <a:p>
            <a:pPr>
              <a:spcBef>
                <a:spcPts val="0"/>
              </a:spcBef>
            </a:pPr>
            <a:r>
              <a:rPr sz="2300" spc="-5" dirty="0" err="1">
                <a:latin typeface="Times New Roman"/>
                <a:cs typeface="Times New Roman"/>
              </a:rPr>
              <a:t>верхняя</a:t>
            </a:r>
            <a:r>
              <a:rPr sz="2300" spc="-5" dirty="0">
                <a:latin typeface="Times New Roman"/>
                <a:cs typeface="Times New Roman"/>
              </a:rPr>
              <a:t> цепь </a:t>
            </a:r>
            <a:r>
              <a:rPr sz="2300" spc="-10" dirty="0">
                <a:latin typeface="Times New Roman"/>
                <a:cs typeface="Times New Roman"/>
              </a:rPr>
              <a:t>матричная</a:t>
            </a:r>
            <a:r>
              <a:rPr sz="2300" spc="-5" dirty="0">
                <a:latin typeface="Times New Roman"/>
                <a:cs typeface="Times New Roman"/>
              </a:rPr>
              <a:t> (</a:t>
            </a:r>
            <a:r>
              <a:rPr sz="2300" spc="-5" dirty="0" err="1">
                <a:latin typeface="Times New Roman"/>
                <a:cs typeface="Times New Roman"/>
              </a:rPr>
              <a:t>транскрибируемая</a:t>
            </a:r>
            <a:r>
              <a:rPr sz="2300" spc="-5" dirty="0">
                <a:latin typeface="Times New Roman"/>
                <a:cs typeface="Times New Roman"/>
              </a:rPr>
              <a:t>);</a:t>
            </a:r>
            <a:endParaRPr lang="ru-RU" sz="2300" spc="-5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buAutoNum type="arabicParenR" startAt="3"/>
              <a:tabLst>
                <a:tab pos="260985" algn="l"/>
              </a:tabLst>
            </a:pPr>
            <a:r>
              <a:rPr sz="2300" spc="-5" dirty="0">
                <a:latin typeface="Times New Roman"/>
                <a:cs typeface="Times New Roman"/>
              </a:rPr>
              <a:t>фрагмент полипептида: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endParaRPr lang="ru-RU" sz="2300" spc="-10" dirty="0"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tabLst>
                <a:tab pos="260985" algn="l"/>
              </a:tabLst>
            </a:pPr>
            <a:r>
              <a:rPr sz="2300" spc="-5" dirty="0" err="1">
                <a:latin typeface="Times New Roman"/>
                <a:cs typeface="Times New Roman"/>
              </a:rPr>
              <a:t>глн-иле-тир-сер-тир</a:t>
            </a:r>
            <a:r>
              <a:rPr sz="2300" spc="-5" dirty="0">
                <a:latin typeface="Times New Roman"/>
                <a:cs typeface="Times New Roman"/>
              </a:rPr>
              <a:t>.</a:t>
            </a:r>
            <a:endParaRPr sz="2300" dirty="0">
              <a:latin typeface="Times New Roman"/>
              <a:cs typeface="Times New Roman"/>
            </a:endParaRPr>
          </a:p>
          <a:p>
            <a:pPr marR="5080" algn="just">
              <a:spcBef>
                <a:spcPts val="0"/>
              </a:spcBef>
            </a:pPr>
            <a:r>
              <a:rPr sz="1400" i="1" dirty="0">
                <a:latin typeface="Times New Roman"/>
                <a:cs typeface="Times New Roman"/>
              </a:rPr>
              <a:t>Второй </a:t>
            </a:r>
            <a:r>
              <a:rPr sz="1400" i="1" spc="-15" dirty="0">
                <a:latin typeface="Times New Roman"/>
                <a:cs typeface="Times New Roman"/>
              </a:rPr>
              <a:t>элемент </a:t>
            </a:r>
            <a:r>
              <a:rPr sz="1400" i="1" spc="-5" dirty="0">
                <a:latin typeface="Times New Roman"/>
                <a:cs typeface="Times New Roman"/>
              </a:rPr>
              <a:t>ответа засчитывается </a:t>
            </a:r>
            <a:r>
              <a:rPr sz="1400" i="1" spc="-25" dirty="0">
                <a:latin typeface="Times New Roman"/>
                <a:cs typeface="Times New Roman"/>
              </a:rPr>
              <a:t>только </a:t>
            </a:r>
            <a:r>
              <a:rPr sz="1400" i="1" dirty="0">
                <a:latin typeface="Times New Roman"/>
                <a:cs typeface="Times New Roman"/>
              </a:rPr>
              <a:t>при </a:t>
            </a:r>
            <a:r>
              <a:rPr sz="1400" i="1" spc="-10" dirty="0">
                <a:latin typeface="Times New Roman"/>
                <a:cs typeface="Times New Roman"/>
              </a:rPr>
              <a:t>указании  </a:t>
            </a:r>
            <a:r>
              <a:rPr sz="1400" i="1" dirty="0">
                <a:latin typeface="Times New Roman"/>
                <a:cs typeface="Times New Roman"/>
              </a:rPr>
              <a:t>и </a:t>
            </a:r>
            <a:r>
              <a:rPr sz="1400" i="1" spc="-5" dirty="0">
                <a:latin typeface="Times New Roman"/>
                <a:cs typeface="Times New Roman"/>
              </a:rPr>
              <a:t>двуцепочечной последовательности ДНК, </a:t>
            </a:r>
            <a:r>
              <a:rPr sz="1400" i="1" dirty="0">
                <a:latin typeface="Times New Roman"/>
                <a:cs typeface="Times New Roman"/>
              </a:rPr>
              <a:t>и того, </a:t>
            </a:r>
            <a:r>
              <a:rPr sz="1400" i="1" spc="-25" dirty="0">
                <a:latin typeface="Times New Roman"/>
                <a:cs typeface="Times New Roman"/>
              </a:rPr>
              <a:t>какая </a:t>
            </a:r>
            <a:r>
              <a:rPr sz="1400" i="1" spc="10" dirty="0">
                <a:latin typeface="Times New Roman"/>
                <a:cs typeface="Times New Roman"/>
              </a:rPr>
              <a:t>цепь </a:t>
            </a:r>
            <a:r>
              <a:rPr sz="1400" i="1" spc="-5" dirty="0">
                <a:latin typeface="Times New Roman"/>
                <a:cs typeface="Times New Roman"/>
              </a:rPr>
              <a:t>является  матричной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F3F7ABD3-60D3-254C-8E77-F93185E22745}"/>
              </a:ext>
            </a:extLst>
          </p:cNvPr>
          <p:cNvSpPr txBox="1"/>
          <p:nvPr/>
        </p:nvSpPr>
        <p:spPr>
          <a:xfrm>
            <a:off x="425102" y="6017004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3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02E9C36B-EF17-77A2-E24C-DD5A98F5CC23}"/>
              </a:ext>
            </a:extLst>
          </p:cNvPr>
          <p:cNvSpPr/>
          <p:nvPr/>
        </p:nvSpPr>
        <p:spPr>
          <a:xfrm>
            <a:off x="125836" y="218114"/>
            <a:ext cx="6266576" cy="5889071"/>
          </a:xfrm>
          <a:prstGeom prst="rect">
            <a:avLst/>
          </a:prstGeom>
          <a:blipFill>
            <a:blip r:embed="rId2" cstate="print"/>
            <a:stretch>
              <a:fillRect l="-2632" t="-3109" b="-228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258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17261" y="102755"/>
            <a:ext cx="337131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8 - 3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56FF81E4-F742-ED4B-764B-EC5672369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57" y="10475"/>
            <a:ext cx="6736360" cy="678460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200" dirty="0"/>
              <a:t> Известно, что </a:t>
            </a:r>
            <a:r>
              <a:rPr lang="ru-RU" sz="2200" dirty="0" err="1"/>
              <a:t>комплементарные</a:t>
            </a:r>
            <a:r>
              <a:rPr lang="ru-RU" sz="2200" dirty="0"/>
              <a:t> цепи нуклеиновых кислот </a:t>
            </a:r>
            <a:r>
              <a:rPr lang="ru-RU" sz="2200" dirty="0" err="1"/>
              <a:t>антипараллельны</a:t>
            </a:r>
            <a:r>
              <a:rPr lang="ru-RU" sz="2200" dirty="0"/>
              <a:t> (5’ концу одной цепи соответствует 3’ конец другой цепи). Синтез нуклеиновых кислот начинается с 5’ конца. Рибосома движется по </a:t>
            </a:r>
            <a:r>
              <a:rPr lang="ru-RU" sz="2200" dirty="0" err="1"/>
              <a:t>иРНК</a:t>
            </a:r>
            <a:r>
              <a:rPr lang="ru-RU" sz="2200" dirty="0"/>
              <a:t> в направлении от 5’ к 3’ концу.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/>
              <a:t>    Ген имеет кодирующую и </a:t>
            </a:r>
            <a:r>
              <a:rPr lang="ru-RU" sz="2200" dirty="0" err="1"/>
              <a:t>некодирующую</a:t>
            </a:r>
            <a:r>
              <a:rPr lang="ru-RU" sz="2200" dirty="0"/>
              <a:t> области. Кодирующая область гена называется открытой рамкой считывания. Фрагмент конца гена имеет следующую последовательность нуклеотидов </a:t>
            </a:r>
            <a:r>
              <a:rPr lang="ru-RU" sz="2200" u="sng" dirty="0"/>
              <a:t>(верхняя цепь матричная (транскрибируемая)):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>
                <a:solidFill>
                  <a:srgbClr val="FF0000"/>
                </a:solidFill>
              </a:rPr>
              <a:t>5’-ТГЦГЦТААЦТГЦГАТГТГАГТЦАТАЦЦ-3 ’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/>
              <a:t>3’-АЦГЦГАТТГАЦГЦТАЦАЦТЦАГТАТГГ-5 ’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u="sng" dirty="0">
                <a:solidFill>
                  <a:srgbClr val="00B050"/>
                </a:solidFill>
              </a:rPr>
              <a:t> </a:t>
            </a:r>
            <a:r>
              <a:rPr lang="ru-RU" sz="2200" b="1" u="sng" dirty="0">
                <a:solidFill>
                  <a:srgbClr val="00B0F0"/>
                </a:solidFill>
              </a:rPr>
              <a:t>Определите </a:t>
            </a:r>
            <a:r>
              <a:rPr lang="ru-RU" sz="2200" b="1" dirty="0">
                <a:solidFill>
                  <a:srgbClr val="00B0F0"/>
                </a:solidFill>
              </a:rPr>
              <a:t>верную открытую рамку считывания </a:t>
            </a:r>
            <a:r>
              <a:rPr lang="ru-RU" sz="2200" b="1" dirty="0"/>
              <a:t>и </a:t>
            </a:r>
            <a:r>
              <a:rPr lang="ru-RU" sz="2200" b="1" dirty="0">
                <a:solidFill>
                  <a:srgbClr val="00B050"/>
                </a:solidFill>
              </a:rPr>
              <a:t>найдите последовательность аминокислот во фрагменте конца </a:t>
            </a:r>
            <a:r>
              <a:rPr lang="ru-RU" sz="2200" b="1" dirty="0"/>
              <a:t>полипептидной цепи. Известно, что итоговый полипептид, кодируемый этим геном, имеет длину более пяти аминокислот.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b="1" dirty="0">
                <a:solidFill>
                  <a:srgbClr val="7030A0"/>
                </a:solidFill>
              </a:rPr>
              <a:t>Объясните последовательность решения задачи.</a:t>
            </a:r>
            <a:r>
              <a:rPr lang="ru-RU" sz="2200" dirty="0"/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/>
              <a:t>Для выполнения задания используйте таблицу генетического кода.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A7B611E6-0D7C-3F20-D472-7572A0C64CB7}"/>
              </a:ext>
            </a:extLst>
          </p:cNvPr>
          <p:cNvSpPr txBox="1">
            <a:spLocks/>
          </p:cNvSpPr>
          <p:nvPr/>
        </p:nvSpPr>
        <p:spPr>
          <a:xfrm>
            <a:off x="6971252" y="672484"/>
            <a:ext cx="5033394" cy="5988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dirty="0"/>
              <a:t>1.Найдем последовательность и-РНК, учитывая, что верхняя цепь ДНК транскрибируемая: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dirty="0">
                <a:solidFill>
                  <a:srgbClr val="FF0000"/>
                </a:solidFill>
              </a:rPr>
              <a:t>ДНК: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dirty="0">
                <a:solidFill>
                  <a:srgbClr val="FF0000"/>
                </a:solidFill>
              </a:rPr>
              <a:t>5’-ТГЦГЦТААЦТГЦГАТГТГАГТЦАТАЦЦ- 3’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b="1" dirty="0"/>
              <a:t>и-РНК: 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b="1" dirty="0"/>
              <a:t>5’-ГГУАУГАЦУЦАЦАУЦГЦАГУУАГЦГЦА-3’;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ru-RU" sz="3300" b="1" dirty="0"/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dirty="0"/>
              <a:t>2. Вспоминаем стоп-кодоны: 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b="1" dirty="0"/>
              <a:t> 5’УАА 3’, 5’УАГ 3’ , 5’УГА 3’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b="1" dirty="0"/>
              <a:t>и-РНК: 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b="1" dirty="0"/>
              <a:t>5’-ГГУА</a:t>
            </a:r>
            <a:r>
              <a:rPr lang="ru-RU" sz="3300" b="1" u="sng" dirty="0"/>
              <a:t>УГА</a:t>
            </a:r>
            <a:r>
              <a:rPr lang="ru-RU" sz="3300" b="1" dirty="0"/>
              <a:t>ЦУЦАЦАУЦГЦАГУ</a:t>
            </a:r>
            <a:r>
              <a:rPr lang="ru-RU" sz="3300" b="1" u="sng" dirty="0"/>
              <a:t>УАГ</a:t>
            </a:r>
            <a:r>
              <a:rPr lang="ru-RU" sz="3300" b="1" dirty="0"/>
              <a:t>ЦГЦА-3’;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ru-RU" sz="3300" b="1" dirty="0"/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dirty="0"/>
              <a:t>3. Выбираем из двух: 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3300" dirty="0"/>
              <a:t>в последовательности </a:t>
            </a:r>
            <a:r>
              <a:rPr lang="ru-RU" sz="3300" dirty="0" err="1"/>
              <a:t>иРНК</a:t>
            </a:r>
            <a:r>
              <a:rPr lang="ru-RU" sz="3300" dirty="0"/>
              <a:t> присутствует стоп-кодон  5’-УАГ-3’ (УАГ), а стоп-кодон 5’- УГА-3’ не подходит по условию задачи,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ru-RU" sz="2300" b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</a:pPr>
            <a:endParaRPr lang="ru-RU" sz="1900" b="1" dirty="0"/>
          </a:p>
          <a:p>
            <a:pPr fontAlgn="auto"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20817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280C0-3ADF-C099-5274-3BD3F2EB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9BE0BAB5-0FB6-2CED-543C-453B14888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7392" t="26069" r="17123" b="11298"/>
          <a:stretch/>
        </p:blipFill>
        <p:spPr>
          <a:xfrm>
            <a:off x="503339" y="360727"/>
            <a:ext cx="10972800" cy="5217952"/>
          </a:xfr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D84C817-ABEE-3400-AB44-AC52939AE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15237"/>
              </p:ext>
            </p:extLst>
          </p:nvPr>
        </p:nvGraphicFramePr>
        <p:xfrm>
          <a:off x="1778466" y="4462943"/>
          <a:ext cx="6837028" cy="8472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837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7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23               24              25              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26        27        28        29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282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A7B611E6-0D7C-3F20-D472-7572A0C64CB7}"/>
              </a:ext>
            </a:extLst>
          </p:cNvPr>
          <p:cNvSpPr txBox="1">
            <a:spLocks/>
          </p:cNvSpPr>
          <p:nvPr/>
        </p:nvSpPr>
        <p:spPr>
          <a:xfrm>
            <a:off x="6828639" y="302004"/>
            <a:ext cx="5254304" cy="5159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400" dirty="0"/>
              <a:t>4) по стоп-кодону находим ОРС (учитываем, что   полипептид, кодируемый этим геном, имеет длину более пяти аминокислот и это конец полипептида)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400" dirty="0"/>
              <a:t>и-РНК: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400" b="1" dirty="0">
                <a:solidFill>
                  <a:srgbClr val="00B0F0"/>
                </a:solidFill>
              </a:rPr>
              <a:t>5’-УАУГАЦУЦАЦАУЦГЦАГУУАГ-3’;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ru-RU" sz="24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400" dirty="0"/>
              <a:t>5) последовательность полипептида: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400" dirty="0"/>
              <a:t> </a:t>
            </a:r>
            <a:r>
              <a:rPr lang="ru-RU" sz="2400" b="1" dirty="0">
                <a:solidFill>
                  <a:srgbClr val="00B050"/>
                </a:solidFill>
              </a:rPr>
              <a:t>тир-</a:t>
            </a:r>
            <a:r>
              <a:rPr lang="ru-RU" sz="2400" b="1" dirty="0" err="1">
                <a:solidFill>
                  <a:srgbClr val="00B050"/>
                </a:solidFill>
              </a:rPr>
              <a:t>асп</a:t>
            </a:r>
            <a:r>
              <a:rPr lang="ru-RU" sz="2400" b="1" dirty="0">
                <a:solidFill>
                  <a:srgbClr val="00B050"/>
                </a:solidFill>
              </a:rPr>
              <a:t>-сер-</a:t>
            </a:r>
            <a:r>
              <a:rPr lang="ru-RU" sz="2400" b="1" dirty="0" err="1">
                <a:solidFill>
                  <a:srgbClr val="00B050"/>
                </a:solidFill>
              </a:rPr>
              <a:t>гис</a:t>
            </a:r>
            <a:r>
              <a:rPr lang="ru-RU" sz="2400" b="1" dirty="0">
                <a:solidFill>
                  <a:srgbClr val="00B050"/>
                </a:solidFill>
              </a:rPr>
              <a:t>-</a:t>
            </a:r>
            <a:r>
              <a:rPr lang="ru-RU" sz="2400" b="1" dirty="0" err="1">
                <a:solidFill>
                  <a:srgbClr val="00B050"/>
                </a:solidFill>
              </a:rPr>
              <a:t>арг</a:t>
            </a:r>
            <a:r>
              <a:rPr lang="ru-RU" sz="2400" b="1" dirty="0">
                <a:solidFill>
                  <a:srgbClr val="00B050"/>
                </a:solidFill>
              </a:rPr>
              <a:t>-сер.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</a:pPr>
            <a:endParaRPr lang="ru-RU" sz="1900" b="1" dirty="0"/>
          </a:p>
          <a:p>
            <a:pPr fontAlgn="auto">
              <a:spcAft>
                <a:spcPts val="0"/>
              </a:spcAft>
            </a:pPr>
            <a:endParaRPr lang="ru-RU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E2403862-77C0-DCC8-950C-93378640002F}"/>
              </a:ext>
            </a:extLst>
          </p:cNvPr>
          <p:cNvSpPr txBox="1">
            <a:spLocks/>
          </p:cNvSpPr>
          <p:nvPr/>
        </p:nvSpPr>
        <p:spPr>
          <a:xfrm>
            <a:off x="109057" y="117446"/>
            <a:ext cx="6652470" cy="6677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/>
              <a:t> Известно, что комплементарные цепи нуклеиновых кислот антипараллельны (5’ концу одной цепи соответствует 3’ конец другой цепи). Синтез нуклеиновых кислот начинается с 5’ конца. Рибосома движется по </a:t>
            </a:r>
            <a:r>
              <a:rPr lang="ru-RU" sz="2100" dirty="0" err="1"/>
              <a:t>иРНК</a:t>
            </a:r>
            <a:r>
              <a:rPr lang="ru-RU" sz="2100" dirty="0"/>
              <a:t> в направлении от 5’ к 3’ концу.  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/>
              <a:t>    Ген имеет кодирующую и </a:t>
            </a:r>
            <a:r>
              <a:rPr lang="ru-RU" sz="2100" dirty="0" err="1"/>
              <a:t>некодирующую</a:t>
            </a:r>
            <a:r>
              <a:rPr lang="ru-RU" sz="2100" dirty="0"/>
              <a:t> области. Кодирующая область гена называется открытой рамкой считывания. Фрагмент конца гена имеет следующую последовательность нуклеотидов </a:t>
            </a:r>
            <a:r>
              <a:rPr lang="ru-RU" sz="2100" u="sng" dirty="0"/>
              <a:t>(верхняя цепь матричная (транскрибируемая)):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>
                <a:solidFill>
                  <a:srgbClr val="FF0000"/>
                </a:solidFill>
              </a:rPr>
              <a:t>5’-ТГЦГЦТААЦТГЦГАТГТГАГТЦАТАЦЦ-3 ’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/>
              <a:t>3’-АЦГЦГАТТГАЦГЦТАЦАЦТЦАГТАТГГ-5 ’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>
                <a:solidFill>
                  <a:srgbClr val="00B050"/>
                </a:solidFill>
              </a:rPr>
              <a:t> </a:t>
            </a:r>
            <a:r>
              <a:rPr lang="ru-RU" sz="2100" b="1" u="sng" dirty="0">
                <a:solidFill>
                  <a:srgbClr val="00B0F0"/>
                </a:solidFill>
              </a:rPr>
              <a:t>Определите верную открытую рамку считывания </a:t>
            </a:r>
            <a:r>
              <a:rPr lang="ru-RU" sz="2100" b="1" dirty="0"/>
              <a:t>и </a:t>
            </a:r>
            <a:r>
              <a:rPr lang="ru-RU" sz="2100" b="1" dirty="0">
                <a:solidFill>
                  <a:srgbClr val="00B050"/>
                </a:solidFill>
              </a:rPr>
              <a:t>найдите последовательность аминокислот во фрагменте </a:t>
            </a:r>
            <a:r>
              <a:rPr lang="ru-RU" sz="2100" b="1" u="sng" dirty="0">
                <a:solidFill>
                  <a:srgbClr val="00B050"/>
                </a:solidFill>
              </a:rPr>
              <a:t>конца </a:t>
            </a:r>
            <a:r>
              <a:rPr lang="ru-RU" sz="2100" b="1" dirty="0"/>
              <a:t>полипептидной цепи. Известно, что итоговый полипептид, кодируемый этим геном, имеет длину более </a:t>
            </a:r>
            <a:r>
              <a:rPr lang="ru-RU" sz="2100" b="1" u="sng" dirty="0"/>
              <a:t>пяти аминокислот</a:t>
            </a:r>
            <a:r>
              <a:rPr lang="ru-RU" sz="2100" b="1" dirty="0"/>
              <a:t>.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b="1" dirty="0">
                <a:solidFill>
                  <a:srgbClr val="7030A0"/>
                </a:solidFill>
              </a:rPr>
              <a:t>Объясните последовательность решения задачи.</a:t>
            </a:r>
            <a:r>
              <a:rPr lang="ru-RU" sz="2100" dirty="0"/>
              <a:t>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/>
              <a:t>Для выполнения задания используйте таблицу генетического кода.</a:t>
            </a:r>
          </a:p>
        </p:txBody>
      </p:sp>
    </p:spTree>
    <p:extLst>
      <p:ext uri="{BB962C8B-B14F-4D97-AF65-F5344CB8AC3E}">
        <p14:creationId xmlns:p14="http://schemas.microsoft.com/office/powerpoint/2010/main" val="2392173226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17261" y="102755"/>
            <a:ext cx="337131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8 - 4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56FF81E4-F742-ED4B-764B-EC5672369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57" y="343950"/>
            <a:ext cx="6987872" cy="631691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Вирус гриппа А в качестве генетического материала несет минус нитевую РНК.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Под действием вирусной РНК-зависимой РНК-полимеразы на матрице геномной минус-нитевой РНК происходит транскрипция. Образующаяся при этом вирусная плюс-нитевая </a:t>
            </a:r>
            <a:r>
              <a:rPr lang="ru-RU" sz="2000" dirty="0" err="1"/>
              <a:t>иРНК</a:t>
            </a:r>
            <a:r>
              <a:rPr lang="ru-RU" sz="2000" dirty="0"/>
              <a:t> способна связываться с рибосомами клетки для трансляции.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 Фрагмент генома вируса гриппа А имеет следующую последовательность нуклеотидов: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5'-АУГЦУГГЦЦУАГАГГУУА-3'.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B0F0"/>
                </a:solidFill>
              </a:rPr>
              <a:t>Определите, с какого нуклеотида во фрагменте вирусной </a:t>
            </a:r>
            <a:r>
              <a:rPr lang="ru-RU" sz="2400" b="1" dirty="0" err="1">
                <a:solidFill>
                  <a:srgbClr val="00B0F0"/>
                </a:solidFill>
              </a:rPr>
              <a:t>иРНК</a:t>
            </a:r>
            <a:r>
              <a:rPr lang="ru-RU" sz="2400" b="1" dirty="0">
                <a:solidFill>
                  <a:srgbClr val="00B0F0"/>
                </a:solidFill>
              </a:rPr>
              <a:t> начинается синтез белка</a:t>
            </a:r>
            <a:r>
              <a:rPr lang="ru-RU" sz="2400" b="1" dirty="0">
                <a:solidFill>
                  <a:srgbClr val="C00000"/>
                </a:solidFill>
              </a:rPr>
              <a:t> и </a:t>
            </a:r>
            <a:r>
              <a:rPr lang="ru-RU" sz="2400" b="1" dirty="0">
                <a:solidFill>
                  <a:srgbClr val="FF0000"/>
                </a:solidFill>
              </a:rPr>
              <a:t>первичную структуру фрагмента вирусного белка</a:t>
            </a:r>
            <a:r>
              <a:rPr lang="ru-RU" sz="2400" dirty="0"/>
              <a:t>, если известно, что он содержит не менее четырех аминокислот. </a:t>
            </a:r>
            <a:r>
              <a:rPr lang="ru-RU" sz="2400" b="1" dirty="0">
                <a:solidFill>
                  <a:srgbClr val="00B050"/>
                </a:solidFill>
              </a:rPr>
              <a:t>Ответ поясните.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C000"/>
                </a:solidFill>
              </a:rPr>
              <a:t>При написании последовательностей нуклеиновых кислот указывайте направление цепи. </a:t>
            </a:r>
            <a:r>
              <a:rPr lang="ru-RU" sz="2400" dirty="0"/>
              <a:t>Для выполнения задания используйте таблицу генетического кода.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A7B611E6-0D7C-3F20-D472-7572A0C64CB7}"/>
              </a:ext>
            </a:extLst>
          </p:cNvPr>
          <p:cNvSpPr txBox="1">
            <a:spLocks/>
          </p:cNvSpPr>
          <p:nvPr/>
        </p:nvSpPr>
        <p:spPr>
          <a:xfrm>
            <a:off x="7096930" y="672484"/>
            <a:ext cx="4792532" cy="598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ru-RU" sz="2300" b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</a:pPr>
            <a:endParaRPr lang="ru-RU" sz="1900" b="1" dirty="0"/>
          </a:p>
          <a:p>
            <a:pPr fontAlgn="auto">
              <a:spcAft>
                <a:spcPts val="0"/>
              </a:spcAft>
            </a:pPr>
            <a:endParaRPr lang="ru-RU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98D1C919-0575-3233-15B3-FCEDCC629B80}"/>
              </a:ext>
            </a:extLst>
          </p:cNvPr>
          <p:cNvSpPr txBox="1">
            <a:spLocks/>
          </p:cNvSpPr>
          <p:nvPr/>
        </p:nvSpPr>
        <p:spPr>
          <a:xfrm>
            <a:off x="7365535" y="496242"/>
            <a:ext cx="4881556" cy="586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/>
              <a:t>1)Построим на минус-нитевой РНК                                  плюс-нитевую  </a:t>
            </a:r>
            <a:r>
              <a:rPr lang="ru-RU" sz="2400" dirty="0" err="1"/>
              <a:t>иРНК</a:t>
            </a:r>
            <a:r>
              <a:rPr lang="ru-RU" sz="2400" dirty="0"/>
              <a:t>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/>
              <a:t> 3'-УАЦГАЦЦГГАУЦУЦЦААУ-5’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br>
              <a:rPr lang="ru-RU" sz="2400" dirty="0"/>
            </a:br>
            <a:r>
              <a:rPr lang="ru-RU" sz="2400" dirty="0"/>
              <a:t>2) </a:t>
            </a:r>
            <a:r>
              <a:rPr lang="ru-RU" sz="2400" dirty="0">
                <a:solidFill>
                  <a:srgbClr val="00B050"/>
                </a:solidFill>
              </a:rPr>
              <a:t>последовательность нуклеотидов во фрагменте плюс-нитевой  </a:t>
            </a:r>
            <a:r>
              <a:rPr lang="ru-RU" sz="2400" dirty="0" err="1">
                <a:solidFill>
                  <a:srgbClr val="00B050"/>
                </a:solidFill>
              </a:rPr>
              <a:t>иРНК</a:t>
            </a:r>
            <a:r>
              <a:rPr lang="ru-RU" sz="2400" dirty="0"/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400" b="1" dirty="0">
                <a:solidFill>
                  <a:srgbClr val="00B0F0"/>
                </a:solidFill>
              </a:rPr>
              <a:t>5'-</a:t>
            </a:r>
            <a:r>
              <a:rPr lang="ru-RU" sz="2400" b="1" u="sng" dirty="0">
                <a:solidFill>
                  <a:srgbClr val="00B0F0"/>
                </a:solidFill>
              </a:rPr>
              <a:t>УАА</a:t>
            </a:r>
            <a:r>
              <a:rPr lang="ru-RU" sz="2400" b="1" dirty="0">
                <a:solidFill>
                  <a:srgbClr val="00B0F0"/>
                </a:solidFill>
              </a:rPr>
              <a:t>ЦЦУЦ</a:t>
            </a:r>
            <a:r>
              <a:rPr lang="ru-RU" sz="2400" b="1" u="sng" dirty="0">
                <a:solidFill>
                  <a:srgbClr val="00B0F0"/>
                </a:solidFill>
              </a:rPr>
              <a:t>УАГ</a:t>
            </a:r>
            <a:r>
              <a:rPr lang="ru-RU" sz="2400" b="1" dirty="0">
                <a:solidFill>
                  <a:srgbClr val="00B0F0"/>
                </a:solidFill>
              </a:rPr>
              <a:t>ГЦЦАГЦАУ-3’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endParaRPr lang="ru-RU" sz="2400" b="1" dirty="0">
              <a:solidFill>
                <a:srgbClr val="00B0F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400" dirty="0"/>
              <a:t>3) </a:t>
            </a:r>
            <a:r>
              <a:rPr lang="ru-RU" sz="2400" dirty="0">
                <a:solidFill>
                  <a:srgbClr val="00B050"/>
                </a:solidFill>
              </a:rPr>
              <a:t>во фрагменте есть 2 рамки, вторая не подходит, так как с 7-го нуклеотида – не отвечает условиям задачи. </a:t>
            </a:r>
          </a:p>
          <a:p>
            <a:pPr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079324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56FF81E4-F742-ED4B-764B-EC5672369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38" y="102755"/>
            <a:ext cx="6987872" cy="645113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Вирус гриппа А в качестве генетического материала несет минус нитевую РНК. Такая РНК не может служить матрицей для трансляции вирусных белков.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Под действием вирусной РНК-зависимой РНК-полимеразы на матрице геномной минус-нитевой РНК происходит транскрипция. Образующаяся при этом вирусная плюс-нитевая </a:t>
            </a:r>
            <a:r>
              <a:rPr lang="ru-RU" sz="2000" dirty="0" err="1"/>
              <a:t>иРНК</a:t>
            </a:r>
            <a:r>
              <a:rPr lang="ru-RU" sz="2000" dirty="0"/>
              <a:t> способна связываться с рибосомами клетки для трансляции.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 Фрагмент генома вируса гриппа А имеет следующую последовательность нуклеотидов: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5'-АУГЦУГГЦЦУАГАГГУУА-3'.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B0F0"/>
                </a:solidFill>
              </a:rPr>
              <a:t>Определите, с </a:t>
            </a:r>
            <a:r>
              <a:rPr lang="ru-RU" sz="2400" b="1" u="sng" dirty="0">
                <a:solidFill>
                  <a:srgbClr val="00B0F0"/>
                </a:solidFill>
              </a:rPr>
              <a:t>какого нуклеотида </a:t>
            </a:r>
            <a:r>
              <a:rPr lang="ru-RU" sz="2400" b="1" dirty="0">
                <a:solidFill>
                  <a:srgbClr val="00B0F0"/>
                </a:solidFill>
              </a:rPr>
              <a:t>во фрагменте вирусной </a:t>
            </a:r>
            <a:r>
              <a:rPr lang="ru-RU" sz="2400" b="1" dirty="0" err="1">
                <a:solidFill>
                  <a:srgbClr val="00B0F0"/>
                </a:solidFill>
              </a:rPr>
              <a:t>иРНК</a:t>
            </a:r>
            <a:r>
              <a:rPr lang="ru-RU" sz="2400" b="1" dirty="0">
                <a:solidFill>
                  <a:srgbClr val="00B0F0"/>
                </a:solidFill>
              </a:rPr>
              <a:t> начинается синтез белка</a:t>
            </a:r>
            <a:r>
              <a:rPr lang="ru-RU" sz="2400" b="1" dirty="0">
                <a:solidFill>
                  <a:srgbClr val="C00000"/>
                </a:solidFill>
              </a:rPr>
              <a:t> и </a:t>
            </a:r>
            <a:r>
              <a:rPr lang="ru-RU" sz="2400" b="1" dirty="0">
                <a:solidFill>
                  <a:srgbClr val="FF0000"/>
                </a:solidFill>
              </a:rPr>
              <a:t>первичную структуру фрагмента вирусного белка</a:t>
            </a:r>
            <a:r>
              <a:rPr lang="ru-RU" sz="2400" dirty="0"/>
              <a:t>, если известно, что он содержит не менее четырех аминокислот. </a:t>
            </a:r>
            <a:r>
              <a:rPr lang="ru-RU" sz="2400" b="1" dirty="0">
                <a:solidFill>
                  <a:srgbClr val="00B050"/>
                </a:solidFill>
              </a:rPr>
              <a:t>Ответ поясните.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C000"/>
                </a:solidFill>
              </a:rPr>
              <a:t>При написании последовательностей нуклеиновых кислот указывайте направление цепи. </a:t>
            </a:r>
            <a:r>
              <a:rPr lang="ru-RU" sz="2400" dirty="0"/>
              <a:t>Для выполнения задания используйте таблицу генетического кода.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A7B611E6-0D7C-3F20-D472-7572A0C64CB7}"/>
              </a:ext>
            </a:extLst>
          </p:cNvPr>
          <p:cNvSpPr txBox="1">
            <a:spLocks/>
          </p:cNvSpPr>
          <p:nvPr/>
        </p:nvSpPr>
        <p:spPr>
          <a:xfrm>
            <a:off x="7298422" y="672484"/>
            <a:ext cx="4591039" cy="598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ru-RU" sz="2300" b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</a:pPr>
            <a:endParaRPr lang="ru-RU" sz="1900" b="1" dirty="0"/>
          </a:p>
          <a:p>
            <a:pPr fontAlgn="auto">
              <a:spcAft>
                <a:spcPts val="0"/>
              </a:spcAft>
            </a:pPr>
            <a:endParaRPr lang="ru-RU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98D1C919-0575-3233-15B3-FCEDCC629B80}"/>
              </a:ext>
            </a:extLst>
          </p:cNvPr>
          <p:cNvSpPr txBox="1">
            <a:spLocks/>
          </p:cNvSpPr>
          <p:nvPr/>
        </p:nvSpPr>
        <p:spPr>
          <a:xfrm>
            <a:off x="7365535" y="496242"/>
            <a:ext cx="4881556" cy="586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ru-RU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/>
              <a:t>3) </a:t>
            </a:r>
            <a:r>
              <a:rPr lang="ru-RU" sz="2400" b="1" dirty="0">
                <a:solidFill>
                  <a:srgbClr val="FFC000"/>
                </a:solidFill>
              </a:rPr>
              <a:t>5'-</a:t>
            </a:r>
            <a:r>
              <a:rPr lang="ru-RU" sz="2400" dirty="0">
                <a:solidFill>
                  <a:srgbClr val="00B0F0"/>
                </a:solidFill>
              </a:rPr>
              <a:t>УА</a:t>
            </a:r>
            <a:r>
              <a:rPr lang="ru-RU" sz="2400" u="sng" dirty="0">
                <a:solidFill>
                  <a:srgbClr val="00B0F0"/>
                </a:solidFill>
              </a:rPr>
              <a:t>А</a:t>
            </a:r>
            <a:r>
              <a:rPr lang="ru-RU" sz="2400" dirty="0">
                <a:solidFill>
                  <a:srgbClr val="00B0F0"/>
                </a:solidFill>
              </a:rPr>
              <a:t>ЦЦУЦУАГГЦЦАГЦАУ-</a:t>
            </a:r>
            <a:r>
              <a:rPr lang="ru-RU" sz="2400" b="1" dirty="0">
                <a:solidFill>
                  <a:srgbClr val="FFC000"/>
                </a:solidFill>
              </a:rPr>
              <a:t>3’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>
                <a:solidFill>
                  <a:srgbClr val="00B050"/>
                </a:solidFill>
              </a:rPr>
              <a:t>при синтезе с 1-го и 2-го нуклеотидов в рамке считывания имеется стоп-кодон, значит начинается с 3-го нуклеотида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/>
              <a:t>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/>
              <a:t>4) последовательность аминокислот во фрагменте вирусного белка: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400" b="1" dirty="0" err="1">
                <a:solidFill>
                  <a:srgbClr val="FF0000"/>
                </a:solidFill>
              </a:rPr>
              <a:t>тре</a:t>
            </a:r>
            <a:r>
              <a:rPr lang="ru-RU" sz="2400" b="1" dirty="0">
                <a:solidFill>
                  <a:srgbClr val="FF0000"/>
                </a:solidFill>
              </a:rPr>
              <a:t>-сер-</a:t>
            </a:r>
            <a:r>
              <a:rPr lang="ru-RU" sz="2400" b="1" dirty="0" err="1">
                <a:solidFill>
                  <a:srgbClr val="FF0000"/>
                </a:solidFill>
              </a:rPr>
              <a:t>арг</a:t>
            </a:r>
            <a:r>
              <a:rPr lang="ru-RU" sz="2400" b="1" dirty="0">
                <a:solidFill>
                  <a:srgbClr val="FF0000"/>
                </a:solidFill>
              </a:rPr>
              <a:t>-про-ала.</a:t>
            </a:r>
          </a:p>
        </p:txBody>
      </p:sp>
    </p:spTree>
    <p:extLst>
      <p:ext uri="{BB962C8B-B14F-4D97-AF65-F5344CB8AC3E}">
        <p14:creationId xmlns:p14="http://schemas.microsoft.com/office/powerpoint/2010/main" val="4184370040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17261" y="102755"/>
            <a:ext cx="337131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8 - 5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A7B611E6-0D7C-3F20-D472-7572A0C64CB7}"/>
              </a:ext>
            </a:extLst>
          </p:cNvPr>
          <p:cNvSpPr txBox="1">
            <a:spLocks/>
          </p:cNvSpPr>
          <p:nvPr/>
        </p:nvSpPr>
        <p:spPr>
          <a:xfrm>
            <a:off x="7298422" y="672484"/>
            <a:ext cx="4591039" cy="598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ru-RU" sz="2300" b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</a:pPr>
            <a:endParaRPr lang="ru-RU" sz="1900" b="1" dirty="0"/>
          </a:p>
          <a:p>
            <a:pPr fontAlgn="auto">
              <a:spcAft>
                <a:spcPts val="0"/>
              </a:spcAft>
            </a:pPr>
            <a:endParaRPr lang="ru-RU" dirty="0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393942CE-FB8B-BB13-C77A-089ABD1E6112}"/>
              </a:ext>
            </a:extLst>
          </p:cNvPr>
          <p:cNvSpPr txBox="1">
            <a:spLocks/>
          </p:cNvSpPr>
          <p:nvPr/>
        </p:nvSpPr>
        <p:spPr>
          <a:xfrm>
            <a:off x="133351" y="0"/>
            <a:ext cx="7460040" cy="685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/>
              <a:t>Известно, что комплементарные цепи нуклеиновых кислот антипараллельны (5’ концу в одной цепи соответствует 3’ конец другой цепи). Синтез нуклеиновых кислот начинается с 5’ конца. Рибосома движется по </a:t>
            </a:r>
            <a:r>
              <a:rPr lang="ru-RU" sz="2100" dirty="0" err="1"/>
              <a:t>иРНК</a:t>
            </a:r>
            <a:r>
              <a:rPr lang="ru-RU" sz="2100" dirty="0"/>
              <a:t> в направлении от 5’ к 3’ концу. Все виды РНК синтезируются на ДНК-матрице. 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/>
              <a:t>В цепи РНК и ДНК могут иметься специальные комплементарные участки - </a:t>
            </a:r>
            <a:r>
              <a:rPr lang="ru-RU" sz="2100" u="sng" dirty="0"/>
              <a:t>палиндромы</a:t>
            </a:r>
            <a:r>
              <a:rPr lang="ru-RU" sz="2100" dirty="0"/>
              <a:t>, благодаря которым у молекулы может возникать вторичная структура. 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/>
              <a:t>Фрагмент молекулы ДНК, на которой синтезируется участок центральной петли тРНК, имеет следующую последовательность нуклеотидов (нижняя цепь - матричная):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/>
              <a:t>5’ -Ц-А-Г-Г-Г-А-А-Ц-Г-Т-Ц-Т-Ц-Ц-Ц-Т-Г- 3’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dirty="0"/>
              <a:t>3’ -Г-Т-Ц-Ц-Ц-Т-Т-Г-Ц-А-Г-А-Г-Г-Г-А-Ц- 5’</a:t>
            </a: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600" b="1" dirty="0">
                <a:solidFill>
                  <a:srgbClr val="00B050"/>
                </a:solidFill>
              </a:rPr>
              <a:t>Установите нуклеотидную последовательность участка тРНК, который синтезируется на данном фрагменте</a:t>
            </a:r>
            <a:r>
              <a:rPr lang="ru-RU" sz="2600" b="1" dirty="0"/>
              <a:t>. </a:t>
            </a:r>
            <a:r>
              <a:rPr lang="ru-RU" sz="2600" b="1" dirty="0">
                <a:solidFill>
                  <a:srgbClr val="0070C0"/>
                </a:solidFill>
              </a:rPr>
              <a:t>Найдите на данном участке палиндром и </a:t>
            </a:r>
            <a:r>
              <a:rPr lang="ru-RU" sz="2600" b="1" dirty="0">
                <a:solidFill>
                  <a:srgbClr val="002060"/>
                </a:solidFill>
              </a:rPr>
              <a:t>установите вторичную структуру центральной петли тРНК</a:t>
            </a:r>
            <a:r>
              <a:rPr lang="ru-RU" sz="2600" b="1" dirty="0">
                <a:solidFill>
                  <a:srgbClr val="0070C0"/>
                </a:solidFill>
              </a:rPr>
              <a:t>.</a:t>
            </a:r>
            <a:r>
              <a:rPr lang="ru-RU" sz="2600" b="1" dirty="0"/>
              <a:t> </a:t>
            </a:r>
            <a:r>
              <a:rPr lang="ru-RU" sz="2600" b="1" dirty="0">
                <a:solidFill>
                  <a:srgbClr val="C00000"/>
                </a:solidFill>
              </a:rPr>
              <a:t>Определите аминокислоту, которую будет переносить эта тРНК в процессе биосинтеза белка, если антикодон равноудален от концов палиндрома.</a:t>
            </a:r>
            <a:r>
              <a:rPr lang="ru-RU" sz="2600" b="1" dirty="0"/>
              <a:t> </a:t>
            </a:r>
            <a:r>
              <a:rPr lang="ru-RU" sz="2600" b="1" dirty="0">
                <a:solidFill>
                  <a:srgbClr val="FFC000"/>
                </a:solidFill>
              </a:rPr>
              <a:t>Объясните последовательность решения задачи. </a:t>
            </a:r>
            <a:r>
              <a:rPr lang="ru-RU" sz="2600" b="1" dirty="0"/>
              <a:t>Для решения используйте таблицу генетического кода. При написании нуклеиновых кислот указывайте направление цепи.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8EC63BF7-FA0E-AD20-2081-4D37601AC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9" y="820278"/>
            <a:ext cx="4591039" cy="521744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AutoNum type="arabicParenR"/>
            </a:pPr>
            <a:r>
              <a:rPr lang="ru-RU" sz="2400" dirty="0"/>
              <a:t>Нуклеотидная последовательность участка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B050"/>
                </a:solidFill>
              </a:rPr>
              <a:t> </a:t>
            </a:r>
            <a:r>
              <a:rPr lang="ru-RU" sz="2400" b="1" dirty="0" err="1">
                <a:solidFill>
                  <a:srgbClr val="00B050"/>
                </a:solidFill>
              </a:rPr>
              <a:t>тРНК</a:t>
            </a:r>
            <a:r>
              <a:rPr lang="ru-RU" sz="2400" b="1" dirty="0">
                <a:solidFill>
                  <a:srgbClr val="00B050"/>
                </a:solidFill>
              </a:rPr>
              <a:t>: 5’-</a:t>
            </a:r>
            <a:r>
              <a:rPr lang="ru-RU" sz="2400" b="1" u="sng" dirty="0">
                <a:solidFill>
                  <a:srgbClr val="00B050"/>
                </a:solidFill>
              </a:rPr>
              <a:t>ЦАГГГА</a:t>
            </a:r>
            <a:r>
              <a:rPr lang="ru-RU" sz="2400" b="1" dirty="0">
                <a:solidFill>
                  <a:srgbClr val="00B050"/>
                </a:solidFill>
              </a:rPr>
              <a:t>АЦГУЦ</a:t>
            </a:r>
            <a:r>
              <a:rPr lang="ru-RU" sz="2400" b="1" u="sng" dirty="0">
                <a:solidFill>
                  <a:srgbClr val="00B050"/>
                </a:solidFill>
              </a:rPr>
              <a:t>УЦЦЦУГ</a:t>
            </a:r>
            <a:r>
              <a:rPr lang="ru-RU" sz="2400" b="1" dirty="0">
                <a:solidFill>
                  <a:srgbClr val="00B050"/>
                </a:solidFill>
              </a:rPr>
              <a:t>-3’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2) Палиндром в последовательности: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B0F0"/>
                </a:solidFill>
              </a:rPr>
              <a:t>5’-ЦАГГГА-3’ (3’-ГУЦЦЦУ-5’)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3) Вторичная структура </a:t>
            </a:r>
            <a:r>
              <a:rPr lang="ru-RU" sz="2400" dirty="0" err="1"/>
              <a:t>тРНК</a:t>
            </a:r>
            <a:r>
              <a:rPr lang="ru-RU" sz="2400" dirty="0"/>
              <a:t>: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6BCC2E-03E5-0537-DC78-4D7723B11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696" y="4343596"/>
            <a:ext cx="3371380" cy="854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71109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17261" y="102755"/>
            <a:ext cx="337131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5" dirty="0" err="1">
                <a:solidFill>
                  <a:srgbClr val="FF0000"/>
                </a:solidFill>
                <a:latin typeface="Tahoma"/>
                <a:cs typeface="Tahoma"/>
              </a:rPr>
              <a:t>Линия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r>
              <a:rPr lang="ru-RU" sz="2800" b="1" spc="-5" dirty="0">
                <a:solidFill>
                  <a:srgbClr val="FF0000"/>
                </a:solidFill>
                <a:latin typeface="Tahoma"/>
                <a:cs typeface="Tahoma"/>
              </a:rPr>
              <a:t>8 - 5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0737" y="5198447"/>
            <a:ext cx="3644798" cy="433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13799"/>
              </a:lnSpc>
              <a:spcBef>
                <a:spcPts val="100"/>
              </a:spcBef>
              <a:tabLst>
                <a:tab pos="1306195" algn="l"/>
                <a:tab pos="2261870" algn="l"/>
                <a:tab pos="3878579" algn="l"/>
              </a:tabLst>
            </a:pPr>
            <a:r>
              <a:rPr sz="2600" dirty="0">
                <a:latin typeface="Times New Roman"/>
                <a:cs typeface="Times New Roman"/>
              </a:rPr>
              <a:t>		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A7B611E6-0D7C-3F20-D472-7572A0C64CB7}"/>
              </a:ext>
            </a:extLst>
          </p:cNvPr>
          <p:cNvSpPr txBox="1">
            <a:spLocks/>
          </p:cNvSpPr>
          <p:nvPr/>
        </p:nvSpPr>
        <p:spPr>
          <a:xfrm>
            <a:off x="7298422" y="672484"/>
            <a:ext cx="4591039" cy="598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ru-RU" sz="2300" b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</a:pPr>
            <a:endParaRPr lang="ru-RU" sz="1900" b="1" dirty="0"/>
          </a:p>
          <a:p>
            <a:pPr fontAlgn="auto">
              <a:spcAft>
                <a:spcPts val="0"/>
              </a:spcAft>
            </a:pPr>
            <a:endParaRPr lang="ru-RU" dirty="0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393942CE-FB8B-BB13-C77A-089ABD1E6112}"/>
              </a:ext>
            </a:extLst>
          </p:cNvPr>
          <p:cNvSpPr txBox="1">
            <a:spLocks/>
          </p:cNvSpPr>
          <p:nvPr/>
        </p:nvSpPr>
        <p:spPr>
          <a:xfrm>
            <a:off x="133349" y="0"/>
            <a:ext cx="7727133" cy="6734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900" dirty="0"/>
              <a:t>Известно, что комплементарные цепи нуклеиновых кислот антипараллельны (5’ концу в одной цепи соответствует 3’ конец другой цепи). Синтез нуклеиновых кислот начинается с 5’ конца. Рибосома движется по </a:t>
            </a:r>
            <a:r>
              <a:rPr lang="ru-RU" sz="1900" dirty="0" err="1"/>
              <a:t>иРНК</a:t>
            </a:r>
            <a:r>
              <a:rPr lang="ru-RU" sz="1900" dirty="0"/>
              <a:t> в направлении от 5’ к 3’ концу. Все виды РНК синтезируются на ДНК-матрице.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900" dirty="0"/>
              <a:t>В цепи РНК и ДНК могут иметься специальные комплементарные участки - </a:t>
            </a:r>
            <a:r>
              <a:rPr lang="ru-RU" sz="1900" u="sng" dirty="0"/>
              <a:t>палиндромы</a:t>
            </a:r>
            <a:r>
              <a:rPr lang="ru-RU" sz="1900" dirty="0"/>
              <a:t>, благодаря которым у молекулы может возникать вторичная структура.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900" dirty="0"/>
              <a:t>Фрагмент молекулы ДНК, на которой синтезируется участок центральной петли тРНК, имеет следующую последовательность нуклеотидов (нижняя цепь - матричная):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900" dirty="0"/>
              <a:t>5’ -Ц-А-Г-Г-Г-А-А-Ц-Г-Т-Ц-Т-Ц-Ц-Ц-Т-Г- 3’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900" dirty="0"/>
              <a:t>3’ -Г-Т-Ц-Ц-Ц-Т-Т-Г-Ц-А-Г-А-Г-Г-Г-А-Ц- 5’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100" b="1" dirty="0">
                <a:solidFill>
                  <a:srgbClr val="00B050"/>
                </a:solidFill>
              </a:rPr>
              <a:t>Установите нуклеотидную последовательность участка тРНК, который синтезируется на данном фрагменте</a:t>
            </a:r>
            <a:r>
              <a:rPr lang="ru-RU" sz="2100" b="1" dirty="0"/>
              <a:t>. </a:t>
            </a:r>
            <a:r>
              <a:rPr lang="ru-RU" sz="2100" b="1" dirty="0">
                <a:solidFill>
                  <a:srgbClr val="0070C0"/>
                </a:solidFill>
              </a:rPr>
              <a:t>Найдите на данном участке палиндром и установите вторичную структуру центральной петли тРНК.</a:t>
            </a:r>
            <a:r>
              <a:rPr lang="ru-RU" sz="2100" b="1" dirty="0"/>
              <a:t> </a:t>
            </a:r>
            <a:r>
              <a:rPr lang="ru-RU" sz="2100" b="1" dirty="0">
                <a:solidFill>
                  <a:srgbClr val="C00000"/>
                </a:solidFill>
              </a:rPr>
              <a:t>Определите аминокислоту, которую будет переносить эта тРНК в процессе биосинтеза белка, если антикодон равноудален от концов палиндрома.</a:t>
            </a:r>
            <a:r>
              <a:rPr lang="ru-RU" sz="2100" b="1" dirty="0"/>
              <a:t> </a:t>
            </a:r>
            <a:r>
              <a:rPr lang="ru-RU" sz="2100" b="1" dirty="0">
                <a:solidFill>
                  <a:srgbClr val="FFC000"/>
                </a:solidFill>
              </a:rPr>
              <a:t>Объясните последовательность решения задачи. </a:t>
            </a:r>
            <a:r>
              <a:rPr lang="ru-RU" sz="2100" b="1" dirty="0"/>
              <a:t>Для решения используйте таблицу генетического кода. При написании нуклеиновых кислот указывайте направление цепи.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8EC63BF7-FA0E-AD20-2081-4D37601AC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483" y="820278"/>
            <a:ext cx="4198165" cy="521744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C000"/>
                </a:solidFill>
              </a:rPr>
              <a:t>4) Нуклеотидная последовательность антикодона в тРНК </a:t>
            </a:r>
            <a:r>
              <a:rPr lang="ru-RU" sz="2400" b="1" dirty="0"/>
              <a:t>5’-</a:t>
            </a:r>
            <a:r>
              <a:rPr lang="ru-RU" sz="2400" b="1" dirty="0">
                <a:solidFill>
                  <a:srgbClr val="FFC000"/>
                </a:solidFill>
              </a:rPr>
              <a:t>ЦГУ-</a:t>
            </a:r>
            <a:r>
              <a:rPr lang="ru-RU" sz="2400" b="1" dirty="0"/>
              <a:t>3’ </a:t>
            </a:r>
            <a:r>
              <a:rPr lang="ru-RU" sz="2400" b="1" dirty="0">
                <a:solidFill>
                  <a:srgbClr val="FFC000"/>
                </a:solidFill>
              </a:rPr>
              <a:t>(ЦГУ) соответствует кодону 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err="1">
                <a:solidFill>
                  <a:srgbClr val="FFC000"/>
                </a:solidFill>
              </a:rPr>
              <a:t>иРНК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/>
              <a:t>3’-</a:t>
            </a:r>
            <a:r>
              <a:rPr lang="ru-RU" sz="2400" b="1" dirty="0">
                <a:solidFill>
                  <a:srgbClr val="FFC000"/>
                </a:solidFill>
              </a:rPr>
              <a:t>ГЦА-</a:t>
            </a:r>
            <a:r>
              <a:rPr lang="ru-RU" sz="2400" b="1" dirty="0"/>
              <a:t>5’ </a:t>
            </a:r>
            <a:r>
              <a:rPr lang="ru-RU" sz="2400" b="1" dirty="0">
                <a:solidFill>
                  <a:srgbClr val="FFC000"/>
                </a:solidFill>
              </a:rPr>
              <a:t>(</a:t>
            </a:r>
            <a:r>
              <a:rPr lang="ru-RU" sz="2400" b="1" dirty="0"/>
              <a:t>5’-</a:t>
            </a:r>
            <a:r>
              <a:rPr lang="ru-RU" sz="2400" b="1" dirty="0">
                <a:solidFill>
                  <a:srgbClr val="FFC000"/>
                </a:solidFill>
              </a:rPr>
              <a:t>АЦГ-</a:t>
            </a:r>
            <a:r>
              <a:rPr lang="ru-RU" sz="2400" b="1" dirty="0"/>
              <a:t>3’, </a:t>
            </a:r>
            <a:r>
              <a:rPr lang="ru-RU" sz="2400" b="1" dirty="0">
                <a:solidFill>
                  <a:srgbClr val="FFC000"/>
                </a:solidFill>
              </a:rPr>
              <a:t>АЦГ)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5) По таблице генетического кода этому кодону соответствует аминокислота  </a:t>
            </a:r>
            <a:r>
              <a:rPr lang="ru-RU" sz="2400" dirty="0" err="1">
                <a:solidFill>
                  <a:srgbClr val="FF0000"/>
                </a:solidFill>
              </a:rPr>
              <a:t>тре</a:t>
            </a:r>
            <a:r>
              <a:rPr lang="ru-RU" sz="2400" dirty="0"/>
              <a:t>, которую будет переносить данная тРНК</a:t>
            </a:r>
          </a:p>
        </p:txBody>
      </p:sp>
    </p:spTree>
    <p:extLst>
      <p:ext uri="{BB962C8B-B14F-4D97-AF65-F5344CB8AC3E}">
        <p14:creationId xmlns:p14="http://schemas.microsoft.com/office/powerpoint/2010/main" val="2452606074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FA9616E-9EAC-E5ED-3860-EAFE9ADA58BE}"/>
              </a:ext>
            </a:extLst>
          </p:cNvPr>
          <p:cNvSpPr txBox="1">
            <a:spLocks/>
          </p:cNvSpPr>
          <p:nvPr/>
        </p:nvSpPr>
        <p:spPr>
          <a:xfrm>
            <a:off x="76565" y="139310"/>
            <a:ext cx="337131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lang="ru-RU" sz="2800" b="1" spc="-5" dirty="0">
                <a:solidFill>
                  <a:srgbClr val="FF0000"/>
                </a:solidFill>
              </a:rPr>
              <a:t>Линия</a:t>
            </a:r>
            <a:r>
              <a:rPr lang="ru-RU" sz="2800" b="1" spc="-75" dirty="0">
                <a:solidFill>
                  <a:srgbClr val="FF0000"/>
                </a:solidFill>
              </a:rPr>
              <a:t> </a:t>
            </a:r>
            <a:r>
              <a:rPr lang="ru-RU" sz="2800" b="1" spc="-5" dirty="0">
                <a:solidFill>
                  <a:srgbClr val="FF0000"/>
                </a:solidFill>
              </a:rPr>
              <a:t>28 - 6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C1FC2CD-B1FC-1A89-B5F0-4D2089F81EFC}"/>
              </a:ext>
            </a:extLst>
          </p:cNvPr>
          <p:cNvSpPr txBox="1">
            <a:spLocks/>
          </p:cNvSpPr>
          <p:nvPr/>
        </p:nvSpPr>
        <p:spPr>
          <a:xfrm>
            <a:off x="145122" y="805525"/>
            <a:ext cx="4812772" cy="26234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 fontAlgn="auto">
              <a:lnSpc>
                <a:spcPct val="114199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2400" spc="-35" dirty="0">
                <a:latin typeface="Arial" panose="020B0604020202020204" pitchFamily="34" charset="0"/>
                <a:cs typeface="Arial" panose="020B0604020202020204" pitchFamily="34" charset="0"/>
              </a:rPr>
              <a:t>Какой 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хромосомный набор </a:t>
            </a:r>
            <a:r>
              <a:rPr lang="ru-RU" sz="2400" spc="-10" dirty="0">
                <a:latin typeface="Arial" panose="020B0604020202020204" pitchFamily="34" charset="0"/>
                <a:cs typeface="Arial" panose="020B0604020202020204" pitchFamily="34" charset="0"/>
              </a:rPr>
              <a:t>характерен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spc="-10" dirty="0">
                <a:latin typeface="Arial" panose="020B0604020202020204" pitchFamily="34" charset="0"/>
                <a:cs typeface="Arial" panose="020B0604020202020204" pitchFamily="34" charset="0"/>
              </a:rPr>
              <a:t>клеток 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листьев  </a:t>
            </a:r>
            <a:r>
              <a:rPr lang="ru-RU" sz="2400" spc="-15" dirty="0">
                <a:latin typeface="Arial" panose="020B0604020202020204" pitchFamily="34" charset="0"/>
                <a:cs typeface="Arial" panose="020B0604020202020204" pitchFamily="34" charset="0"/>
              </a:rPr>
              <a:t>мха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spc="-25" dirty="0">
                <a:latin typeface="Arial" panose="020B0604020202020204" pitchFamily="34" charset="0"/>
                <a:cs typeface="Arial" panose="020B0604020202020204" pitchFamily="34" charset="0"/>
              </a:rPr>
              <a:t>его</a:t>
            </a:r>
            <a:r>
              <a:rPr lang="ru-RU"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спор?</a:t>
            </a:r>
          </a:p>
          <a:p>
            <a:pPr marL="0" marR="208279" indent="0" fontAlgn="auto">
              <a:lnSpc>
                <a:spcPts val="3290"/>
              </a:lnSpc>
              <a:spcBef>
                <a:spcPts val="160"/>
              </a:spcBef>
              <a:spcAft>
                <a:spcPts val="0"/>
              </a:spcAft>
              <a:buNone/>
            </a:pP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400" spc="-10" dirty="0">
                <a:latin typeface="Arial" panose="020B0604020202020204" pitchFamily="34" charset="0"/>
                <a:cs typeface="Arial" panose="020B0604020202020204" pitchFamily="34" charset="0"/>
              </a:rPr>
              <a:t>каких </a:t>
            </a:r>
            <a:r>
              <a:rPr lang="ru-RU" sz="2400" spc="-30" dirty="0">
                <a:latin typeface="Arial" panose="020B0604020202020204" pitchFamily="34" charset="0"/>
                <a:cs typeface="Arial" panose="020B0604020202020204" pitchFamily="34" charset="0"/>
              </a:rPr>
              <a:t>исходных </a:t>
            </a:r>
            <a:r>
              <a:rPr lang="ru-RU" sz="2400" spc="-10" dirty="0">
                <a:latin typeface="Arial" panose="020B0604020202020204" pitchFamily="34" charset="0"/>
                <a:cs typeface="Arial" panose="020B0604020202020204" pitchFamily="34" charset="0"/>
              </a:rPr>
              <a:t>клеток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в </a:t>
            </a:r>
            <a:r>
              <a:rPr lang="ru-RU" sz="2400" spc="-30" dirty="0">
                <a:latin typeface="Arial" panose="020B0604020202020204" pitchFamily="34" charset="0"/>
                <a:cs typeface="Arial" panose="020B0604020202020204" pitchFamily="34" charset="0"/>
              </a:rPr>
              <a:t>результате </a:t>
            </a:r>
            <a:r>
              <a:rPr lang="ru-RU" sz="2400" spc="-40" dirty="0">
                <a:latin typeface="Arial" panose="020B0604020202020204" pitchFamily="34" charset="0"/>
                <a:cs typeface="Arial" panose="020B0604020202020204" pitchFamily="34" charset="0"/>
              </a:rPr>
              <a:t>какого 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деления  </a:t>
            </a:r>
            <a:r>
              <a:rPr lang="ru-RU" sz="2400" spc="-10" dirty="0">
                <a:latin typeface="Arial" panose="020B0604020202020204" pitchFamily="34" charset="0"/>
                <a:cs typeface="Arial" panose="020B0604020202020204" pitchFamily="34" charset="0"/>
              </a:rPr>
              <a:t>образуются 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эти</a:t>
            </a:r>
            <a:r>
              <a:rPr lang="ru-RU"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клетки?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DD9AA0-AFC8-F55D-FEB8-96DC3B394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" t="14319" r="6361" b="9131"/>
          <a:stretch/>
        </p:blipFill>
        <p:spPr bwMode="auto">
          <a:xfrm>
            <a:off x="6526635" y="1484852"/>
            <a:ext cx="5050172" cy="483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41816EB-11D7-A107-49AE-1519699C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326" y="360845"/>
            <a:ext cx="4510481" cy="914400"/>
          </a:xfrm>
        </p:spPr>
        <p:txBody>
          <a:bodyPr>
            <a:normAutofit fontScale="90000"/>
          </a:bodyPr>
          <a:lstStyle/>
          <a:p>
            <a:r>
              <a:rPr lang="ru-RU" dirty="0"/>
              <a:t>Поколения циклов растений</a:t>
            </a:r>
          </a:p>
        </p:txBody>
      </p:sp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CC1FC2CD-B1FC-1A89-B5F0-4D2089F81EFC}"/>
              </a:ext>
            </a:extLst>
          </p:cNvPr>
          <p:cNvSpPr txBox="1">
            <a:spLocks/>
          </p:cNvSpPr>
          <p:nvPr/>
        </p:nvSpPr>
        <p:spPr>
          <a:xfrm>
            <a:off x="145122" y="805525"/>
            <a:ext cx="4812772" cy="26234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 fontAlgn="auto">
              <a:lnSpc>
                <a:spcPct val="114199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2400" b="1" spc="-3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</a:t>
            </a:r>
            <a:r>
              <a:rPr lang="ru-RU" sz="2400" b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хромосомный набор </a:t>
            </a:r>
            <a:r>
              <a:rPr lang="ru-RU" sz="2400" spc="-10" dirty="0">
                <a:latin typeface="Arial" panose="020B0604020202020204" pitchFamily="34" charset="0"/>
                <a:cs typeface="Arial" panose="020B0604020202020204" pitchFamily="34" charset="0"/>
              </a:rPr>
              <a:t>характерен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b="1" spc="-1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клеток </a:t>
            </a:r>
            <a:r>
              <a:rPr lang="ru-RU" sz="24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листьев  </a:t>
            </a:r>
            <a:r>
              <a:rPr lang="ru-RU" sz="2400" b="1" spc="-1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мха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spc="-2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</a:t>
            </a:r>
            <a:r>
              <a:rPr lang="ru-RU" sz="2400" b="1" spc="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208279" indent="0" fontAlgn="auto">
              <a:lnSpc>
                <a:spcPts val="3290"/>
              </a:lnSpc>
              <a:spcBef>
                <a:spcPts val="160"/>
              </a:spcBef>
              <a:spcAft>
                <a:spcPts val="0"/>
              </a:spcAft>
              <a:buNone/>
            </a:pPr>
            <a:r>
              <a:rPr lang="ru-RU" sz="2400" b="1" spc="-5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400" b="1" spc="-1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каких </a:t>
            </a:r>
            <a:r>
              <a:rPr lang="ru-RU" sz="2400" b="1" spc="-3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исходных </a:t>
            </a:r>
            <a:r>
              <a:rPr lang="ru-RU" sz="2400" b="1" spc="-1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клеток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в </a:t>
            </a:r>
            <a:r>
              <a:rPr lang="ru-RU" sz="2400" spc="-30" dirty="0">
                <a:latin typeface="Arial" panose="020B0604020202020204" pitchFamily="34" charset="0"/>
                <a:cs typeface="Arial" panose="020B0604020202020204" pitchFamily="34" charset="0"/>
              </a:rPr>
              <a:t>результате </a:t>
            </a:r>
            <a:r>
              <a:rPr lang="ru-RU" sz="2400" b="1" spc="-4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какого </a:t>
            </a:r>
            <a:r>
              <a:rPr lang="ru-RU" sz="2400" b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деления  </a:t>
            </a:r>
            <a:r>
              <a:rPr lang="ru-RU" sz="2400" spc="-10" dirty="0">
                <a:latin typeface="Arial" panose="020B0604020202020204" pitchFamily="34" charset="0"/>
                <a:cs typeface="Arial" panose="020B0604020202020204" pitchFamily="34" charset="0"/>
              </a:rPr>
              <a:t>образуются 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эти</a:t>
            </a:r>
            <a:r>
              <a:rPr lang="ru-RU"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клетки?</a:t>
            </a:r>
          </a:p>
        </p:txBody>
      </p:sp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A4B56DEC-B89F-A294-5045-AFF64A2B4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763440"/>
              </p:ext>
            </p:extLst>
          </p:nvPr>
        </p:nvGraphicFramePr>
        <p:xfrm>
          <a:off x="4781725" y="139310"/>
          <a:ext cx="7164198" cy="63974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4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538">
                <a:tc>
                  <a:txBody>
                    <a:bodyPr/>
                    <a:lstStyle/>
                    <a:p>
                      <a:pPr marL="0" marR="109918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Содержание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верного ответа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указания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оцениванию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(правильный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ответ должен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содержать следующие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позиции)</a:t>
                      </a:r>
                    </a:p>
                  </a:txBody>
                  <a:tcPr marL="0" marR="0" marT="635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754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5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Элементы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ответа: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143635" algn="l"/>
                        </a:tabLst>
                      </a:pPr>
                      <a:r>
                        <a:rPr lang="ru-RU" sz="2200" b="1" kern="1200" spc="-5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набор хромосом 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lang="ru-RU" sz="2200" b="1" kern="1200" spc="-5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клетках листьев мха – n (гаплоидный);</a:t>
                      </a:r>
                    </a:p>
                    <a:p>
                      <a:pPr marL="0" marR="60325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313180" algn="l"/>
                          <a:tab pos="1313815" algn="l"/>
                          <a:tab pos="2407920" algn="l"/>
                          <a:tab pos="3500754" algn="l"/>
                          <a:tab pos="3829685" algn="l"/>
                          <a:tab pos="4969510" algn="l"/>
                          <a:tab pos="6371590" algn="l"/>
                        </a:tabLst>
                      </a:pP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вз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2200" spc="4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2200" spc="2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е р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асте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е с </a:t>
                      </a:r>
                      <a:r>
                        <a:rPr lang="ru-RU" sz="2200" spc="-15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ст</a:t>
                      </a:r>
                      <a:r>
                        <a:rPr lang="ru-RU" sz="2200" spc="-10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ями  (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га</a:t>
                      </a:r>
                      <a:r>
                        <a:rPr lang="ru-RU" sz="220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22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2200" spc="-2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фи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) р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2200" spc="-3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ае</a:t>
                      </a:r>
                      <a:r>
                        <a:rPr lang="ru-RU" sz="2200" spc="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ся  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lang="ru-RU" sz="2200" b="1" kern="1200" spc="-5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гаплоидной споры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;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201420" algn="l"/>
                        </a:tabLst>
                      </a:pP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клетки взрослого растения (листьев) 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образуются 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путём</a:t>
                      </a:r>
                      <a:r>
                        <a:rPr lang="ru-RU" sz="22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200" b="1" kern="1200" spc="-4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митоза;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143635" algn="l"/>
                        </a:tabLst>
                      </a:pPr>
                      <a:r>
                        <a:rPr lang="ru-RU" sz="2200" b="1" kern="1200" spc="-5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набор хромосом 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lang="ru-RU" sz="2200" b="1" kern="1200" spc="-2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спорах мха – n (гаплоидный);</a:t>
                      </a:r>
                    </a:p>
                    <a:p>
                      <a:pPr marL="0" marR="6223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226820" algn="l"/>
                          <a:tab pos="1227455" algn="l"/>
                          <a:tab pos="1972945" algn="l"/>
                          <a:tab pos="3236595" algn="l"/>
                          <a:tab pos="3588385" algn="l"/>
                          <a:tab pos="4377690" algn="l"/>
                          <a:tab pos="5756910" algn="l"/>
                          <a:tab pos="6451600" algn="l"/>
                        </a:tabLst>
                      </a:pP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оры о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22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2200" spc="-55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lang="ru-RU" sz="22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2200" spc="-30" dirty="0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2200" spc="2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я </a:t>
                      </a:r>
                      <a:r>
                        <a:rPr lang="ru-RU" sz="2200" b="1" kern="1200" spc="-5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 клеток </a:t>
                      </a:r>
                      <a:r>
                        <a:rPr lang="ru-RU" sz="2200" b="1" kern="1200" spc="-5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спорогенной</a:t>
                      </a:r>
                      <a:r>
                        <a:rPr lang="ru-RU" sz="2200" b="1" kern="1200" spc="-5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ткани (спорангия  в коробочке);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143635" algn="l"/>
                        </a:tabLst>
                      </a:pPr>
                      <a:r>
                        <a:rPr lang="ru-RU" sz="2200" dirty="0">
                          <a:latin typeface="Times New Roman"/>
                          <a:cs typeface="Times New Roman"/>
                        </a:rPr>
                        <a:t>споры </a:t>
                      </a:r>
                      <a:r>
                        <a:rPr lang="ru-RU" sz="2200" spc="-5" dirty="0">
                          <a:latin typeface="Times New Roman"/>
                          <a:cs typeface="Times New Roman"/>
                        </a:rPr>
                        <a:t>образуются </a:t>
                      </a:r>
                      <a:r>
                        <a:rPr lang="ru-RU" sz="2200" spc="5" dirty="0">
                          <a:latin typeface="Times New Roman"/>
                          <a:cs typeface="Times New Roman"/>
                        </a:rPr>
                        <a:t>путём</a:t>
                      </a:r>
                      <a:r>
                        <a:rPr lang="ru-RU" sz="2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200" b="1" kern="1200" spc="-4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мейоза</a:t>
                      </a: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067">
                <a:tc>
                  <a:txBody>
                    <a:bodyPr/>
                    <a:lstStyle/>
                    <a:p>
                      <a:pPr marL="0" marR="6096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Ответ включает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все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названные выше элементы, не содержит биологических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ошибок</a:t>
                      </a: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691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marL="0" marR="61594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четыре-пять из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названных выше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4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содержат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4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ошибок</a:t>
                      </a: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818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102">
                <a:tc>
                  <a:txBody>
                    <a:bodyPr/>
                    <a:lstStyle/>
                    <a:p>
                      <a:pPr marL="0" marR="61594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три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названных выше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4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содержат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ошибок</a:t>
                      </a: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691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44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5" dirty="0">
                          <a:latin typeface="Times New Roman"/>
                          <a:cs typeface="Times New Roman"/>
                        </a:rPr>
                        <a:t>Все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иные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ситуации,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соответствующие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правилам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выставления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3, 2 и 1</a:t>
                      </a:r>
                      <a:r>
                        <a:rPr sz="14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балла</a:t>
                      </a: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754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723016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4">
            <a:extLst>
              <a:ext uri="{FF2B5EF4-FFF2-40B4-BE49-F238E27FC236}">
                <a16:creationId xmlns:a16="http://schemas.microsoft.com/office/drawing/2014/main" id="{C23633E9-DFF7-6FCA-1CBB-53D86003514B}"/>
              </a:ext>
            </a:extLst>
          </p:cNvPr>
          <p:cNvSpPr txBox="1">
            <a:spLocks/>
          </p:cNvSpPr>
          <p:nvPr/>
        </p:nvSpPr>
        <p:spPr>
          <a:xfrm>
            <a:off x="285226" y="159285"/>
            <a:ext cx="4462943" cy="538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выпускника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</a:pPr>
            <a:endParaRPr lang="ru-RU" dirty="0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F3F7ABD3-60D3-254C-8E77-F93185E22745}"/>
              </a:ext>
            </a:extLst>
          </p:cNvPr>
          <p:cNvSpPr txBox="1"/>
          <p:nvPr/>
        </p:nvSpPr>
        <p:spPr>
          <a:xfrm>
            <a:off x="433491" y="5581334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1C3B99D-EE17-A7DB-75C6-ADDE1EFEB28F}"/>
              </a:ext>
            </a:extLst>
          </p:cNvPr>
          <p:cNvSpPr/>
          <p:nvPr/>
        </p:nvSpPr>
        <p:spPr>
          <a:xfrm>
            <a:off x="125835" y="860023"/>
            <a:ext cx="5763237" cy="3242194"/>
          </a:xfrm>
          <a:prstGeom prst="rect">
            <a:avLst/>
          </a:prstGeom>
          <a:blipFill>
            <a:blip r:embed="rId2" cstate="print"/>
            <a:stretch>
              <a:fillRect t="-1753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24240431-D9F7-9623-4769-D98777E74D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684690"/>
              </p:ext>
            </p:extLst>
          </p:nvPr>
        </p:nvGraphicFramePr>
        <p:xfrm>
          <a:off x="5989739" y="293615"/>
          <a:ext cx="6076426" cy="6421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8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821">
                <a:tc>
                  <a:txBody>
                    <a:bodyPr/>
                    <a:lstStyle/>
                    <a:p>
                      <a:pPr marL="0" marR="109918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Содержание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верного ответа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указания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оцениванию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(правильный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ответ должен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содержать следующие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позиции)</a:t>
                      </a:r>
                    </a:p>
                  </a:txBody>
                  <a:tcPr marL="0" marR="0" marT="635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754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 err="1">
                          <a:latin typeface="Arial"/>
                          <a:cs typeface="Arial"/>
                        </a:rPr>
                        <a:t>Баллы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0089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Элементы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ответа: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143635" algn="l"/>
                        </a:tabLst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набор хромосом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клетках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листьев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мха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– n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(гаплоидный);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 marR="60325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313180" algn="l"/>
                          <a:tab pos="1313815" algn="l"/>
                          <a:tab pos="2407920" algn="l"/>
                          <a:tab pos="3500754" algn="l"/>
                          <a:tab pos="3829685" algn="l"/>
                          <a:tab pos="4969510" algn="l"/>
                          <a:tab pos="6371590" algn="l"/>
                        </a:tabLst>
                      </a:pP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45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800" spc="20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асте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5" dirty="0" err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ст</a:t>
                      </a:r>
                      <a:r>
                        <a:rPr sz="1800" spc="-10" dirty="0" err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ями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га</a:t>
                      </a:r>
                      <a:r>
                        <a:rPr sz="1800" spc="-15" dirty="0" err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-1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spc="-20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фи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35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ае</a:t>
                      </a:r>
                      <a:r>
                        <a:rPr sz="1800" spc="1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ся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из гаплоидной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споры;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201420" algn="l"/>
                        </a:tabLst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клетки взрослого растения (листьев)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образуются 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путём</a:t>
                      </a:r>
                      <a:r>
                        <a:rPr sz="18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митоза;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143635" algn="l"/>
                        </a:tabLst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набор хромосом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 спорах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мха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– n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(гаплоидный);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 marR="6223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226820" algn="l"/>
                          <a:tab pos="1227455" algn="l"/>
                          <a:tab pos="1972945" algn="l"/>
                          <a:tab pos="3236595" algn="l"/>
                          <a:tab pos="3588385" algn="l"/>
                          <a:tab pos="4377690" algn="l"/>
                          <a:tab pos="5756910" algn="l"/>
                          <a:tab pos="6451600" algn="l"/>
                        </a:tabLst>
                      </a:pPr>
                      <a:r>
                        <a:rPr lang="ru-RU" sz="18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оры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-10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spc="-55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800" spc="20" dirty="0" err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30" dirty="0" err="1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800" spc="2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кл</a:t>
                      </a:r>
                      <a:r>
                        <a:rPr sz="1800" spc="-1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spc="-20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ок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оро</a:t>
                      </a:r>
                      <a:r>
                        <a:rPr sz="1800" spc="-35" dirty="0" err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нн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ой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25" dirty="0" err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(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ия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коробочке);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143635" algn="l"/>
                        </a:tabLst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споры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образуются 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путём</a:t>
                      </a:r>
                      <a:r>
                        <a:rPr sz="18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мейоза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214">
                <a:tc>
                  <a:txBody>
                    <a:bodyPr/>
                    <a:lstStyle/>
                    <a:p>
                      <a:pPr marL="0" marR="6096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Ответ включает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все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названные выше элементы, не содержит биологических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ошибок</a:t>
                      </a: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691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214">
                <a:tc>
                  <a:txBody>
                    <a:bodyPr/>
                    <a:lstStyle/>
                    <a:p>
                      <a:pPr marL="0" marR="61594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четыре-пять из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названных выше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4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содержат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4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ошибок</a:t>
                      </a: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818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214">
                <a:tc>
                  <a:txBody>
                    <a:bodyPr/>
                    <a:lstStyle/>
                    <a:p>
                      <a:pPr marL="0" marR="61594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три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названных выше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4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содержат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ошибок</a:t>
                      </a: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691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5" dirty="0">
                          <a:latin typeface="Times New Roman"/>
                          <a:cs typeface="Times New Roman"/>
                        </a:rPr>
                        <a:t>Все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иные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ситуации,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соответствующие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правилам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выставления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3, 2 и 1</a:t>
                      </a:r>
                      <a:r>
                        <a:rPr sz="14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балла</a:t>
                      </a: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754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1"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i="1" spc="-10" dirty="0">
                          <a:latin typeface="Times New Roman"/>
                          <a:cs typeface="Times New Roman"/>
                        </a:rPr>
                        <a:t>Максимальный</a:t>
                      </a:r>
                      <a:r>
                        <a:rPr sz="1400" i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i="1" dirty="0">
                          <a:latin typeface="Times New Roman"/>
                          <a:cs typeface="Times New Roman"/>
                        </a:rPr>
                        <a:t>балл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818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9212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F3F7ABD3-60D3-254C-8E77-F93185E22745}"/>
              </a:ext>
            </a:extLst>
          </p:cNvPr>
          <p:cNvSpPr txBox="1"/>
          <p:nvPr/>
        </p:nvSpPr>
        <p:spPr>
          <a:xfrm>
            <a:off x="433491" y="5581334"/>
            <a:ext cx="330936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002">
              <a:spcBef>
                <a:spcPts val="120"/>
              </a:spcBef>
            </a:pP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Балл на </a:t>
            </a:r>
            <a:r>
              <a:rPr sz="2400" b="1" spc="-6" dirty="0" err="1">
                <a:solidFill>
                  <a:srgbClr val="002060"/>
                </a:solidFill>
                <a:latin typeface="Arial"/>
                <a:cs typeface="Arial"/>
              </a:rPr>
              <a:t>экзамене</a:t>
            </a:r>
            <a:r>
              <a:rPr sz="2400" b="1" spc="-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 2  </a:t>
            </a:r>
            <a:r>
              <a:rPr sz="2400" b="1" spc="-13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marL="15240">
              <a:spcBef>
                <a:spcPts val="6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1C3B99D-EE17-A7DB-75C6-ADDE1EFEB28F}"/>
              </a:ext>
            </a:extLst>
          </p:cNvPr>
          <p:cNvSpPr/>
          <p:nvPr/>
        </p:nvSpPr>
        <p:spPr>
          <a:xfrm>
            <a:off x="125835" y="860023"/>
            <a:ext cx="5763237" cy="3242194"/>
          </a:xfrm>
          <a:prstGeom prst="rect">
            <a:avLst/>
          </a:prstGeom>
          <a:blipFill>
            <a:blip r:embed="rId2" cstate="print"/>
            <a:stretch>
              <a:fillRect t="-1753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24240431-D9F7-9623-4769-D98777E74D07}"/>
              </a:ext>
            </a:extLst>
          </p:cNvPr>
          <p:cNvGraphicFramePr>
            <a:graphicFrameLocks noGrp="1"/>
          </p:cNvGraphicFramePr>
          <p:nvPr/>
        </p:nvGraphicFramePr>
        <p:xfrm>
          <a:off x="5989739" y="293615"/>
          <a:ext cx="6076426" cy="6421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8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821">
                <a:tc>
                  <a:txBody>
                    <a:bodyPr/>
                    <a:lstStyle/>
                    <a:p>
                      <a:pPr marL="0" marR="1099185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Содержание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верного ответа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указания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оцениванию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(правильный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ответ должен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содержать следующие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позиции)</a:t>
                      </a:r>
                    </a:p>
                  </a:txBody>
                  <a:tcPr marL="0" marR="0" marT="635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754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 err="1">
                          <a:latin typeface="Arial"/>
                          <a:cs typeface="Arial"/>
                        </a:rPr>
                        <a:t>Баллы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0089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Элементы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ответа: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143635" algn="l"/>
                        </a:tabLst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набор хромосом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клетках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листьев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мха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– n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(гаплоидный);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 marR="60325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313180" algn="l"/>
                          <a:tab pos="1313815" algn="l"/>
                          <a:tab pos="2407920" algn="l"/>
                          <a:tab pos="3500754" algn="l"/>
                          <a:tab pos="3829685" algn="l"/>
                          <a:tab pos="4969510" algn="l"/>
                          <a:tab pos="6371590" algn="l"/>
                        </a:tabLst>
                      </a:pPr>
                      <a:r>
                        <a:rPr lang="ru-RU" sz="1800" spc="-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45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800" spc="20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асте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5" dirty="0" err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ст</a:t>
                      </a:r>
                      <a:r>
                        <a:rPr sz="1800" spc="-10" dirty="0" err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ями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га</a:t>
                      </a:r>
                      <a:r>
                        <a:rPr sz="1800" spc="-15" dirty="0" err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-1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spc="-20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фи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35" dirty="0" err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ае</a:t>
                      </a:r>
                      <a:r>
                        <a:rPr sz="1800" spc="1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ся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из гаплоидной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споры;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201420" algn="l"/>
                        </a:tabLst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клетки взрослого растения (листьев)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образуются 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путём</a:t>
                      </a:r>
                      <a:r>
                        <a:rPr sz="18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митоза;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143635" algn="l"/>
                        </a:tabLst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набор хромосом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 спорах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мха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– n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(гаплоидный);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 marR="6223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226820" algn="l"/>
                          <a:tab pos="1227455" algn="l"/>
                          <a:tab pos="1972945" algn="l"/>
                          <a:tab pos="3236595" algn="l"/>
                          <a:tab pos="3588385" algn="l"/>
                          <a:tab pos="4377690" algn="l"/>
                          <a:tab pos="5756910" algn="l"/>
                          <a:tab pos="6451600" algn="l"/>
                        </a:tabLst>
                      </a:pPr>
                      <a:r>
                        <a:rPr lang="ru-RU" sz="18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оры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-10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spc="-55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800" spc="20" dirty="0" err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30" dirty="0" err="1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800" spc="2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кл</a:t>
                      </a:r>
                      <a:r>
                        <a:rPr sz="1800" spc="-10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spc="-20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ок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оро</a:t>
                      </a:r>
                      <a:r>
                        <a:rPr sz="1800" spc="-35" dirty="0" err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нн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ой</a:t>
                      </a:r>
                      <a:r>
                        <a:rPr lang="ru-RU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25" dirty="0" err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800" spc="5" dirty="0" err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spc="-5" dirty="0" err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(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ия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коробочке);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arenR"/>
                        <a:tabLst>
                          <a:tab pos="1143635" algn="l"/>
                        </a:tabLst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споры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образуются 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путём</a:t>
                      </a:r>
                      <a:r>
                        <a:rPr sz="18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мейоза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214">
                <a:tc>
                  <a:txBody>
                    <a:bodyPr/>
                    <a:lstStyle/>
                    <a:p>
                      <a:pPr marL="0" marR="6096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Ответ включает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все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названные выше элементы, не содержит биологических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ошибок</a:t>
                      </a: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691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214">
                <a:tc>
                  <a:txBody>
                    <a:bodyPr/>
                    <a:lstStyle/>
                    <a:p>
                      <a:pPr marL="0" marR="61594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четыре-пять из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названных выше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4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содержат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4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ошибок</a:t>
                      </a: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818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214">
                <a:tc>
                  <a:txBody>
                    <a:bodyPr/>
                    <a:lstStyle/>
                    <a:p>
                      <a:pPr marL="0" marR="61594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Ответ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включает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себя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три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названных выше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элементов,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которые</a:t>
                      </a:r>
                      <a:r>
                        <a:rPr sz="14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содержат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биологических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ошибок</a:t>
                      </a: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691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spc="5" dirty="0">
                          <a:latin typeface="Times New Roman"/>
                          <a:cs typeface="Times New Roman"/>
                        </a:rPr>
                        <a:t>Все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иные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ситуации,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соответствующие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правилам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выставления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3, 2 и 1</a:t>
                      </a:r>
                      <a:r>
                        <a:rPr sz="14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балла</a:t>
                      </a: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754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1"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i="1" spc="-10" dirty="0">
                          <a:latin typeface="Times New Roman"/>
                          <a:cs typeface="Times New Roman"/>
                        </a:rPr>
                        <a:t>Максимальный</a:t>
                      </a:r>
                      <a:r>
                        <a:rPr sz="1400" i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i="1" dirty="0">
                          <a:latin typeface="Times New Roman"/>
                          <a:cs typeface="Times New Roman"/>
                        </a:rPr>
                        <a:t>балл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818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2443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7B085-3128-8141-5285-0258816F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7C64B4-9DCB-78D7-82AC-301D87D90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27" t="14374" r="52363" b="46094"/>
          <a:stretch/>
        </p:blipFill>
        <p:spPr>
          <a:xfrm>
            <a:off x="461394" y="276735"/>
            <a:ext cx="4806892" cy="52851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EAA552-C2FA-3EF8-24EA-D6E7F0876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" t="47218" r="57408" b="15841"/>
          <a:stretch/>
        </p:blipFill>
        <p:spPr>
          <a:xfrm>
            <a:off x="5268282" y="129928"/>
            <a:ext cx="6828639" cy="3265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17C471-963E-E741-C1BA-491FB495D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5" t="18899" r="6973" b="30520"/>
          <a:stretch/>
        </p:blipFill>
        <p:spPr>
          <a:xfrm>
            <a:off x="5160475" y="3259225"/>
            <a:ext cx="6936447" cy="346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9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7B085-3128-8141-5285-0258816F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7C64B4-9DCB-78D7-82AC-301D87D90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27" t="14374" r="52363" b="46094"/>
          <a:stretch/>
        </p:blipFill>
        <p:spPr>
          <a:xfrm>
            <a:off x="461394" y="276735"/>
            <a:ext cx="4806892" cy="52851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EAA552-C2FA-3EF8-24EA-D6E7F0876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" t="47218" r="57408" b="15841"/>
          <a:stretch/>
        </p:blipFill>
        <p:spPr>
          <a:xfrm>
            <a:off x="5268282" y="129928"/>
            <a:ext cx="6828639" cy="3265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17C471-963E-E741-C1BA-491FB495D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5" t="18899" r="6973" b="30520"/>
          <a:stretch/>
        </p:blipFill>
        <p:spPr>
          <a:xfrm>
            <a:off x="5160475" y="3259225"/>
            <a:ext cx="6936447" cy="346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090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FA9616E-9EAC-E5ED-3860-EAFE9ADA58BE}"/>
              </a:ext>
            </a:extLst>
          </p:cNvPr>
          <p:cNvSpPr txBox="1">
            <a:spLocks/>
          </p:cNvSpPr>
          <p:nvPr/>
        </p:nvSpPr>
        <p:spPr>
          <a:xfrm>
            <a:off x="76565" y="139310"/>
            <a:ext cx="337131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Линия</a:t>
            </a:r>
            <a:r>
              <a:rPr kumimoji="0" lang="ru-RU" sz="28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29 - 1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j-ea"/>
              <a:cs typeface="Tahoma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7FB89D9B-2C91-E9FF-DD9F-9A28E846DD60}"/>
              </a:ext>
            </a:extLst>
          </p:cNvPr>
          <p:cNvSpPr txBox="1"/>
          <p:nvPr/>
        </p:nvSpPr>
        <p:spPr>
          <a:xfrm>
            <a:off x="284900" y="699440"/>
            <a:ext cx="5547489" cy="588558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5080" algn="just">
              <a:spcBef>
                <a:spcPts val="0"/>
              </a:spcBef>
              <a:tabLst>
                <a:tab pos="356870" algn="l"/>
                <a:tab pos="2733040" algn="l"/>
                <a:tab pos="5240020" algn="l"/>
                <a:tab pos="6943725" algn="l"/>
              </a:tabLst>
            </a:pPr>
            <a:r>
              <a:rPr sz="2000" dirty="0">
                <a:latin typeface="Arial"/>
                <a:cs typeface="Arial"/>
              </a:rPr>
              <a:t>У </a:t>
            </a:r>
            <a:r>
              <a:rPr sz="2000" spc="-10" dirty="0">
                <a:latin typeface="Arial"/>
                <a:cs typeface="Arial"/>
              </a:rPr>
              <a:t>дрозофилы </a:t>
            </a:r>
            <a:r>
              <a:rPr sz="2000" spc="-25" dirty="0">
                <a:latin typeface="Arial"/>
                <a:cs typeface="Arial"/>
              </a:rPr>
              <a:t>гетерогаметным </a:t>
            </a:r>
            <a:r>
              <a:rPr sz="2000" spc="-10" dirty="0">
                <a:latin typeface="Arial"/>
                <a:cs typeface="Arial"/>
              </a:rPr>
              <a:t>полом </a:t>
            </a:r>
            <a:r>
              <a:rPr sz="2000" spc="-20" dirty="0">
                <a:latin typeface="Arial"/>
                <a:cs typeface="Arial"/>
              </a:rPr>
              <a:t>является </a:t>
            </a:r>
            <a:r>
              <a:rPr sz="2000" spc="10" dirty="0">
                <a:latin typeface="Arial"/>
                <a:cs typeface="Arial"/>
              </a:rPr>
              <a:t>мужской </a:t>
            </a:r>
            <a:r>
              <a:rPr sz="2000" spc="-15" dirty="0">
                <a:latin typeface="Arial"/>
                <a:cs typeface="Arial"/>
              </a:rPr>
              <a:t>пол. </a:t>
            </a:r>
            <a:r>
              <a:rPr sz="2000" spc="5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При </a:t>
            </a:r>
            <a:r>
              <a:rPr sz="2000" spc="-5" dirty="0">
                <a:latin typeface="Arial"/>
                <a:cs typeface="Arial"/>
              </a:rPr>
              <a:t>скрещивании </a:t>
            </a:r>
            <a:r>
              <a:rPr sz="2000" dirty="0">
                <a:latin typeface="Arial"/>
                <a:cs typeface="Arial"/>
              </a:rPr>
              <a:t>самок </a:t>
            </a:r>
            <a:r>
              <a:rPr sz="2000" spc="-10" dirty="0">
                <a:latin typeface="Arial"/>
                <a:cs typeface="Arial"/>
              </a:rPr>
              <a:t>дрозофилы </a:t>
            </a:r>
            <a:r>
              <a:rPr sz="2000" dirty="0">
                <a:latin typeface="Arial"/>
                <a:cs typeface="Arial"/>
              </a:rPr>
              <a:t>с </a:t>
            </a:r>
            <a:r>
              <a:rPr sz="2000" spc="-5" dirty="0">
                <a:latin typeface="Arial"/>
                <a:cs typeface="Arial"/>
              </a:rPr>
              <a:t>нормальными крыльями,  </a:t>
            </a:r>
            <a:r>
              <a:rPr sz="2000" spc="-5" dirty="0" err="1">
                <a:latin typeface="Arial"/>
                <a:cs typeface="Arial"/>
              </a:rPr>
              <a:t>красными</a:t>
            </a:r>
            <a:r>
              <a:rPr lang="ru-RU" sz="2000" spc="-5" dirty="0">
                <a:latin typeface="Arial"/>
                <a:cs typeface="Arial"/>
              </a:rPr>
              <a:t> </a:t>
            </a:r>
            <a:r>
              <a:rPr sz="2000" spc="-15" dirty="0" err="1">
                <a:latin typeface="Arial"/>
                <a:cs typeface="Arial"/>
              </a:rPr>
              <a:t>глазами</a:t>
            </a:r>
            <a:r>
              <a:rPr lang="ru-RU"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и</a:t>
            </a:r>
            <a:r>
              <a:rPr lang="ru-RU" sz="2000" dirty="0">
                <a:latin typeface="Arial"/>
                <a:cs typeface="Arial"/>
              </a:rPr>
              <a:t> </a:t>
            </a:r>
            <a:r>
              <a:rPr sz="2000" spc="-10" dirty="0" err="1">
                <a:latin typeface="Arial"/>
                <a:cs typeface="Arial"/>
              </a:rPr>
              <a:t>самцов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с </a:t>
            </a:r>
            <a:r>
              <a:rPr sz="2000" spc="-10" dirty="0">
                <a:latin typeface="Arial"/>
                <a:cs typeface="Arial"/>
              </a:rPr>
              <a:t>редуцированными </a:t>
            </a:r>
            <a:r>
              <a:rPr sz="2000" spc="-5" dirty="0">
                <a:latin typeface="Arial"/>
                <a:cs typeface="Arial"/>
              </a:rPr>
              <a:t>крыльями,  </a:t>
            </a:r>
            <a:r>
              <a:rPr sz="2000" spc="-15" dirty="0">
                <a:latin typeface="Arial"/>
                <a:cs typeface="Arial"/>
              </a:rPr>
              <a:t>белыми глазами </a:t>
            </a:r>
            <a:r>
              <a:rPr sz="2000" spc="-10" dirty="0">
                <a:latin typeface="Arial"/>
                <a:cs typeface="Arial"/>
              </a:rPr>
              <a:t>всё </a:t>
            </a:r>
            <a:r>
              <a:rPr sz="2000" spc="-15" dirty="0">
                <a:latin typeface="Arial"/>
                <a:cs typeface="Arial"/>
              </a:rPr>
              <a:t>потомство </a:t>
            </a:r>
            <a:r>
              <a:rPr sz="2000" spc="-10" dirty="0">
                <a:latin typeface="Arial"/>
                <a:cs typeface="Arial"/>
              </a:rPr>
              <a:t>получилось единообразным </a:t>
            </a:r>
            <a:r>
              <a:rPr sz="2000" spc="-5" dirty="0">
                <a:latin typeface="Arial"/>
                <a:cs typeface="Arial"/>
              </a:rPr>
              <a:t>по  </a:t>
            </a:r>
            <a:r>
              <a:rPr sz="2000" dirty="0">
                <a:latin typeface="Arial"/>
                <a:cs typeface="Arial"/>
              </a:rPr>
              <a:t>признакам формы </a:t>
            </a:r>
            <a:r>
              <a:rPr sz="2000" spc="-5" dirty="0">
                <a:latin typeface="Arial"/>
                <a:cs typeface="Arial"/>
              </a:rPr>
              <a:t>крыльев </a:t>
            </a:r>
            <a:r>
              <a:rPr sz="2000" dirty="0">
                <a:latin typeface="Arial"/>
                <a:cs typeface="Arial"/>
              </a:rPr>
              <a:t>и </a:t>
            </a:r>
            <a:r>
              <a:rPr sz="2000" spc="-5" dirty="0">
                <a:latin typeface="Arial"/>
                <a:cs typeface="Arial"/>
              </a:rPr>
              <a:t>окраски </a:t>
            </a:r>
            <a:r>
              <a:rPr sz="2000" spc="-20" dirty="0">
                <a:latin typeface="Arial"/>
                <a:cs typeface="Arial"/>
              </a:rPr>
              <a:t>глаз.  </a:t>
            </a:r>
            <a:r>
              <a:rPr sz="2000" spc="-5" dirty="0">
                <a:latin typeface="Arial"/>
                <a:cs typeface="Arial"/>
              </a:rPr>
              <a:t>Во </a:t>
            </a:r>
            <a:r>
              <a:rPr sz="2000" spc="-15" dirty="0">
                <a:latin typeface="Arial"/>
                <a:cs typeface="Arial"/>
              </a:rPr>
              <a:t>втором </a:t>
            </a:r>
            <a:r>
              <a:rPr sz="2000" spc="-5" dirty="0">
                <a:latin typeface="Arial"/>
                <a:cs typeface="Arial"/>
              </a:rPr>
              <a:t>скрещивании </a:t>
            </a:r>
            <a:r>
              <a:rPr sz="2000" dirty="0">
                <a:latin typeface="Arial"/>
                <a:cs typeface="Arial"/>
              </a:rPr>
              <a:t>самок </a:t>
            </a:r>
            <a:r>
              <a:rPr sz="2000" spc="-10" dirty="0">
                <a:latin typeface="Arial"/>
                <a:cs typeface="Arial"/>
              </a:rPr>
              <a:t>дрозофилы </a:t>
            </a:r>
            <a:r>
              <a:rPr sz="2000" dirty="0">
                <a:latin typeface="Arial"/>
                <a:cs typeface="Arial"/>
              </a:rPr>
              <a:t>с </a:t>
            </a:r>
            <a:r>
              <a:rPr sz="2000" spc="-10" dirty="0">
                <a:latin typeface="Arial"/>
                <a:cs typeface="Arial"/>
              </a:rPr>
              <a:t>редуцированными  </a:t>
            </a:r>
            <a:r>
              <a:rPr sz="2000" spc="-5" dirty="0">
                <a:latin typeface="Arial"/>
                <a:cs typeface="Arial"/>
              </a:rPr>
              <a:t>крыльями, </a:t>
            </a:r>
            <a:r>
              <a:rPr sz="2000" spc="-20" dirty="0">
                <a:latin typeface="Arial"/>
                <a:cs typeface="Arial"/>
              </a:rPr>
              <a:t>белыми </a:t>
            </a:r>
            <a:r>
              <a:rPr sz="2000" spc="-15" dirty="0">
                <a:latin typeface="Arial"/>
                <a:cs typeface="Arial"/>
              </a:rPr>
              <a:t>глазами </a:t>
            </a:r>
            <a:r>
              <a:rPr sz="2000" dirty="0">
                <a:latin typeface="Arial"/>
                <a:cs typeface="Arial"/>
              </a:rPr>
              <a:t>и </a:t>
            </a:r>
            <a:r>
              <a:rPr sz="2000" spc="-10" dirty="0">
                <a:latin typeface="Arial"/>
                <a:cs typeface="Arial"/>
              </a:rPr>
              <a:t>самцов </a:t>
            </a:r>
            <a:r>
              <a:rPr sz="2000" dirty="0">
                <a:latin typeface="Arial"/>
                <a:cs typeface="Arial"/>
              </a:rPr>
              <a:t>с </a:t>
            </a:r>
            <a:r>
              <a:rPr sz="2000" spc="-5" dirty="0">
                <a:latin typeface="Arial"/>
                <a:cs typeface="Arial"/>
              </a:rPr>
              <a:t>нормальными крыльями,  красными </a:t>
            </a:r>
            <a:r>
              <a:rPr sz="2000" spc="-15" dirty="0">
                <a:latin typeface="Arial"/>
                <a:cs typeface="Arial"/>
              </a:rPr>
              <a:t>глазами </a:t>
            </a:r>
            <a:r>
              <a:rPr sz="2000" spc="-10" dirty="0">
                <a:latin typeface="Arial"/>
                <a:cs typeface="Arial"/>
              </a:rPr>
              <a:t>получились </a:t>
            </a:r>
            <a:r>
              <a:rPr sz="2000" dirty="0">
                <a:latin typeface="Arial"/>
                <a:cs typeface="Arial"/>
              </a:rPr>
              <a:t>самки с </a:t>
            </a:r>
            <a:r>
              <a:rPr sz="2000" spc="-5" dirty="0">
                <a:latin typeface="Arial"/>
                <a:cs typeface="Arial"/>
              </a:rPr>
              <a:t>нормальными крыльями,  </a:t>
            </a:r>
            <a:r>
              <a:rPr sz="2000" spc="-5" dirty="0" err="1">
                <a:latin typeface="Arial"/>
                <a:cs typeface="Arial"/>
              </a:rPr>
              <a:t>к</a:t>
            </a:r>
            <a:r>
              <a:rPr sz="2000" dirty="0" err="1">
                <a:latin typeface="Arial"/>
                <a:cs typeface="Arial"/>
              </a:rPr>
              <a:t>ра</a:t>
            </a:r>
            <a:r>
              <a:rPr sz="2000" spc="-10" dirty="0" err="1">
                <a:latin typeface="Arial"/>
                <a:cs typeface="Arial"/>
              </a:rPr>
              <a:t>с</a:t>
            </a:r>
            <a:r>
              <a:rPr sz="2000" spc="-5" dirty="0" err="1">
                <a:latin typeface="Arial"/>
                <a:cs typeface="Arial"/>
              </a:rPr>
              <a:t>н</a:t>
            </a:r>
            <a:r>
              <a:rPr sz="2000" dirty="0" err="1">
                <a:latin typeface="Arial"/>
                <a:cs typeface="Arial"/>
              </a:rPr>
              <a:t>ы</a:t>
            </a:r>
            <a:r>
              <a:rPr sz="2000" spc="-10" dirty="0" err="1">
                <a:latin typeface="Arial"/>
                <a:cs typeface="Arial"/>
              </a:rPr>
              <a:t>м</a:t>
            </a:r>
            <a:r>
              <a:rPr sz="2000" dirty="0" err="1">
                <a:latin typeface="Arial"/>
                <a:cs typeface="Arial"/>
              </a:rPr>
              <a:t>и</a:t>
            </a:r>
            <a:r>
              <a:rPr lang="ru-RU" sz="2000" dirty="0">
                <a:latin typeface="Arial"/>
                <a:cs typeface="Arial"/>
              </a:rPr>
              <a:t> </a:t>
            </a:r>
            <a:r>
              <a:rPr sz="2000" spc="-50" dirty="0" err="1">
                <a:latin typeface="Arial"/>
                <a:cs typeface="Arial"/>
              </a:rPr>
              <a:t>г</a:t>
            </a:r>
            <a:r>
              <a:rPr sz="2000" spc="-5" dirty="0" err="1">
                <a:latin typeface="Arial"/>
                <a:cs typeface="Arial"/>
              </a:rPr>
              <a:t>л</a:t>
            </a:r>
            <a:r>
              <a:rPr sz="2000" spc="-35" dirty="0" err="1">
                <a:latin typeface="Arial"/>
                <a:cs typeface="Arial"/>
              </a:rPr>
              <a:t>а</a:t>
            </a:r>
            <a:r>
              <a:rPr sz="2000" spc="5" dirty="0" err="1">
                <a:latin typeface="Arial"/>
                <a:cs typeface="Arial"/>
              </a:rPr>
              <a:t>з</a:t>
            </a:r>
            <a:r>
              <a:rPr sz="2000" dirty="0" err="1">
                <a:latin typeface="Arial"/>
                <a:cs typeface="Arial"/>
              </a:rPr>
              <a:t>а</a:t>
            </a:r>
            <a:r>
              <a:rPr sz="2000" spc="-10" dirty="0" err="1">
                <a:latin typeface="Arial"/>
                <a:cs typeface="Arial"/>
              </a:rPr>
              <a:t>м</a:t>
            </a:r>
            <a:r>
              <a:rPr sz="2000" dirty="0" err="1">
                <a:latin typeface="Arial"/>
                <a:cs typeface="Arial"/>
              </a:rPr>
              <a:t>и</a:t>
            </a:r>
            <a:r>
              <a:rPr lang="ru-RU" sz="20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и</a:t>
            </a:r>
            <a:r>
              <a:rPr lang="ru-RU" sz="2000" dirty="0">
                <a:latin typeface="Arial"/>
                <a:cs typeface="Arial"/>
              </a:rPr>
              <a:t> </a:t>
            </a:r>
            <a:r>
              <a:rPr sz="2000" spc="5" dirty="0" err="1">
                <a:latin typeface="Arial"/>
                <a:cs typeface="Arial"/>
              </a:rPr>
              <a:t>с</a:t>
            </a:r>
            <a:r>
              <a:rPr sz="2000" dirty="0" err="1">
                <a:latin typeface="Arial"/>
                <a:cs typeface="Arial"/>
              </a:rPr>
              <a:t>а</a:t>
            </a:r>
            <a:r>
              <a:rPr sz="2000" spc="-10" dirty="0" err="1">
                <a:latin typeface="Arial"/>
                <a:cs typeface="Arial"/>
              </a:rPr>
              <a:t>м</a:t>
            </a:r>
            <a:r>
              <a:rPr sz="2000" spc="5" dirty="0" err="1">
                <a:latin typeface="Arial"/>
                <a:cs typeface="Arial"/>
              </a:rPr>
              <a:t>ц</a:t>
            </a:r>
            <a:r>
              <a:rPr sz="2000" dirty="0" err="1">
                <a:latin typeface="Arial"/>
                <a:cs typeface="Arial"/>
              </a:rPr>
              <a:t>ы</a:t>
            </a:r>
            <a:r>
              <a:rPr lang="ru-RU" sz="20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с </a:t>
            </a:r>
            <a:r>
              <a:rPr sz="2000" spc="-5" dirty="0">
                <a:latin typeface="Arial"/>
                <a:cs typeface="Arial"/>
              </a:rPr>
              <a:t>нормальными крыльями, </a:t>
            </a:r>
            <a:r>
              <a:rPr sz="2000" spc="-20" dirty="0">
                <a:latin typeface="Arial"/>
                <a:cs typeface="Arial"/>
              </a:rPr>
              <a:t>белыми </a:t>
            </a:r>
            <a:r>
              <a:rPr sz="2000" spc="-15" dirty="0" err="1">
                <a:latin typeface="Arial"/>
                <a:cs typeface="Arial"/>
              </a:rPr>
              <a:t>глазами</a:t>
            </a:r>
            <a:r>
              <a:rPr sz="2000" spc="-15" dirty="0">
                <a:latin typeface="Arial"/>
                <a:cs typeface="Arial"/>
              </a:rPr>
              <a:t>. </a:t>
            </a:r>
            <a:r>
              <a:rPr sz="2000" spc="-30" dirty="0" err="1">
                <a:latin typeface="Arial"/>
                <a:cs typeface="Arial"/>
              </a:rPr>
              <a:t>Составьте</a:t>
            </a:r>
            <a:r>
              <a:rPr lang="ru-RU" sz="2000" spc="-30" dirty="0">
                <a:latin typeface="Arial"/>
                <a:cs typeface="Arial"/>
              </a:rPr>
              <a:t> </a:t>
            </a:r>
            <a:r>
              <a:rPr sz="2000" spc="-10" dirty="0" err="1">
                <a:latin typeface="Arial"/>
                <a:cs typeface="Arial"/>
              </a:rPr>
              <a:t>схемы</a:t>
            </a:r>
            <a:r>
              <a:rPr lang="ru-RU" sz="2000" spc="-10" dirty="0">
                <a:latin typeface="Arial"/>
                <a:cs typeface="Arial"/>
              </a:rPr>
              <a:t> </a:t>
            </a:r>
            <a:r>
              <a:rPr sz="2000" spc="-5" dirty="0" err="1">
                <a:latin typeface="Arial"/>
                <a:cs typeface="Arial"/>
              </a:rPr>
              <a:t>скрещивания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spc="-20" dirty="0" err="1">
                <a:latin typeface="Arial"/>
                <a:cs typeface="Arial"/>
              </a:rPr>
              <a:t>определите</a:t>
            </a:r>
            <a:r>
              <a:rPr lang="ru-RU" sz="2000" spc="-20" dirty="0">
                <a:latin typeface="Arial"/>
                <a:cs typeface="Arial"/>
              </a:rPr>
              <a:t> </a:t>
            </a:r>
            <a:r>
              <a:rPr sz="2000" spc="-15" dirty="0" err="1">
                <a:latin typeface="Arial"/>
                <a:cs typeface="Arial"/>
              </a:rPr>
              <a:t>генотипы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и </a:t>
            </a:r>
            <a:r>
              <a:rPr sz="2000" spc="-10" dirty="0" err="1">
                <a:latin typeface="Arial"/>
                <a:cs typeface="Arial"/>
              </a:rPr>
              <a:t>фенотипы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 err="1">
                <a:latin typeface="Arial"/>
                <a:cs typeface="Arial"/>
              </a:rPr>
              <a:t>родительских</a:t>
            </a:r>
            <a:r>
              <a:rPr lang="ru-RU" sz="2000" spc="-20" dirty="0">
                <a:latin typeface="Arial"/>
                <a:cs typeface="Arial"/>
              </a:rPr>
              <a:t> </a:t>
            </a:r>
            <a:r>
              <a:rPr sz="2000" spc="-5" dirty="0" err="1">
                <a:latin typeface="Arial"/>
                <a:cs typeface="Arial"/>
              </a:rPr>
              <a:t>особей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spc="-15" dirty="0">
                <a:latin typeface="Arial"/>
                <a:cs typeface="Arial"/>
              </a:rPr>
              <a:t>потомства </a:t>
            </a:r>
            <a:r>
              <a:rPr sz="2000" dirty="0">
                <a:latin typeface="Arial"/>
                <a:cs typeface="Arial"/>
              </a:rPr>
              <a:t>в </a:t>
            </a:r>
            <a:r>
              <a:rPr sz="2000" spc="-20" dirty="0">
                <a:latin typeface="Arial"/>
                <a:cs typeface="Arial"/>
              </a:rPr>
              <a:t>двух </a:t>
            </a:r>
            <a:r>
              <a:rPr sz="2000" spc="-5" dirty="0">
                <a:latin typeface="Arial"/>
                <a:cs typeface="Arial"/>
              </a:rPr>
              <a:t>скрещиваниях </a:t>
            </a:r>
            <a:r>
              <a:rPr sz="2000" dirty="0">
                <a:latin typeface="Arial"/>
                <a:cs typeface="Arial"/>
              </a:rPr>
              <a:t>и </a:t>
            </a:r>
            <a:r>
              <a:rPr sz="2000" spc="-20" dirty="0">
                <a:latin typeface="Arial"/>
                <a:cs typeface="Arial"/>
              </a:rPr>
              <a:t>пол </a:t>
            </a:r>
            <a:r>
              <a:rPr sz="2000" spc="-15" dirty="0">
                <a:latin typeface="Arial"/>
                <a:cs typeface="Arial"/>
              </a:rPr>
              <a:t>потомства </a:t>
            </a:r>
            <a:r>
              <a:rPr sz="2000" dirty="0">
                <a:latin typeface="Arial"/>
                <a:cs typeface="Arial"/>
              </a:rPr>
              <a:t>в  </a:t>
            </a:r>
            <a:r>
              <a:rPr sz="2000" spc="-5" dirty="0">
                <a:latin typeface="Arial"/>
                <a:cs typeface="Arial"/>
              </a:rPr>
              <a:t>первом </a:t>
            </a:r>
            <a:r>
              <a:rPr sz="2000" spc="-10" dirty="0">
                <a:latin typeface="Arial"/>
                <a:cs typeface="Arial"/>
              </a:rPr>
              <a:t>скрещивании. </a:t>
            </a:r>
            <a:r>
              <a:rPr sz="2000" spc="-15" dirty="0">
                <a:latin typeface="Arial"/>
                <a:cs typeface="Arial"/>
              </a:rPr>
              <a:t>Объясните </a:t>
            </a:r>
            <a:r>
              <a:rPr sz="2000" spc="-5" dirty="0">
                <a:latin typeface="Arial"/>
                <a:cs typeface="Arial"/>
              </a:rPr>
              <a:t>фенотипическое расщепление  </a:t>
            </a:r>
            <a:r>
              <a:rPr sz="2000" spc="-15" dirty="0">
                <a:latin typeface="Arial"/>
                <a:cs typeface="Arial"/>
              </a:rPr>
              <a:t>во втором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скрещивании.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2E6DDA9E-B9A2-8A0D-EB31-7D3D01799EAB}"/>
              </a:ext>
            </a:extLst>
          </p:cNvPr>
          <p:cNvSpPr txBox="1"/>
          <p:nvPr/>
        </p:nvSpPr>
        <p:spPr>
          <a:xfrm>
            <a:off x="6359613" y="272974"/>
            <a:ext cx="5755821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spcBef>
                <a:spcPts val="0"/>
              </a:spcBef>
            </a:pPr>
            <a:r>
              <a:rPr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3) </a:t>
            </a:r>
            <a:r>
              <a:rPr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во </a:t>
            </a:r>
            <a:r>
              <a:rPr sz="2800" i="1" spc="-25" dirty="0">
                <a:solidFill>
                  <a:srgbClr val="FF0000"/>
                </a:solidFill>
                <a:latin typeface="Times New Roman"/>
                <a:cs typeface="Times New Roman"/>
              </a:rPr>
              <a:t>втором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скрещивании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фенотипическое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расщепление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по  признаку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окраски </a:t>
            </a:r>
            <a:r>
              <a:rPr sz="2800" i="1" spc="-30" dirty="0">
                <a:solidFill>
                  <a:srgbClr val="FF0000"/>
                </a:solidFill>
                <a:latin typeface="Times New Roman"/>
                <a:cs typeface="Times New Roman"/>
              </a:rPr>
              <a:t>глаз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у </a:t>
            </a:r>
            <a:r>
              <a:rPr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самцов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самок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связано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со сцеплением 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гена </a:t>
            </a:r>
            <a:r>
              <a:rPr sz="28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этого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признака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с Х-хромосомой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sz="2800" i="1" spc="-10" dirty="0" err="1">
                <a:solidFill>
                  <a:srgbClr val="FF0000"/>
                </a:solidFill>
                <a:latin typeface="Times New Roman"/>
                <a:cs typeface="Times New Roman"/>
              </a:rPr>
              <a:t>гетерогаметный</a:t>
            </a:r>
            <a:r>
              <a:rPr sz="2800" i="1" spc="1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i="1" spc="-20" dirty="0" err="1">
                <a:solidFill>
                  <a:srgbClr val="FF0000"/>
                </a:solidFill>
                <a:latin typeface="Times New Roman"/>
                <a:cs typeface="Times New Roman"/>
              </a:rPr>
              <a:t>пол</a:t>
            </a:r>
            <a:r>
              <a:rPr lang="ru-RU" sz="28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насл</a:t>
            </a:r>
            <a:r>
              <a:rPr lang="ru-RU" sz="28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lang="ru-RU"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д</a:t>
            </a:r>
            <a:r>
              <a:rPr lang="ru-RU"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lang="ru-RU"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lang="ru-RU"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т </a:t>
            </a:r>
            <a:r>
              <a:rPr lang="ru-RU"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Х</a:t>
            </a:r>
            <a:r>
              <a:rPr lang="ru-RU"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хр</a:t>
            </a:r>
            <a:r>
              <a:rPr lang="ru-RU" sz="2800" i="1" spc="-40" dirty="0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lang="ru-RU" sz="28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lang="ru-RU" sz="2800" i="1" spc="60" dirty="0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lang="ru-RU"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r>
              <a:rPr lang="ru-RU" sz="2800" i="1" spc="-40" dirty="0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lang="ru-RU" sz="28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lang="ru-RU"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ru-RU" sz="2800" i="1" spc="-45" dirty="0">
                <a:solidFill>
                  <a:srgbClr val="FF0000"/>
                </a:solidFill>
                <a:latin typeface="Times New Roman"/>
                <a:cs typeface="Times New Roman"/>
              </a:rPr>
              <a:t>т</a:t>
            </a:r>
            <a:r>
              <a:rPr lang="ru-RU" sz="2800" i="1" spc="-25" dirty="0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lang="ru-RU"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ль</a:t>
            </a:r>
            <a:r>
              <a:rPr lang="ru-RU" sz="2800" i="1" spc="-114" dirty="0">
                <a:solidFill>
                  <a:srgbClr val="FF0000"/>
                </a:solidFill>
                <a:latin typeface="Times New Roman"/>
                <a:cs typeface="Times New Roman"/>
              </a:rPr>
              <a:t>к</a:t>
            </a:r>
            <a:r>
              <a:rPr lang="ru-RU"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о </a:t>
            </a:r>
            <a:r>
              <a:rPr lang="ru-RU" sz="2800" i="1" spc="-25" dirty="0">
                <a:solidFill>
                  <a:srgbClr val="FF0000"/>
                </a:solidFill>
                <a:latin typeface="Times New Roman"/>
                <a:cs typeface="Times New Roman"/>
              </a:rPr>
              <a:t>от </a:t>
            </a:r>
            <a:r>
              <a:rPr lang="ru-RU" sz="2800" i="1" spc="-25" dirty="0" err="1">
                <a:solidFill>
                  <a:srgbClr val="FF0000"/>
                </a:solidFill>
                <a:latin typeface="Times New Roman"/>
                <a:cs typeface="Times New Roman"/>
              </a:rPr>
              <a:t>тодного</a:t>
            </a:r>
            <a:r>
              <a:rPr lang="ru-RU" sz="2800" i="1" spc="-25" dirty="0">
                <a:solidFill>
                  <a:srgbClr val="FF0000"/>
                </a:solidFill>
                <a:latin typeface="Times New Roman"/>
                <a:cs typeface="Times New Roman"/>
              </a:rPr>
              <a:t> родителя, </a:t>
            </a:r>
            <a:r>
              <a:rPr lang="ru-RU"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а </a:t>
            </a:r>
            <a:r>
              <a:rPr lang="ru-RU" sz="2800" i="1" spc="-15" dirty="0" err="1">
                <a:solidFill>
                  <a:srgbClr val="FF0000"/>
                </a:solidFill>
                <a:latin typeface="Times New Roman"/>
                <a:cs typeface="Times New Roman"/>
              </a:rPr>
              <a:t>гомогаметный</a:t>
            </a:r>
            <a:r>
              <a:rPr lang="ru-RU"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– </a:t>
            </a:r>
            <a:r>
              <a:rPr lang="ru-RU"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от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двух).</a:t>
            </a:r>
            <a:endParaRPr sz="2800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311E453D-136A-35A7-CD85-8428527FDF88}"/>
              </a:ext>
            </a:extLst>
          </p:cNvPr>
          <p:cNvSpPr txBox="1"/>
          <p:nvPr/>
        </p:nvSpPr>
        <p:spPr>
          <a:xfrm>
            <a:off x="6300254" y="4202323"/>
            <a:ext cx="5755821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spcBef>
                <a:spcPts val="0"/>
              </a:spcBef>
            </a:pPr>
            <a:r>
              <a:rPr lang="ru-RU" sz="2200" b="1" i="1" spc="-5" dirty="0">
                <a:latin typeface="Times New Roman"/>
                <a:cs typeface="Times New Roman"/>
              </a:rPr>
              <a:t> Если	неправильно	определен признак, сцепленный с </a:t>
            </a:r>
            <a:r>
              <a:rPr lang="en-US" sz="2200" b="1" i="1" spc="-5" dirty="0">
                <a:latin typeface="Times New Roman"/>
                <a:cs typeface="Times New Roman"/>
              </a:rPr>
              <a:t>X-</a:t>
            </a:r>
            <a:r>
              <a:rPr lang="ru-RU" sz="2200" b="1" i="1" spc="-5" dirty="0">
                <a:latin typeface="Times New Roman"/>
                <a:cs typeface="Times New Roman"/>
              </a:rPr>
              <a:t>хромосомой, решение задачи считается неверным  и </a:t>
            </a:r>
            <a:r>
              <a:rPr sz="2200" b="1" i="1" u="sng" spc="-5" dirty="0" err="1">
                <a:latin typeface="Times New Roman"/>
                <a:cs typeface="Times New Roman"/>
              </a:rPr>
              <a:t>оценивается</a:t>
            </a:r>
            <a:r>
              <a:rPr sz="2200" b="1" i="1" u="sng" spc="-5" dirty="0">
                <a:latin typeface="Times New Roman"/>
                <a:cs typeface="Times New Roman"/>
              </a:rPr>
              <a:t> 0 </a:t>
            </a:r>
            <a:r>
              <a:rPr sz="2200" b="1" i="1" u="sng" dirty="0">
                <a:latin typeface="Times New Roman"/>
                <a:cs typeface="Times New Roman"/>
              </a:rPr>
              <a:t>баллов</a:t>
            </a:r>
            <a:r>
              <a:rPr sz="2200" b="1" i="1" dirty="0">
                <a:latin typeface="Times New Roman"/>
                <a:cs typeface="Times New Roman"/>
              </a:rPr>
              <a:t>. </a:t>
            </a:r>
            <a:r>
              <a:rPr sz="2200" b="1" i="1" spc="-10" dirty="0">
                <a:latin typeface="Times New Roman"/>
                <a:cs typeface="Times New Roman"/>
              </a:rPr>
              <a:t>Элементы </a:t>
            </a:r>
            <a:r>
              <a:rPr sz="2200" b="1" i="1" spc="-5" dirty="0">
                <a:latin typeface="Times New Roman"/>
                <a:cs typeface="Times New Roman"/>
              </a:rPr>
              <a:t>1 и 2 </a:t>
            </a:r>
            <a:r>
              <a:rPr sz="2200" b="1" i="1" spc="-10" dirty="0">
                <a:latin typeface="Times New Roman"/>
                <a:cs typeface="Times New Roman"/>
              </a:rPr>
              <a:t>засчитываются </a:t>
            </a:r>
            <a:r>
              <a:rPr sz="2200" b="1" i="1" spc="-40" dirty="0">
                <a:latin typeface="Times New Roman"/>
                <a:cs typeface="Times New Roman"/>
              </a:rPr>
              <a:t>только  </a:t>
            </a:r>
            <a:r>
              <a:rPr sz="2200" b="1" i="1" dirty="0">
                <a:latin typeface="Times New Roman"/>
                <a:cs typeface="Times New Roman"/>
              </a:rPr>
              <a:t>при </a:t>
            </a:r>
            <a:r>
              <a:rPr sz="2200" b="1" i="1" spc="-5" dirty="0">
                <a:latin typeface="Times New Roman"/>
                <a:cs typeface="Times New Roman"/>
              </a:rPr>
              <a:t>наличии и генотипов, и фенотипов, и </a:t>
            </a:r>
            <a:r>
              <a:rPr sz="2200" b="1" i="1" spc="-10" dirty="0">
                <a:latin typeface="Times New Roman"/>
                <a:cs typeface="Times New Roman"/>
              </a:rPr>
              <a:t>пола </a:t>
            </a:r>
            <a:r>
              <a:rPr sz="2200" b="1" i="1" spc="-30" dirty="0">
                <a:latin typeface="Times New Roman"/>
                <a:cs typeface="Times New Roman"/>
              </a:rPr>
              <a:t>всех </a:t>
            </a:r>
            <a:r>
              <a:rPr sz="2200" b="1" i="1" spc="-25" dirty="0">
                <a:latin typeface="Times New Roman"/>
                <a:cs typeface="Times New Roman"/>
              </a:rPr>
              <a:t>возможных  потомков</a:t>
            </a:r>
            <a:endParaRPr sz="2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6495430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FA9616E-9EAC-E5ED-3860-EAFE9ADA58BE}"/>
              </a:ext>
            </a:extLst>
          </p:cNvPr>
          <p:cNvSpPr txBox="1">
            <a:spLocks/>
          </p:cNvSpPr>
          <p:nvPr/>
        </p:nvSpPr>
        <p:spPr>
          <a:xfrm>
            <a:off x="76565" y="139310"/>
            <a:ext cx="337131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Линия</a:t>
            </a:r>
            <a:r>
              <a:rPr kumimoji="0" lang="ru-RU" sz="2800" b="1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29 - 2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j-ea"/>
              <a:cs typeface="Tahoma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263801FA-3ADE-60E9-D0AC-3ADF495B3379}"/>
              </a:ext>
            </a:extLst>
          </p:cNvPr>
          <p:cNvSpPr txBox="1"/>
          <p:nvPr/>
        </p:nvSpPr>
        <p:spPr>
          <a:xfrm>
            <a:off x="6567945" y="360845"/>
            <a:ext cx="5547490" cy="5338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0645" algn="just">
              <a:spcBef>
                <a:spcPts val="0"/>
              </a:spcBef>
            </a:pPr>
            <a:r>
              <a:rPr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3)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в </a:t>
            </a:r>
            <a:r>
              <a:rPr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первом браке </a:t>
            </a:r>
            <a:r>
              <a:rPr sz="28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возможно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рождение сына-гемофилика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с  куриной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слепотой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(X</a:t>
            </a:r>
            <a:r>
              <a:rPr sz="2800" i="1" spc="-7" baseline="24904" dirty="0">
                <a:solidFill>
                  <a:srgbClr val="FF0000"/>
                </a:solidFill>
                <a:latin typeface="Times New Roman"/>
                <a:cs typeface="Times New Roman"/>
              </a:rPr>
              <a:t>ah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Y). В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генотипе </a:t>
            </a:r>
            <a:r>
              <a:rPr sz="28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этого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ребёнка </a:t>
            </a:r>
            <a:r>
              <a:rPr sz="2800" i="1" spc="-15" dirty="0" err="1">
                <a:solidFill>
                  <a:srgbClr val="FF0000"/>
                </a:solidFill>
                <a:latin typeface="Times New Roman"/>
                <a:cs typeface="Times New Roman"/>
              </a:rPr>
              <a:t>находятся</a:t>
            </a:r>
            <a:r>
              <a:rPr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i="1" spc="-15" dirty="0" err="1">
                <a:solidFill>
                  <a:srgbClr val="FF0000"/>
                </a:solidFill>
                <a:latin typeface="Times New Roman"/>
                <a:cs typeface="Times New Roman"/>
              </a:rPr>
              <a:t>материнская</a:t>
            </a:r>
            <a:r>
              <a:rPr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2800" i="1" spc="5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i="1" spc="-10" dirty="0" err="1">
                <a:solidFill>
                  <a:srgbClr val="FF0000"/>
                </a:solidFill>
                <a:latin typeface="Times New Roman"/>
                <a:cs typeface="Times New Roman"/>
              </a:rPr>
              <a:t>образовавшаяся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lang="ru-RU"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i="1" spc="-25" dirty="0" err="1">
                <a:solidFill>
                  <a:srgbClr val="FF0000"/>
                </a:solidFill>
                <a:latin typeface="Times New Roman"/>
                <a:cs typeface="Times New Roman"/>
              </a:rPr>
              <a:t>результате</a:t>
            </a:r>
            <a:r>
              <a:rPr sz="2800" i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кроссинговера Х- 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хромосома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с </a:t>
            </a:r>
            <a:r>
              <a:rPr sz="2800" i="1" spc="-25" dirty="0">
                <a:solidFill>
                  <a:srgbClr val="FF0000"/>
                </a:solidFill>
                <a:latin typeface="Times New Roman"/>
                <a:cs typeface="Times New Roman"/>
              </a:rPr>
              <a:t>двумя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рецессивными аллелями и </a:t>
            </a:r>
            <a:r>
              <a:rPr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отцовская</a:t>
            </a:r>
            <a:r>
              <a:rPr sz="2800" i="1" spc="5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i="1" spc="-125" dirty="0">
                <a:solidFill>
                  <a:srgbClr val="FF0000"/>
                </a:solidFill>
                <a:latin typeface="Times New Roman"/>
                <a:cs typeface="Times New Roman"/>
              </a:rPr>
              <a:t>Y- 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хромосома, не </a:t>
            </a:r>
            <a:r>
              <a:rPr sz="28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содержащая </a:t>
            </a:r>
            <a:r>
              <a:rPr sz="28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аллелей этих </a:t>
            </a:r>
            <a:r>
              <a:rPr sz="2800" i="1" spc="-20" dirty="0">
                <a:solidFill>
                  <a:srgbClr val="FF0000"/>
                </a:solidFill>
                <a:latin typeface="Times New Roman"/>
                <a:cs typeface="Times New Roman"/>
              </a:rPr>
              <a:t>двух</a:t>
            </a:r>
            <a:r>
              <a:rPr sz="2800" i="1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генов.</a:t>
            </a:r>
            <a:endParaRPr sz="2800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R="83820" algn="just">
              <a:spcBef>
                <a:spcPts val="0"/>
              </a:spcBef>
            </a:pPr>
            <a:r>
              <a:rPr sz="2200" i="1" spc="-10" dirty="0" err="1">
                <a:latin typeface="Times New Roman"/>
                <a:cs typeface="Times New Roman"/>
              </a:rPr>
              <a:t>Элементы</a:t>
            </a:r>
            <a:r>
              <a:rPr sz="2200" i="1" spc="-10" dirty="0">
                <a:latin typeface="Times New Roman"/>
                <a:cs typeface="Times New Roman"/>
              </a:rPr>
              <a:t> </a:t>
            </a:r>
            <a:r>
              <a:rPr sz="2200" i="1" spc="-5" dirty="0">
                <a:latin typeface="Times New Roman"/>
                <a:cs typeface="Times New Roman"/>
              </a:rPr>
              <a:t>1 и 2 </a:t>
            </a:r>
            <a:r>
              <a:rPr sz="2200" i="1" spc="-10" dirty="0">
                <a:latin typeface="Times New Roman"/>
                <a:cs typeface="Times New Roman"/>
              </a:rPr>
              <a:t>засчитываются </a:t>
            </a:r>
            <a:r>
              <a:rPr sz="2200" i="1" spc="-25" dirty="0">
                <a:latin typeface="Times New Roman"/>
                <a:cs typeface="Times New Roman"/>
              </a:rPr>
              <a:t>только </a:t>
            </a:r>
            <a:r>
              <a:rPr sz="2200" i="1" dirty="0">
                <a:latin typeface="Times New Roman"/>
                <a:cs typeface="Times New Roman"/>
              </a:rPr>
              <a:t>при </a:t>
            </a:r>
            <a:r>
              <a:rPr sz="2200" i="1" spc="-5" dirty="0">
                <a:latin typeface="Times New Roman"/>
                <a:cs typeface="Times New Roman"/>
              </a:rPr>
              <a:t>наличии и </a:t>
            </a:r>
            <a:r>
              <a:rPr sz="2200" i="1" spc="540" dirty="0">
                <a:latin typeface="Times New Roman"/>
                <a:cs typeface="Times New Roman"/>
              </a:rPr>
              <a:t> </a:t>
            </a:r>
            <a:r>
              <a:rPr sz="2200" i="1" spc="-5" dirty="0">
                <a:latin typeface="Times New Roman"/>
                <a:cs typeface="Times New Roman"/>
              </a:rPr>
              <a:t>генотипов, и фенотипов, и </a:t>
            </a:r>
            <a:r>
              <a:rPr sz="2200" i="1" spc="-10" dirty="0">
                <a:latin typeface="Times New Roman"/>
                <a:cs typeface="Times New Roman"/>
              </a:rPr>
              <a:t>пола </a:t>
            </a:r>
            <a:r>
              <a:rPr sz="2200" i="1" spc="-25" dirty="0">
                <a:latin typeface="Times New Roman"/>
                <a:cs typeface="Times New Roman"/>
              </a:rPr>
              <a:t>всех возможных</a:t>
            </a:r>
            <a:r>
              <a:rPr sz="2200" i="1" spc="45" dirty="0">
                <a:latin typeface="Times New Roman"/>
                <a:cs typeface="Times New Roman"/>
              </a:rPr>
              <a:t> </a:t>
            </a:r>
            <a:r>
              <a:rPr sz="2200" i="1" spc="-25" dirty="0">
                <a:latin typeface="Times New Roman"/>
                <a:cs typeface="Times New Roman"/>
              </a:rPr>
              <a:t>потомков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D3C1607D-2A8C-BD58-A2D6-1D42778B5C48}"/>
              </a:ext>
            </a:extLst>
          </p:cNvPr>
          <p:cNvSpPr txBox="1"/>
          <p:nvPr/>
        </p:nvSpPr>
        <p:spPr>
          <a:xfrm>
            <a:off x="160455" y="582380"/>
            <a:ext cx="6176997" cy="6313267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R="5080" algn="just">
              <a:spcBef>
                <a:spcPts val="0"/>
              </a:spcBef>
            </a:pPr>
            <a:r>
              <a:rPr lang="ru-RU" sz="2400" spc="-15" dirty="0">
                <a:latin typeface="Times New Roman"/>
                <a:cs typeface="Times New Roman"/>
              </a:rPr>
              <a:t> У человека между аллелями генов куриной слепоты (ночной слепоты) и	 гемофилии типа А происходит кроссинговер. Не имеющая указанных заболеваний  женщина,	у отца которой была	гемофилия, а у </a:t>
            </a:r>
            <a:r>
              <a:rPr sz="2400" spc="-15" dirty="0" err="1">
                <a:latin typeface="Times New Roman"/>
                <a:cs typeface="Times New Roman"/>
              </a:rPr>
              <a:t>дигомозиготной</a:t>
            </a:r>
            <a:r>
              <a:rPr sz="2400" spc="-15" dirty="0">
                <a:latin typeface="Times New Roman"/>
                <a:cs typeface="Times New Roman"/>
              </a:rPr>
              <a:t> матери </a:t>
            </a:r>
            <a:r>
              <a:rPr sz="2400" dirty="0">
                <a:latin typeface="Times New Roman"/>
                <a:cs typeface="Times New Roman"/>
              </a:rPr>
              <a:t>– </a:t>
            </a:r>
            <a:r>
              <a:rPr sz="2400" spc="-5" dirty="0">
                <a:latin typeface="Times New Roman"/>
                <a:cs typeface="Times New Roman"/>
              </a:rPr>
              <a:t>куриная слепота, вышла замуж  </a:t>
            </a:r>
            <a:r>
              <a:rPr sz="2400" dirty="0">
                <a:latin typeface="Times New Roman"/>
                <a:cs typeface="Times New Roman"/>
              </a:rPr>
              <a:t>за </a:t>
            </a:r>
            <a:r>
              <a:rPr sz="2400" spc="-45" dirty="0">
                <a:latin typeface="Times New Roman"/>
                <a:cs typeface="Times New Roman"/>
              </a:rPr>
              <a:t>мужчину, </a:t>
            </a:r>
            <a:r>
              <a:rPr sz="2400" spc="-5" dirty="0">
                <a:latin typeface="Times New Roman"/>
                <a:cs typeface="Times New Roman"/>
              </a:rPr>
              <a:t>не </a:t>
            </a:r>
            <a:r>
              <a:rPr sz="2400" spc="-10" dirty="0">
                <a:latin typeface="Times New Roman"/>
                <a:cs typeface="Times New Roman"/>
              </a:rPr>
              <a:t>имеющего </a:t>
            </a:r>
            <a:r>
              <a:rPr sz="2400" spc="-5" dirty="0">
                <a:latin typeface="Times New Roman"/>
                <a:cs typeface="Times New Roman"/>
              </a:rPr>
              <a:t>этих </a:t>
            </a:r>
            <a:r>
              <a:rPr sz="2400" spc="-10" dirty="0">
                <a:latin typeface="Times New Roman"/>
                <a:cs typeface="Times New Roman"/>
              </a:rPr>
              <a:t>заболеваний. </a:t>
            </a:r>
            <a:r>
              <a:rPr sz="2400" spc="-15" dirty="0">
                <a:latin typeface="Times New Roman"/>
                <a:cs typeface="Times New Roman"/>
              </a:rPr>
              <a:t>Родившаяся </a:t>
            </a:r>
            <a:r>
              <a:rPr sz="2400" dirty="0">
                <a:latin typeface="Times New Roman"/>
                <a:cs typeface="Times New Roman"/>
              </a:rPr>
              <a:t>в  </a:t>
            </a:r>
            <a:r>
              <a:rPr sz="2400" spc="-25" dirty="0">
                <a:latin typeface="Times New Roman"/>
                <a:cs typeface="Times New Roman"/>
              </a:rPr>
              <a:t>этом </a:t>
            </a:r>
            <a:r>
              <a:rPr sz="2400" spc="-15" dirty="0">
                <a:latin typeface="Times New Roman"/>
                <a:cs typeface="Times New Roman"/>
              </a:rPr>
              <a:t>браке моногомозиготная здоровая дочь </a:t>
            </a:r>
            <a:r>
              <a:rPr sz="2400" dirty="0">
                <a:latin typeface="Times New Roman"/>
                <a:cs typeface="Times New Roman"/>
              </a:rPr>
              <a:t>вышла </a:t>
            </a:r>
            <a:r>
              <a:rPr sz="2400" spc="-15" dirty="0">
                <a:latin typeface="Times New Roman"/>
                <a:cs typeface="Times New Roman"/>
              </a:rPr>
              <a:t>замуж  </a:t>
            </a:r>
            <a:r>
              <a:rPr sz="2400" dirty="0">
                <a:latin typeface="Times New Roman"/>
                <a:cs typeface="Times New Roman"/>
              </a:rPr>
              <a:t>за </a:t>
            </a:r>
            <a:r>
              <a:rPr sz="2400" spc="-40" dirty="0">
                <a:latin typeface="Times New Roman"/>
                <a:cs typeface="Times New Roman"/>
              </a:rPr>
              <a:t>мужчину, </a:t>
            </a:r>
            <a:r>
              <a:rPr sz="2400" spc="-5" dirty="0">
                <a:latin typeface="Times New Roman"/>
                <a:cs typeface="Times New Roman"/>
              </a:rPr>
              <a:t>не </a:t>
            </a:r>
            <a:r>
              <a:rPr sz="2400" spc="-10" dirty="0">
                <a:latin typeface="Times New Roman"/>
                <a:cs typeface="Times New Roman"/>
              </a:rPr>
              <a:t>имеющего </a:t>
            </a:r>
            <a:r>
              <a:rPr sz="2400" spc="-5" dirty="0">
                <a:latin typeface="Times New Roman"/>
                <a:cs typeface="Times New Roman"/>
              </a:rPr>
              <a:t>этих </a:t>
            </a:r>
            <a:r>
              <a:rPr sz="2400" spc="-10" dirty="0">
                <a:latin typeface="Times New Roman"/>
                <a:cs typeface="Times New Roman"/>
              </a:rPr>
              <a:t>заболеваний,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10" dirty="0">
                <a:latin typeface="Times New Roman"/>
                <a:cs typeface="Times New Roman"/>
              </a:rPr>
              <a:t>этой </a:t>
            </a:r>
            <a:r>
              <a:rPr sz="2400" spc="5" dirty="0">
                <a:latin typeface="Times New Roman"/>
                <a:cs typeface="Times New Roman"/>
              </a:rPr>
              <a:t>семье  </a:t>
            </a:r>
            <a:r>
              <a:rPr sz="2400" spc="-15" dirty="0">
                <a:latin typeface="Times New Roman"/>
                <a:cs typeface="Times New Roman"/>
              </a:rPr>
              <a:t>родился</a:t>
            </a:r>
            <a:r>
              <a:rPr sz="2400" spc="5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ребёнок-гемофилик. Составьте </a:t>
            </a:r>
            <a:r>
              <a:rPr sz="2400" spc="-20" dirty="0">
                <a:latin typeface="Times New Roman"/>
                <a:cs typeface="Times New Roman"/>
              </a:rPr>
              <a:t>схемы </a:t>
            </a:r>
            <a:r>
              <a:rPr sz="2400" spc="-5" dirty="0">
                <a:latin typeface="Times New Roman"/>
                <a:cs typeface="Times New Roman"/>
              </a:rPr>
              <a:t>решения  </a:t>
            </a:r>
            <a:r>
              <a:rPr sz="2400" spc="-15" dirty="0">
                <a:latin typeface="Times New Roman"/>
                <a:cs typeface="Times New Roman"/>
              </a:rPr>
              <a:t>задачи. </a:t>
            </a:r>
            <a:r>
              <a:rPr sz="2400" spc="-40" dirty="0">
                <a:latin typeface="Times New Roman"/>
                <a:cs typeface="Times New Roman"/>
              </a:rPr>
              <a:t>Укажите </a:t>
            </a:r>
            <a:r>
              <a:rPr sz="2400" spc="-10" dirty="0">
                <a:latin typeface="Times New Roman"/>
                <a:cs typeface="Times New Roman"/>
              </a:rPr>
              <a:t>генотипы, фенотипы родителей </a:t>
            </a:r>
            <a:r>
              <a:rPr sz="2400" dirty="0">
                <a:latin typeface="Times New Roman"/>
                <a:cs typeface="Times New Roman"/>
              </a:rPr>
              <a:t>и  </a:t>
            </a:r>
            <a:r>
              <a:rPr sz="2400" spc="-15" dirty="0">
                <a:latin typeface="Times New Roman"/>
                <a:cs typeface="Times New Roman"/>
              </a:rPr>
              <a:t>генотипы, </a:t>
            </a:r>
            <a:r>
              <a:rPr sz="2400" spc="-10" dirty="0">
                <a:latin typeface="Times New Roman"/>
                <a:cs typeface="Times New Roman"/>
              </a:rPr>
              <a:t>фенотипы, </a:t>
            </a:r>
            <a:r>
              <a:rPr sz="2400" spc="-15" dirty="0">
                <a:latin typeface="Times New Roman"/>
                <a:cs typeface="Times New Roman"/>
              </a:rPr>
              <a:t>пол </a:t>
            </a:r>
            <a:r>
              <a:rPr sz="2400" spc="-20" dirty="0">
                <a:latin typeface="Times New Roman"/>
                <a:cs typeface="Times New Roman"/>
              </a:rPr>
              <a:t>возможного потомства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15" dirty="0">
                <a:latin typeface="Times New Roman"/>
                <a:cs typeface="Times New Roman"/>
              </a:rPr>
              <a:t>двух  </a:t>
            </a:r>
            <a:r>
              <a:rPr sz="2400" spc="-10" dirty="0">
                <a:latin typeface="Times New Roman"/>
                <a:cs typeface="Times New Roman"/>
              </a:rPr>
              <a:t>браках. </a:t>
            </a:r>
            <a:r>
              <a:rPr sz="2400" spc="-15" dirty="0">
                <a:latin typeface="Times New Roman"/>
                <a:cs typeface="Times New Roman"/>
              </a:rPr>
              <a:t>Возможно </a:t>
            </a:r>
            <a:r>
              <a:rPr sz="2400" dirty="0">
                <a:latin typeface="Times New Roman"/>
                <a:cs typeface="Times New Roman"/>
              </a:rPr>
              <a:t>ли в </a:t>
            </a:r>
            <a:r>
              <a:rPr sz="2400" spc="-15" dirty="0">
                <a:latin typeface="Times New Roman"/>
                <a:cs typeface="Times New Roman"/>
              </a:rPr>
              <a:t>первом браке рождение больного  </a:t>
            </a:r>
            <a:r>
              <a:rPr sz="2400" dirty="0">
                <a:latin typeface="Times New Roman"/>
                <a:cs typeface="Times New Roman"/>
              </a:rPr>
              <a:t>этими </a:t>
            </a:r>
            <a:r>
              <a:rPr sz="2400" spc="-20" dirty="0">
                <a:latin typeface="Times New Roman"/>
                <a:cs typeface="Times New Roman"/>
              </a:rPr>
              <a:t>двумя </a:t>
            </a:r>
            <a:r>
              <a:rPr sz="2400" spc="-10" dirty="0">
                <a:latin typeface="Times New Roman"/>
                <a:cs typeface="Times New Roman"/>
              </a:rPr>
              <a:t>заболеваниями </a:t>
            </a:r>
            <a:r>
              <a:rPr sz="2400" spc="-5" dirty="0">
                <a:latin typeface="Times New Roman"/>
                <a:cs typeface="Times New Roman"/>
              </a:rPr>
              <a:t>ребёнка? </a:t>
            </a:r>
            <a:r>
              <a:rPr sz="2400" spc="-10" dirty="0">
                <a:latin typeface="Times New Roman"/>
                <a:cs typeface="Times New Roman"/>
              </a:rPr>
              <a:t>Ответ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поясните.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0771283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001A6B8-30FE-F058-DDF1-D5BEBF73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Замена нумерации заданий 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9601379E-91CA-A30A-211B-148CE92173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9184" y="1417638"/>
          <a:ext cx="10972794" cy="482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542">
                  <a:extLst>
                    <a:ext uri="{9D8B030D-6E8A-4147-A177-3AD203B41FA5}">
                      <a16:colId xmlns:a16="http://schemas.microsoft.com/office/drawing/2014/main" val="341919643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649598009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64304668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1919291966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609772035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2242659231"/>
                    </a:ext>
                  </a:extLst>
                </a:gridCol>
                <a:gridCol w="1567542">
                  <a:extLst>
                    <a:ext uri="{9D8B030D-6E8A-4147-A177-3AD203B41FA5}">
                      <a16:colId xmlns:a16="http://schemas.microsoft.com/office/drawing/2014/main" val="3973110721"/>
                    </a:ext>
                  </a:extLst>
                </a:gridCol>
              </a:tblGrid>
              <a:tr h="1225842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857511"/>
                  </a:ext>
                </a:extLst>
              </a:tr>
              <a:tr h="2298024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241680"/>
                  </a:ext>
                </a:extLst>
              </a:tr>
            </a:tbl>
          </a:graphicData>
        </a:graphic>
      </p:graphicFrame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B615781C-0B6F-73F9-3D62-B6E0A1E45182}"/>
              </a:ext>
            </a:extLst>
          </p:cNvPr>
          <p:cNvSpPr/>
          <p:nvPr/>
        </p:nvSpPr>
        <p:spPr>
          <a:xfrm>
            <a:off x="933676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8D558B65-1294-DD1A-F2DB-D2B95CB8031C}"/>
              </a:ext>
            </a:extLst>
          </p:cNvPr>
          <p:cNvSpPr/>
          <p:nvPr/>
        </p:nvSpPr>
        <p:spPr>
          <a:xfrm>
            <a:off x="2596145" y="23973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BB261BF-F3A1-6558-AFCF-A627CE6DA234}"/>
              </a:ext>
            </a:extLst>
          </p:cNvPr>
          <p:cNvSpPr/>
          <p:nvPr/>
        </p:nvSpPr>
        <p:spPr>
          <a:xfrm>
            <a:off x="4117697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8D38EC7B-B8D8-EEAE-775A-3D743F08E9BE}"/>
              </a:ext>
            </a:extLst>
          </p:cNvPr>
          <p:cNvSpPr/>
          <p:nvPr/>
        </p:nvSpPr>
        <p:spPr>
          <a:xfrm>
            <a:off x="5639249" y="243321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52927ECA-B413-15B8-45A0-6276DD65DAF1}"/>
              </a:ext>
            </a:extLst>
          </p:cNvPr>
          <p:cNvSpPr/>
          <p:nvPr/>
        </p:nvSpPr>
        <p:spPr>
          <a:xfrm>
            <a:off x="7250413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3791EBAA-A440-C320-5A92-52C5488C06E1}"/>
              </a:ext>
            </a:extLst>
          </p:cNvPr>
          <p:cNvSpPr/>
          <p:nvPr/>
        </p:nvSpPr>
        <p:spPr>
          <a:xfrm>
            <a:off x="8771965" y="244260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A4C1F33A-B91D-34CC-44C9-FFC4E5D19493}"/>
              </a:ext>
            </a:extLst>
          </p:cNvPr>
          <p:cNvSpPr/>
          <p:nvPr/>
        </p:nvSpPr>
        <p:spPr>
          <a:xfrm>
            <a:off x="10383129" y="239109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E2B091-6D91-CB11-B47D-B8C74309F4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6990" y="4702088"/>
            <a:ext cx="1167189" cy="11471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71C59B-E329-F394-7FED-2391F7EA2C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4866" y="4702088"/>
            <a:ext cx="1167189" cy="11471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89F386-87DE-25FA-5652-65851BA4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6418" y="4702088"/>
            <a:ext cx="1167189" cy="11471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639F94-C457-8BFD-BE98-C7B589B15E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1986" y="4702087"/>
            <a:ext cx="1167189" cy="11471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9824A2-7B21-7AD1-97C3-7FF8FC29F3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3538" y="4702087"/>
            <a:ext cx="1167189" cy="11471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4B8DC9-05D0-3AD9-1B25-D2F38E1796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30686" y="4702087"/>
            <a:ext cx="1167189" cy="11471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02A3A5-2C6B-FD6E-5034-5A41FD01924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38003" y="4702087"/>
            <a:ext cx="1167189" cy="11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696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9A78F-D3DB-7A85-C5EA-954D87104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8170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Советы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1A138-67A8-ED16-C523-A4EF41B2B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56345"/>
            <a:ext cx="10972800" cy="5627017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Внимательно читаете, выделяете содержание задания от правил выполнения задания.</a:t>
            </a:r>
          </a:p>
          <a:p>
            <a:r>
              <a:rPr lang="ru-RU" b="1" dirty="0">
                <a:solidFill>
                  <a:srgbClr val="FF0000"/>
                </a:solidFill>
              </a:rPr>
              <a:t>Считаете количество заданных вопросов или заданий.</a:t>
            </a:r>
          </a:p>
          <a:p>
            <a:r>
              <a:rPr lang="ru-RU" b="1" dirty="0">
                <a:solidFill>
                  <a:srgbClr val="FF0000"/>
                </a:solidFill>
              </a:rPr>
              <a:t>Сначала внимательно рассматриваете и анализируете рисунок, а потом читаете текст.</a:t>
            </a:r>
          </a:p>
          <a:p>
            <a:r>
              <a:rPr lang="ru-RU" b="1" dirty="0">
                <a:solidFill>
                  <a:srgbClr val="FF0000"/>
                </a:solidFill>
              </a:rPr>
              <a:t>Четко по предложениям пишите читабельные ответы.</a:t>
            </a:r>
          </a:p>
          <a:p>
            <a:r>
              <a:rPr lang="ru-RU" b="1" dirty="0">
                <a:solidFill>
                  <a:srgbClr val="FF0000"/>
                </a:solidFill>
              </a:rPr>
              <a:t>Не забывайте законы молекулярной биологии.</a:t>
            </a:r>
          </a:p>
          <a:p>
            <a:r>
              <a:rPr lang="ru-RU" b="1" dirty="0">
                <a:solidFill>
                  <a:srgbClr val="FF0000"/>
                </a:solidFill>
              </a:rPr>
              <a:t>Верно оформляйте 29 задачу. Не торопитесь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6604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30122-2D3B-4EC8-95D4-63112B71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F3E393A-C4CA-F1EC-5808-EF7252785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A5F3CF-0380-CC64-CF36-42D52D095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12967" r="11949" b="9113"/>
          <a:stretch/>
        </p:blipFill>
        <p:spPr bwMode="auto">
          <a:xfrm>
            <a:off x="973123" y="274638"/>
            <a:ext cx="10075177" cy="6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316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3213</TotalTime>
  <Words>5798</Words>
  <Application>Microsoft Office PowerPoint</Application>
  <PresentationFormat>Широкоэкранный</PresentationFormat>
  <Paragraphs>706</Paragraphs>
  <Slides>94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9" baseType="lpstr">
      <vt:lpstr>Arial</vt:lpstr>
      <vt:lpstr>Calibri</vt:lpstr>
      <vt:lpstr>Tahoma</vt:lpstr>
      <vt:lpstr>Times New Roman</vt:lpstr>
      <vt:lpstr>Тема Office</vt:lpstr>
      <vt:lpstr>ЕГЭ   биология   2022-2023</vt:lpstr>
      <vt:lpstr>Презентация PowerPoint</vt:lpstr>
      <vt:lpstr>Презентация PowerPoint</vt:lpstr>
      <vt:lpstr>Замена нумерации заданий </vt:lpstr>
      <vt:lpstr>Замена нумерации заданий </vt:lpstr>
      <vt:lpstr>Изменения в КИМах 2023 </vt:lpstr>
      <vt:lpstr>Линии 23-24</vt:lpstr>
      <vt:lpstr>Презентация PowerPoint</vt:lpstr>
      <vt:lpstr>Презентация PowerPoint</vt:lpstr>
      <vt:lpstr>Линия 26 - 1</vt:lpstr>
      <vt:lpstr>Презентация PowerPoint</vt:lpstr>
      <vt:lpstr>Презентация PowerPoint</vt:lpstr>
      <vt:lpstr>Презентация PowerPoint</vt:lpstr>
      <vt:lpstr>Линия 26 - 2</vt:lpstr>
      <vt:lpstr>Презентация PowerPoint</vt:lpstr>
      <vt:lpstr>Презентация PowerPoint</vt:lpstr>
      <vt:lpstr>Презентация PowerPoint</vt:lpstr>
      <vt:lpstr>Линия 26 - 3</vt:lpstr>
      <vt:lpstr>Презентация PowerPoint</vt:lpstr>
      <vt:lpstr>Презентация PowerPoint</vt:lpstr>
      <vt:lpstr>Презентация PowerPoint</vt:lpstr>
      <vt:lpstr>торможение</vt:lpstr>
      <vt:lpstr>Линия 26 - 4</vt:lpstr>
      <vt:lpstr>Презентация PowerPoint</vt:lpstr>
      <vt:lpstr>Презентация PowerPoint</vt:lpstr>
      <vt:lpstr>Презентация PowerPoint</vt:lpstr>
      <vt:lpstr>Линия 26 - 5</vt:lpstr>
      <vt:lpstr>Презентация PowerPoint</vt:lpstr>
      <vt:lpstr>Презентация PowerPoint</vt:lpstr>
      <vt:lpstr>Презентация PowerPoint</vt:lpstr>
      <vt:lpstr>Линия 26 - 6</vt:lpstr>
      <vt:lpstr>Презентация PowerPoint</vt:lpstr>
      <vt:lpstr>Презентация PowerPoint</vt:lpstr>
      <vt:lpstr>Презентация PowerPoint</vt:lpstr>
      <vt:lpstr>Линия 26 - 7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Линия 26 - 8</vt:lpstr>
      <vt:lpstr>Презентация PowerPoint</vt:lpstr>
      <vt:lpstr>Презентация PowerPoint</vt:lpstr>
      <vt:lpstr>Презентация PowerPoint</vt:lpstr>
      <vt:lpstr>Линия 26 - 9</vt:lpstr>
      <vt:lpstr>Презентация PowerPoint</vt:lpstr>
      <vt:lpstr>Линия 26 - 10</vt:lpstr>
      <vt:lpstr>Презентация PowerPoint</vt:lpstr>
      <vt:lpstr>Презентация PowerPoint</vt:lpstr>
      <vt:lpstr>Презентация PowerPoint</vt:lpstr>
      <vt:lpstr>Линия 26 - 11</vt:lpstr>
      <vt:lpstr>Презентация PowerPoint</vt:lpstr>
      <vt:lpstr>Презентация PowerPoint</vt:lpstr>
      <vt:lpstr>Линия 27 - 1</vt:lpstr>
      <vt:lpstr>Презентация PowerPoint</vt:lpstr>
      <vt:lpstr>Презентация PowerPoint</vt:lpstr>
      <vt:lpstr>Презентация PowerPoint</vt:lpstr>
      <vt:lpstr>Линия 27 - 2</vt:lpstr>
      <vt:lpstr>Презентация PowerPoint</vt:lpstr>
      <vt:lpstr>Презентация PowerPoint</vt:lpstr>
      <vt:lpstr>Линия 27 - 3</vt:lpstr>
      <vt:lpstr>Презентация PowerPoint</vt:lpstr>
      <vt:lpstr>Презентация PowerPoint</vt:lpstr>
      <vt:lpstr>Презентация PowerPoint</vt:lpstr>
      <vt:lpstr>Линия 27 - 4</vt:lpstr>
      <vt:lpstr>Презентация PowerPoint</vt:lpstr>
      <vt:lpstr>Линия 27 - 5</vt:lpstr>
      <vt:lpstr>Презентация PowerPoint</vt:lpstr>
      <vt:lpstr>Презентация PowerPoint</vt:lpstr>
      <vt:lpstr>Презентация PowerPoint</vt:lpstr>
      <vt:lpstr>Помнить!</vt:lpstr>
      <vt:lpstr>Линия 28 - 1</vt:lpstr>
      <vt:lpstr>Презентация PowerPoint</vt:lpstr>
      <vt:lpstr>Презентация PowerPoint</vt:lpstr>
      <vt:lpstr>Презентация PowerPoint</vt:lpstr>
      <vt:lpstr>Линия 28 - 2</vt:lpstr>
      <vt:lpstr>Презентация PowerPoint</vt:lpstr>
      <vt:lpstr>Презентация PowerPoint</vt:lpstr>
      <vt:lpstr>Линия 28 - 3</vt:lpstr>
      <vt:lpstr>Презентация PowerPoint</vt:lpstr>
      <vt:lpstr>Линия 28 - 4</vt:lpstr>
      <vt:lpstr>Презентация PowerPoint</vt:lpstr>
      <vt:lpstr>Линия 28 - 5</vt:lpstr>
      <vt:lpstr>Линия 28 - 5</vt:lpstr>
      <vt:lpstr>Поколения циклов растений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Замена нумерации заданий </vt:lpstr>
      <vt:lpstr>Советы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Н. Мокеева</dc:creator>
  <cp:lastModifiedBy>Дом</cp:lastModifiedBy>
  <cp:revision>510</cp:revision>
  <cp:lastPrinted>2023-03-29T16:49:54Z</cp:lastPrinted>
  <dcterms:created xsi:type="dcterms:W3CDTF">2018-05-17T14:28:34Z</dcterms:created>
  <dcterms:modified xsi:type="dcterms:W3CDTF">2023-03-30T16:59:00Z</dcterms:modified>
</cp:coreProperties>
</file>