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2" r:id="rId3"/>
    <p:sldId id="305" r:id="rId4"/>
    <p:sldId id="288" r:id="rId5"/>
    <p:sldId id="291" r:id="rId6"/>
    <p:sldId id="289" r:id="rId7"/>
    <p:sldId id="315" r:id="rId8"/>
    <p:sldId id="292" r:id="rId9"/>
    <p:sldId id="290" r:id="rId10"/>
    <p:sldId id="283" r:id="rId11"/>
    <p:sldId id="310" r:id="rId12"/>
    <p:sldId id="311" r:id="rId13"/>
    <p:sldId id="297" r:id="rId14"/>
    <p:sldId id="316" r:id="rId15"/>
    <p:sldId id="317" r:id="rId16"/>
    <p:sldId id="318" r:id="rId17"/>
    <p:sldId id="284" r:id="rId18"/>
    <p:sldId id="295" r:id="rId19"/>
    <p:sldId id="293" r:id="rId20"/>
    <p:sldId id="323" r:id="rId21"/>
    <p:sldId id="319" r:id="rId22"/>
    <p:sldId id="298" r:id="rId23"/>
    <p:sldId id="285" r:id="rId24"/>
    <p:sldId id="302" r:id="rId25"/>
    <p:sldId id="286" r:id="rId26"/>
    <p:sldId id="299" r:id="rId27"/>
    <p:sldId id="320" r:id="rId28"/>
    <p:sldId id="324" r:id="rId29"/>
  </p:sldIdLst>
  <p:sldSz cx="9144000" cy="6858000" type="screen4x3"/>
  <p:notesSz cx="6757988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6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714488"/>
            <a:ext cx="8143932" cy="304698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Проблемные зоны итогового сочинения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11 классе и пути их устранения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Упражнения </a:t>
            </a:r>
            <a:r>
              <a:rPr lang="ru-RU" sz="24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для предупреждения и устранения содержательно-структурных и логико-композиционных ошибок (из опыта работы)</a:t>
            </a:r>
          </a:p>
          <a:p>
            <a:pPr algn="ctr"/>
            <a:endParaRPr lang="ru-RU" sz="2400" i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10" name="Picture 10" descr="http://www.vectorizados.com/muestras/cuaderno-y-pluma.jpg"/>
          <p:cNvPicPr>
            <a:picLocks noChangeAspect="1" noChangeArrowheads="1"/>
          </p:cNvPicPr>
          <p:nvPr/>
        </p:nvPicPr>
        <p:blipFill>
          <a:blip r:embed="rId3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500034" y="5143512"/>
            <a:ext cx="3500462" cy="150019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TextBox 3"/>
          <p:cNvSpPr txBox="1"/>
          <p:nvPr/>
        </p:nvSpPr>
        <p:spPr>
          <a:xfrm>
            <a:off x="571472" y="285728"/>
            <a:ext cx="8143932" cy="123110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КРАЕВОЙ  ВЕБИНАР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 ГБОУ «Институт развития образования» Краснодарского края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 31 марта 2023  г.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57686" y="5500702"/>
            <a:ext cx="4357718" cy="7386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Бараташвили Мария Валерьевна,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учитель русского языка и литературы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МОБУ СОШ №18 г. Сочи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42852"/>
            <a:ext cx="842968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51520" y="1196259"/>
            <a:ext cx="8392446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№2 «Аргументация.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Привлечение литературного материала»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на проверку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умения использовать литературный материал для построения рассуждения на предложенную тему и для аргументации  своей позиции.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строит рассуждение, привлекая для аргументации не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менее одного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лучше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произведения отечественной или мировой литературы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сочинение написано без привлечения литературного материала, или в нем существенно искажено содержание произведения,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литературные произведения лишь упоминаются в работе, не становясь опорой для рассуждения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(во всех остальных случаях выставляется «зачет»).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928694"/>
          </a:xfrm>
          <a:ln>
            <a:solidFill>
              <a:srgbClr val="002060"/>
            </a:solidFill>
          </a:ln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Типичные ошибки по критерию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Неумение сформулировать главную мысль высказывания и последовательно доказать ее в главной части сочинения  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Неудачный подбор литературного материала для аргументации своих мыслей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Искажение литературных текстов и фактические ошибки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3317541"/>
      </p:ext>
    </p:extLst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Предупреждение содержательно-структурных ошибок. Способы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изложения литературного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материала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Пересказ.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увлекаться пересказом содержания книги! 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Цитирование.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Стихотворную цитату, записанную с столбик, в кавычки не заключают (пунктуационная ошибка): </a:t>
            </a:r>
          </a:p>
          <a:p>
            <a:pPr algn="just">
              <a:buNone/>
            </a:pP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Что ищет он в стране далекой?</a:t>
            </a:r>
          </a:p>
          <a:p>
            <a:pPr algn="just">
              <a:buNone/>
            </a:pP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Что кинул он в краю родном?</a:t>
            </a:r>
          </a:p>
          <a:p>
            <a:pPr algn="just">
              <a:buNone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Вкрапленное цитирование.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Раскольников обращается к Богу и обещает, что откажется от своей «проклятой мечты».</a:t>
            </a:r>
          </a:p>
          <a:p>
            <a:pPr algn="just"/>
            <a:endParaRPr lang="ru-RU" sz="1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Косвенная речь. </a:t>
            </a:r>
          </a:p>
          <a:p>
            <a:pPr algn="just">
              <a:buNone/>
            </a:pP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5143512"/>
          <a:ext cx="741682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12"/>
                <a:gridCol w="37084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Неверно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Верно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Неслучайно поэт пишет, что в наш жестокий век восславил он свободу.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поэт пишет: </a:t>
                      </a:r>
                      <a:r>
                        <a:rPr lang="ru-RU" sz="1800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«…в мой жестокий век восславил я свободу!»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26867936"/>
      </p:ext>
    </p:extLst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071570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 с синтаксическими конструкциями (клише). Привлечение литературного материала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Обратимся к роману (повести, рассказу)…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художественной литературе есть немало примеров…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Рассмотрим главного героя произведения…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Многим героям русской литературы удается (не удается)…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произведениях русской литературы мы находим примеры того, как…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Именно так рассуждает герой романа…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725470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 ошибки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87380868"/>
              </p:ext>
            </p:extLst>
          </p:nvPr>
        </p:nvGraphicFramePr>
        <p:xfrm>
          <a:off x="357158" y="1571612"/>
          <a:ext cx="8572560" cy="470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846"/>
                <a:gridCol w="3450408"/>
                <a:gridCol w="4511306"/>
              </a:tblGrid>
              <a:tr h="69827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п\п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ошибки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49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Искажение жизненных фактов (биографии автора, дат, событий, авторства произведений) анахронизмы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(ошибочное отнесение явлений, предметов, личностей к другому времени или эпохе)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Ещё одним примером может послужить роман И.С</a:t>
                      </a:r>
                      <a:r>
                        <a:rPr lang="ru-RU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Тургенева «Обломов». </a:t>
                      </a:r>
                      <a:endParaRPr lang="ru-RU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Наполеон стремительно хотел разгромить французов.</a:t>
                      </a:r>
                    </a:p>
                    <a:p>
                      <a:endParaRPr lang="ru-RU" i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53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Искажение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информации художественного произведения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романе «Отцы и дети» И.С. Тургенев рассказывает о</a:t>
                      </a:r>
                      <a:r>
                        <a:rPr lang="ru-RU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Никите Кирсанове, который примкнул к нигилистам.</a:t>
                      </a:r>
                      <a:endParaRPr lang="ru-RU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753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Неверная интерпретация событий, упоминаемых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тексте произведения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Когда Тихон вернулся, Катерина проговорилась ему и свекрови о своих встречах</a:t>
                      </a:r>
                      <a:r>
                        <a:rPr lang="ru-RU" i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Борисом.</a:t>
                      </a:r>
                      <a:endParaRPr lang="ru-RU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81135938"/>
      </p:ext>
    </p:extLst>
  </p:cSld>
  <p:clrMapOvr>
    <a:masterClrMapping/>
  </p:clrMapOvr>
  <p:transition spd="med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по устранению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актических ошибок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92922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Наташа Ростова отдала подводы раненым, а сама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осталась на берегу.</a:t>
            </a: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 вспомнился знаменитый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Фонвизина «Недоросль».</a:t>
            </a: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Ларра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была выгнана 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общества и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проклята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небесами.</a:t>
            </a: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«Капитанская дочка» происходит в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половине девятнадцатого века.</a:t>
            </a:r>
          </a:p>
          <a:p>
            <a:pPr algn="just"/>
            <a:endParaRPr lang="ru-RU" sz="24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Ярослава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плачет и просит силы природы помочь Игорю.</a:t>
            </a:r>
          </a:p>
        </p:txBody>
      </p:sp>
    </p:spTree>
    <p:extLst>
      <p:ext uri="{BB962C8B-B14F-4D97-AF65-F5344CB8AC3E}">
        <p14:creationId xmlns="" xmlns:p14="http://schemas.microsoft.com/office/powerpoint/2010/main" val="3648659561"/>
      </p:ext>
    </p:extLst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фактических ошибок. </a:t>
            </a:r>
            <a:b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диктант проводится по прочитанным произведениям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к диктанту: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Ответьте на вопрос, продолжив предложение или дописав его часть.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1.Александр Радищев совершил путешествие из Петербурга…(часть произведения).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 какого трагического предзнаменования начинается поход князя и его дружины в произведении «……………………»? (произведение)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Раненый  ………………, увидев небо Аустерлица, начинает понимать, как ничтожна его мечта о воинской славе.  (герой произведения)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Произведение «………………»  …………..   (автор и название) основано на реальных событиях из жизни советского летчика Алексея Маресьева.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«Бороться и искать, найти и не сдаваться!» – всю жизнь главный герой произведения 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«………….» ………….. 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(автор и название) следует данной клятве.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4493377"/>
      </p:ext>
    </p:extLst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35824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265392"/>
            <a:ext cx="856895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№3 «Композиция»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на проверку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умения логично выстраивать рассуждение на предложенную тему.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грубые логические нарушения мешают пониманию смысла сказанного или отсутствует тезисно-доказательная часть (во всех остальных случаях выставляется «зачет»).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850106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сочинения на тему 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«На что способен человек ради любви?»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1.Вступление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Настоящая любовь – чувство, пробуждающее в человеке лучшие качества.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2.Основная часть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Любовь в романе М.А. Булгакова «Мастер и Маргарита»:</a:t>
            </a:r>
          </a:p>
          <a:p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Автобиографическая основа романа</a:t>
            </a:r>
          </a:p>
          <a:p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Бескорыстная любовь Маргариты</a:t>
            </a:r>
          </a:p>
          <a:p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Борьба Маргариты за возлюбленного.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3.Заключение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любит, должен разделить участь того, кого он любит.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1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214290"/>
            <a:ext cx="8208912" cy="649408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Работаем над вступлением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 «Ниточка» - ряд вопросов по теме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мечта?  Можно ли судить о человеке по его мечтам?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настоящее искусство? В чем его цель?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Рассуждение о заглавии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Великодушие. Объяснить это понятие однозначно невозможно, потому что это качество многогранно. И для каждого человека оно  проявляется по-своему.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Диалог с предполагаемым собеседником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Задумывались ли вы о том, что такое доброта? Многие ответят, что доброта дарит радость, счастье. Но всегда ли это так?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Цитаты и высказывания, отражающие идею сочинения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«Самый обидный род мести – признать обидчика недостойным нашей мести».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1543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252567"/>
            <a:ext cx="871296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№1 «Соответствие теме»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рассуждает на предложенную тему, выбрав путь её раскрытия (например, отвечает на вопрос, поставленный в теме, или размышляет над предложенной проблемой, или строит высказывание на основе связанных с темой тезисов и т.д.).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только при условии, если сочинение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соответствует теме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в нем не прослеживается конкретной цели высказывания, т.е. коммуникативного замысла (во всех остальных случаях выставляется «зачет»).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над элементами сочинения. </a:t>
            </a:r>
            <a:b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написания переходов между частями. </a:t>
            </a:r>
            <a:b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«Закон сцепления»</a:t>
            </a:r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Риторический вопрос.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Задается и всем, и никому одновременно.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Что же делает наш герой? Как он поступает?</a:t>
            </a:r>
          </a:p>
          <a:p>
            <a:pPr algn="just">
              <a:spcBef>
                <a:spcPts val="120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связь.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работы открыто заявляет о дальнейших намерениях, к примеру, 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«рассмотрим теперь…»</a:t>
            </a:r>
          </a:p>
          <a:p>
            <a:pPr algn="just">
              <a:spcBef>
                <a:spcPts val="0"/>
              </a:spcBef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– соединение.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Абзацы соединяются с помощью специальных слов: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тоже, и, следующий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Писатель внимательно относится и к портрету героев.</a:t>
            </a:r>
          </a:p>
          <a:p>
            <a:pPr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– противопоставление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Абзацы соединяются с помощью специальных слов: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иной, другой, а, же, но, наоборот.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Совсем иные взгляды свойственны герою – протагонисту.</a:t>
            </a:r>
          </a:p>
          <a:p>
            <a:pPr algn="just">
              <a:spcBef>
                <a:spcPts val="1200"/>
              </a:spcBef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связь.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Задаем мысленно вопрос: почему герой так поступает? Отвечаем в следующем предложении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3349729"/>
      </p:ext>
    </p:extLst>
  </p:cSld>
  <p:clrMapOvr>
    <a:masterClrMapping/>
  </p:clrMapOvr>
  <p:transition spd="med"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Составление таблицы на выявление соответствия между тезисами и аргументами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472520" cy="5446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8130"/>
                <a:gridCol w="2118130"/>
                <a:gridCol w="1878804"/>
                <a:gridCol w="2357456"/>
              </a:tblGrid>
              <a:tr h="129251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Направление и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тема сочинения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Вступление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 чем писать?)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Аргументы (автор и название произведения)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Комментарий (анализ эпизода, отрывка из литературы)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54448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Выполнение анализа темы: выделить ключевое понятие, дать толкование, осуществить подбор синонимов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Раскрыть понятия, определить  взаимосвязь, сопоставить или противопоставить их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Написать начало аргумента, используя характерные синтаксические конструкции (клише)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Опора на литературоведческие понятия, термины, средства художественной и синтаксической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выразительности, </a:t>
                      </a: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жанровое своеобразие произведения (почему автор выбрал этот жанр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?), </a:t>
                      </a: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необычную композицию.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9084430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001056" cy="571504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Написание  заключения</a:t>
            </a:r>
            <a:endParaRPr lang="ru-RU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196752"/>
            <a:ext cx="7776864" cy="4968552"/>
          </a:xfrm>
        </p:spPr>
        <p:txBody>
          <a:bodyPr>
            <a:noAutofit/>
          </a:bodyPr>
          <a:lstStyle/>
          <a:p>
            <a:pPr lvl="0" algn="just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 на вопрос, поставленный в начале сочинения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Итак, мечта – это не абстрактное понятие. Заветное желание – это путь, пройти который может лишь трудолюбивый человек. Чтобы достигнуть мечты, нужно терпеливо идти своей дорогой, приносить пользу людям. И самое главное, мечту не нужно искать – она всегда рядом с нами. Мечта в нас самих.</a:t>
            </a:r>
          </a:p>
          <a:p>
            <a:pPr lvl="0" algn="just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Личное отношение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Итак, на мой взгляд, мечта – это ощущение полноты жизни, то, к чему мы стремимся. Мечта всегда находится в нашей душе, и только от нас зависит, достигнем мы ее или будем всегда находиться в погоне за ней.</a:t>
            </a:r>
          </a:p>
          <a:p>
            <a:pPr lvl="0" algn="just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Ряд риторических вопросов 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заключение хочу отметить, что мы все хотим быть счастливыми. Наша жизнь – это постоянное стремление к заветному желанию. Но что такое мечта для каждого конкретного человека? Что необходимо, чтобы мечта стала реальностью? Как понять, что ты достиг  желаемого?</a:t>
            </a:r>
          </a:p>
          <a:p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91136"/>
            <a:ext cx="821537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51520" y="548680"/>
            <a:ext cx="8391876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№4 «Качество речи»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проверку речевого оформления текста сочинения.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точно выражает мысли, используя разнообразную лексику и различные грамматические конструкции, при необходимости уместно употребляет термины, избегает речевых штампов.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низкое качество речи существенно затрудняет понимание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смысла сочинения (во всех остальных случаях выставляется «зачет»).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Качество письменной речи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731437"/>
          </a:xfrm>
        </p:spPr>
        <p:txBody>
          <a:bodyPr>
            <a:normAutofit fontScale="92500"/>
          </a:bodyPr>
          <a:lstStyle/>
          <a:p>
            <a:pPr algn="ctr">
              <a:spcBef>
                <a:spcPts val="1800"/>
              </a:spcBef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необходимо проверять участнику сочинения?</a:t>
            </a:r>
          </a:p>
          <a:p>
            <a:pPr>
              <a:spcBef>
                <a:spcPts val="180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Устранять неоправданные речевые повторы, частое употребление однокоренных  или близких по значению слов без неоправданной необходимости (тавтология).</a:t>
            </a:r>
          </a:p>
          <a:p>
            <a:pPr>
              <a:spcBef>
                <a:spcPts val="180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Удалять лишние слова (плеоназм). Корректировать необоснованные пропуски слов.</a:t>
            </a:r>
          </a:p>
          <a:p>
            <a:pPr>
              <a:spcBef>
                <a:spcPts val="1800"/>
              </a:spcBef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Корректировать порядок слов, приводящий к двусмысленности и неоднозначному пониманию.</a:t>
            </a:r>
          </a:p>
          <a:p>
            <a:pPr>
              <a:spcBef>
                <a:spcPts val="1800"/>
              </a:spcBef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 знания содержания произведения участнику сочинения  будет довольно сложно представить эксперту свои доводы в виде четкого и логичного аргумента.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51520" y="1293273"/>
            <a:ext cx="864096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№5 «Грамотность»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позволяет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оценить грамотность выпускника.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ставится, если речевые, грамматические, а также орфографические и пунктуационные ошибки, допущенные в сочинении, затрудняют чтение и понимание текста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 сумме не более 5 ошибок на 100 слов).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62574"/>
            <a:ext cx="835824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67544" y="1361046"/>
            <a:ext cx="8319298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Прежде чем осуществлять проверку сочинения, необходимо подсчитать количество слов.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Рекомендуемое количество слов – от 350.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Максимальное количество слов в сочинении не устанавливается.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Необходимо помнить 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соразмерности частей сочинения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вступление - 1\3, основная часть - 2\3, заключение – 1\3.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Чтобы проверить сочинение с точки зрения орфографии и пунктуации, стоит напомнить о том, что на 100 слов можно сделать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только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ошибок.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Можно пользоваться орфографическим словарем.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Редактировать сочинение лучше всего первый раз в обычном порядке, второй - с конца.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620688"/>
            <a:ext cx="792961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Проверка сочинения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429684" cy="50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участнику итогового сочинения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9216039"/>
              </p:ext>
            </p:extLst>
          </p:nvPr>
        </p:nvGraphicFramePr>
        <p:xfrm>
          <a:off x="285720" y="714355"/>
          <a:ext cx="8715436" cy="599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571768"/>
                <a:gridCol w="3357586"/>
              </a:tblGrid>
              <a:tr h="451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ЧТО  (О ЧЁМ)   писать?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ЗАЧЕМ    писать?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КАК   писать?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1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Выбираю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тему.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Обдумываю собственное мнение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1.Определяю основную мысль сочинения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(тезис).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1.Пишу 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вступление, включив в него тезис  (оформляю собственное мнение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48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Прежде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чем писать, в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споминаю 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произведения,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которых 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раскрывается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данная тема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Обдумываю аргументацию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Проверяю, прослеживается ли  цель высказывания, т.е.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коммуникативный замысел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Сочинения.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2.Доказываю тезис, подобрав аргументы на основе произведений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примеров, комментирую  поступки и слова героев в соответствии с тезисом сочинения.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3.Составляю опорный план,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бдумываю композицию,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проверяю наличие микровыводов в сочинении.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Веду подсчет</a:t>
                      </a:r>
                      <a:r>
                        <a:rPr lang="ru-RU" sz="15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слов! 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Пишу заключение.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579"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Слежу за временем!</a:t>
                      </a:r>
                      <a:endParaRPr lang="ru-RU" sz="15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4.Осуществляю 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проверку сочинения на выявление орфографических, пунктуационных, речевых, грамматических и фактических ошибок. </a:t>
                      </a:r>
                      <a:endParaRPr lang="ru-RU" sz="15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Помню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что на 100 слов можно сделать только 5 ошибок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! 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325"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Переписываю сочинение в бланк.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91557459"/>
      </p:ext>
    </p:extLst>
  </p:cSld>
  <p:clrMapOvr>
    <a:masterClrMapping/>
  </p:clrMapOvr>
  <p:transition spd="med">
    <p:pull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714620"/>
            <a:ext cx="8143932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pic>
        <p:nvPicPr>
          <p:cNvPr id="25610" name="Picture 10" descr="http://www.vectorizados.com/muestras/cuaderno-y-pluma.jpg"/>
          <p:cNvPicPr>
            <a:picLocks noChangeAspect="1" noChangeArrowheads="1"/>
          </p:cNvPicPr>
          <p:nvPr/>
        </p:nvPicPr>
        <p:blipFill>
          <a:blip r:embed="rId2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500034" y="4286256"/>
            <a:ext cx="3500462" cy="235745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TextBox 3"/>
          <p:cNvSpPr txBox="1"/>
          <p:nvPr/>
        </p:nvSpPr>
        <p:spPr>
          <a:xfrm>
            <a:off x="571472" y="285728"/>
            <a:ext cx="8143932" cy="123110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КРАЕВОЙ  ВЕБИНАР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 ГБОУ «Институт развития образования» Краснодарского края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 31 марта 2023  г.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57686" y="5500702"/>
            <a:ext cx="4357718" cy="7386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Бараташвили Мария Валерьевна,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учитель русского языка и литературы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МОБУ СОШ №18 г. Сочи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582594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Типичные ошибки по критерию 1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57298"/>
            <a:ext cx="8229600" cy="5143536"/>
          </a:xfrm>
        </p:spPr>
        <p:txBody>
          <a:bodyPr>
            <a:normAutofit lnSpcReduction="10000"/>
          </a:bodyPr>
          <a:lstStyle/>
          <a:p>
            <a:pPr marL="0" indent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Непонимание выпускником формулировки темы и недостаточное внимание к ракурсу постановки проблемы</a:t>
            </a:r>
          </a:p>
          <a:p>
            <a:pPr marL="0" indent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Неумение выявить ключевые слова в формулировке темы </a:t>
            </a:r>
          </a:p>
          <a:p>
            <a:pPr marL="0" indent="0" algn="just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Недостаточно чёткое понимание терминов или нравственно-психологических понятий в формулировке избранной темы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5483494"/>
      </p:ext>
    </p:extLst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1700808"/>
            <a:ext cx="76014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Выделение ключевого слова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«Чем ценен для детей опыт отцов?»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636912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Ключевые слова - «опыт» и «ценен», </a:t>
            </a:r>
          </a:p>
          <a:p>
            <a:pPr algn="ctr"/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вопросительное слово «чем»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3286124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«Искусство живет образами».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Ключевые слова — «искусство», </a:t>
            </a:r>
          </a:p>
          <a:p>
            <a:pPr algn="ctr"/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«живет» и «образами».</a:t>
            </a:r>
            <a:endParaRPr lang="ru-RU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1357299"/>
            <a:ext cx="1285884" cy="132289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187624" y="692696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620688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04664"/>
            <a:ext cx="8131141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Упражнения  для предупреждения структурно-содержательных ошибок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20000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332657"/>
          <a:ext cx="8715436" cy="5902681"/>
        </p:xfrm>
        <a:graphic>
          <a:graphicData uri="http://schemas.openxmlformats.org/drawingml/2006/table">
            <a:tbl>
              <a:tblPr/>
              <a:tblGrid>
                <a:gridCol w="4686814"/>
                <a:gridCol w="4028622"/>
              </a:tblGrid>
              <a:tr h="936487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Определите  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слова</a:t>
                      </a: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в темах сочинений, данных в виде утверждения, и измените эти формулировки, представив их в виде вопроса.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 в виде утверждения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Тема в виде вопроса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Опыт отцов не всегда уберегает детей от жизненных ошибок.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Согласны ли Вы с тем, что…</a:t>
                      </a:r>
                      <a:endParaRPr lang="ru-RU" sz="2400" i="1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Шутить с мечтой опасно.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8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Высшая степень великодушия – готовность простить врага.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Искусство побеждает любое неверие.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6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Жестокость – это всегда результат страха, слабости и трусости.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285728"/>
            <a:ext cx="5929354" cy="52322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Составление «Кластера памяти»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714612" y="1928802"/>
            <a:ext cx="3312368" cy="29523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Искусство побеждает любое неверие</a:t>
            </a:r>
            <a:endParaRPr lang="ru-RU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>
            <a:stCxn id="3" idx="6"/>
          </p:cNvCxnSpPr>
          <p:nvPr/>
        </p:nvCxnSpPr>
        <p:spPr>
          <a:xfrm flipV="1">
            <a:off x="6026980" y="2576874"/>
            <a:ext cx="792088" cy="828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2"/>
          </p:cNvCxnSpPr>
          <p:nvPr/>
        </p:nvCxnSpPr>
        <p:spPr>
          <a:xfrm flipH="1" flipV="1">
            <a:off x="1274452" y="2288842"/>
            <a:ext cx="1440160" cy="1116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3" idx="3"/>
          </p:cNvCxnSpPr>
          <p:nvPr/>
        </p:nvCxnSpPr>
        <p:spPr>
          <a:xfrm flipH="1">
            <a:off x="2066541" y="4448772"/>
            <a:ext cx="1133156" cy="720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3" idx="5"/>
          </p:cNvCxnSpPr>
          <p:nvPr/>
        </p:nvCxnSpPr>
        <p:spPr>
          <a:xfrm>
            <a:off x="5541895" y="4448772"/>
            <a:ext cx="1061149" cy="504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6660232" y="1412776"/>
            <a:ext cx="2016224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ХУДОЖНИК, ТВОРЕЦ, </a:t>
            </a:r>
          </a:p>
          <a:p>
            <a:pPr algn="ctr"/>
            <a:r>
              <a:rPr lang="ru-RU" dirty="0" smtClean="0"/>
              <a:t>СОЗДАТЕЛЬ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6372200" y="4077072"/>
            <a:ext cx="198601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611560" y="980728"/>
            <a:ext cx="2376264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ОБРАЗ, </a:t>
            </a:r>
          </a:p>
          <a:p>
            <a:r>
              <a:rPr lang="ru-RU" dirty="0" smtClean="0"/>
              <a:t>ФАНТАЗИЯ, </a:t>
            </a:r>
          </a:p>
          <a:p>
            <a:r>
              <a:rPr lang="ru-RU" dirty="0" smtClean="0"/>
              <a:t>ВДОХНОВЕНИЕ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785786" y="4286256"/>
            <a:ext cx="1944216" cy="1994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ЗРИТЕЛЬ, </a:t>
            </a:r>
          </a:p>
          <a:p>
            <a:pPr algn="ctr"/>
            <a:r>
              <a:rPr lang="ru-RU" dirty="0" smtClean="0"/>
              <a:t>СЛУШАТЕЛЬ</a:t>
            </a:r>
            <a:endParaRPr lang="ru-RU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Ведение  «толкового  словаря ученика»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(начинаем с 5 класса).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Учимся составлять тезисы для сочинения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87012767"/>
              </p:ext>
            </p:extLst>
          </p:nvPr>
        </p:nvGraphicFramePr>
        <p:xfrm>
          <a:off x="214282" y="1844824"/>
          <a:ext cx="8715436" cy="4656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698"/>
                <a:gridCol w="4041728"/>
                <a:gridCol w="2996010"/>
              </a:tblGrid>
              <a:tr h="122347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Понятие 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понятия (пишем своими словами, корректируем на уроке)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Тезис (основная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мысль всей работы). 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4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Милосердие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Умение сострадать и оказывать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помощь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всему живому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 научиться быть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милосердным?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Великодушие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Готовность прощать чужие ошибки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Какого человека можно назвать великодушным?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4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Подвиг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Какой человек может совершить подвиг?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8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Красота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1894504"/>
          <a:ext cx="8391306" cy="4534892"/>
        </p:xfrm>
        <a:graphic>
          <a:graphicData uri="http://schemas.openxmlformats.org/drawingml/2006/table">
            <a:tbl>
              <a:tblPr/>
              <a:tblGrid>
                <a:gridCol w="3645427"/>
                <a:gridCol w="4745879"/>
              </a:tblGrid>
              <a:tr h="960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 сочинения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Варианты формулировок главной мысли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519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Какие поступки человека говорят о его великодушии?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Готовность прощать чужие ошибки. Бескорыстная помощь человеку в трудную минуту. Способность к состраданию.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6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Может ли месть сделать человека счастливым?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Сущность мести. Месть – это разрушение своего внутреннего мира. Месть и ее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последствия.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4638"/>
            <a:ext cx="8329642" cy="1296974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Ведение  «толкового  словаря ученика» </a:t>
            </a:r>
            <a:b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(начинаем с 5 класса). </a:t>
            </a:r>
            <a:b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Учимся составлять тезисы для сочинения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24729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Упражнение «Спонтанное письмо»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71600" y="3439806"/>
            <a:ext cx="4320480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36862585"/>
              </p:ext>
            </p:extLst>
          </p:nvPr>
        </p:nvGraphicFramePr>
        <p:xfrm>
          <a:off x="611561" y="1142984"/>
          <a:ext cx="8208911" cy="5368662"/>
        </p:xfrm>
        <a:graphic>
          <a:graphicData uri="http://schemas.openxmlformats.org/drawingml/2006/table">
            <a:tbl>
              <a:tblPr/>
              <a:tblGrid>
                <a:gridCol w="4248471"/>
                <a:gridCol w="3960440"/>
              </a:tblGrid>
              <a:tr h="1347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Условия для создания 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текста вступления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Связный текст предполагаемого </a:t>
                      </a:r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вступления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0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Путь </a:t>
                      </a:r>
                      <a:r>
                        <a:rPr lang="ru-RU" sz="20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доброты</a:t>
                      </a: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злые люди ,собственное </a:t>
                      </a:r>
                      <a:r>
                        <a:rPr lang="ru-RU" sz="20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благополучие, добрые люди</a:t>
                      </a: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 них помнят, </a:t>
                      </a: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рассказывают, </a:t>
                      </a:r>
                      <a:r>
                        <a:rPr lang="ru-RU" sz="20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недобрым </a:t>
                      </a: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чувством;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что же самое главное в жизни?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служение </a:t>
                      </a:r>
                      <a:r>
                        <a:rPr lang="ru-RU" sz="2000" i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какому-либо делу, умная </a:t>
                      </a:r>
                      <a:r>
                        <a:rPr lang="ru-RU" sz="2000" i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доброта.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2221</TotalTime>
  <Words>2125</Words>
  <Application>Microsoft Office PowerPoint</Application>
  <PresentationFormat>Экран (4:3)</PresentationFormat>
  <Paragraphs>260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Типичные ошибки по критерию 1</vt:lpstr>
      <vt:lpstr>Слайд 4</vt:lpstr>
      <vt:lpstr>Слайд 5</vt:lpstr>
      <vt:lpstr>Слайд 6</vt:lpstr>
      <vt:lpstr>Ведение  «толкового  словаря ученика»  (начинаем с 5 класса).  Учимся составлять тезисы для сочинения</vt:lpstr>
      <vt:lpstr>Слайд 8</vt:lpstr>
      <vt:lpstr>Слайд 9</vt:lpstr>
      <vt:lpstr>Слайд 10</vt:lpstr>
      <vt:lpstr>Типичные ошибки по критерию 2</vt:lpstr>
      <vt:lpstr>Предупреждение содержательно-структурных ошибок. Способы изложения литературного материала</vt:lpstr>
      <vt:lpstr> Работа с синтаксическими конструкциями (клише). Привлечение литературного материала </vt:lpstr>
      <vt:lpstr>Фактические ошибки</vt:lpstr>
      <vt:lpstr>Упражнение по устранению фактических ошибок</vt:lpstr>
      <vt:lpstr>Предупреждение фактических ошибок.  Литературный диктант проводится по прочитанным произведениям</vt:lpstr>
      <vt:lpstr>Слайд 17</vt:lpstr>
      <vt:lpstr>План сочинения на тему  «На что способен человек ради любви?»</vt:lpstr>
      <vt:lpstr>Слайд 19</vt:lpstr>
      <vt:lpstr>Работа над элементами сочинения.  Приемы написания переходов между частями.  «Закон сцепления»</vt:lpstr>
      <vt:lpstr>Составление таблицы на выявление соответствия между тезисами и аргументами</vt:lpstr>
      <vt:lpstr>Написание  заключения</vt:lpstr>
      <vt:lpstr>Слайд 23</vt:lpstr>
      <vt:lpstr>Качество письменной речи</vt:lpstr>
      <vt:lpstr>Слайд 25</vt:lpstr>
      <vt:lpstr>Слайд 26</vt:lpstr>
      <vt:lpstr>Памятка участнику итогового сочинения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 Либерцова</dc:creator>
  <cp:lastModifiedBy>Пользователь</cp:lastModifiedBy>
  <cp:revision>323</cp:revision>
  <dcterms:modified xsi:type="dcterms:W3CDTF">2023-03-30T15:41:29Z</dcterms:modified>
</cp:coreProperties>
</file>